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A757F5-4E2C-4F14-A0D7-331188776F25}" v="9" dt="2026-09-16T20:00:53.1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96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6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2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92DA65-1A3D-4D26-9567-3A88738095A4}" type="doc">
      <dgm:prSet loTypeId="urn:microsoft.com/office/officeart/2005/8/layout/vList5" loCatId="list" qsTypeId="urn:microsoft.com/office/officeart/2005/8/quickstyle/simple1#118" qsCatId="simple" csTypeId="urn:microsoft.com/office/officeart/2005/8/colors/accent1_2#68" csCatId="accent1" phldr="1"/>
      <dgm:spPr/>
      <dgm:t>
        <a:bodyPr/>
        <a:lstStyle/>
        <a:p>
          <a:endParaRPr lang="en-US"/>
        </a:p>
      </dgm:t>
    </dgm:pt>
    <dgm:pt modelId="{7796AF13-5461-4C75-8A83-AA76FDA6780B}">
      <dgm:prSet/>
      <dgm:spPr/>
      <dgm:t>
        <a:bodyPr/>
        <a:lstStyle/>
        <a:p>
          <a:r>
            <a:rPr lang="en-US" dirty="0"/>
            <a:t>Conv AZ loan in Pinal/ Maricopa County – 3.6</a:t>
          </a:r>
        </a:p>
      </dgm:t>
    </dgm:pt>
    <dgm:pt modelId="{5A4DAE36-8462-4B0F-AD75-6507E21B525B}" type="parTrans" cxnId="{226D3BAE-D00E-45EA-861F-288A3A6530AD}">
      <dgm:prSet/>
      <dgm:spPr/>
      <dgm:t>
        <a:bodyPr/>
        <a:lstStyle/>
        <a:p>
          <a:endParaRPr lang="en-US"/>
        </a:p>
      </dgm:t>
    </dgm:pt>
    <dgm:pt modelId="{16C7E0D1-79D9-4CE7-83A0-379A125FB2BE}" type="sibTrans" cxnId="{226D3BAE-D00E-45EA-861F-288A3A6530AD}">
      <dgm:prSet/>
      <dgm:spPr/>
      <dgm:t>
        <a:bodyPr/>
        <a:lstStyle/>
        <a:p>
          <a:endParaRPr lang="en-US"/>
        </a:p>
      </dgm:t>
    </dgm:pt>
    <dgm:pt modelId="{18B2E2B9-2896-49FA-AE7E-27B268E0C58D}">
      <dgm:prSet/>
      <dgm:spPr/>
      <dgm:t>
        <a:bodyPr/>
        <a:lstStyle/>
        <a:p>
          <a:r>
            <a:rPr lang="en-US"/>
            <a:t>Property type: Low- Rise Condo/ Condo – 1073</a:t>
          </a:r>
        </a:p>
      </dgm:t>
    </dgm:pt>
    <dgm:pt modelId="{240FFF9C-EDD5-4D0C-AB11-C2046DD3871D}" type="parTrans" cxnId="{8C546AFE-BC41-4298-B26E-2BD2FC061954}">
      <dgm:prSet/>
      <dgm:spPr/>
      <dgm:t>
        <a:bodyPr/>
        <a:lstStyle/>
        <a:p>
          <a:endParaRPr lang="en-US"/>
        </a:p>
      </dgm:t>
    </dgm:pt>
    <dgm:pt modelId="{69200112-2171-4CE7-B6CD-810A8187E0B8}" type="sibTrans" cxnId="{8C546AFE-BC41-4298-B26E-2BD2FC061954}">
      <dgm:prSet/>
      <dgm:spPr/>
      <dgm:t>
        <a:bodyPr/>
        <a:lstStyle/>
        <a:p>
          <a:endParaRPr lang="en-US"/>
        </a:p>
      </dgm:t>
    </dgm:pt>
    <dgm:pt modelId="{87FED943-454D-46AA-907B-82F84963B649}">
      <dgm:prSet/>
      <dgm:spPr/>
      <dgm:t>
        <a:bodyPr/>
        <a:lstStyle/>
        <a:p>
          <a:r>
            <a:rPr lang="en-US"/>
            <a:t>Occupancy Type: Investment Property – 1004 &amp; 1007 Combined</a:t>
          </a:r>
        </a:p>
      </dgm:t>
    </dgm:pt>
    <dgm:pt modelId="{08A610A5-7DC8-4941-8935-7CFB0A269680}" type="parTrans" cxnId="{874398AF-F5FD-4C48-A3D3-4E0D0BC10D9E}">
      <dgm:prSet/>
      <dgm:spPr/>
      <dgm:t>
        <a:bodyPr/>
        <a:lstStyle/>
        <a:p>
          <a:endParaRPr lang="en-US"/>
        </a:p>
      </dgm:t>
    </dgm:pt>
    <dgm:pt modelId="{08547718-6537-4CE7-9A79-F215CB25336F}" type="sibTrans" cxnId="{874398AF-F5FD-4C48-A3D3-4E0D0BC10D9E}">
      <dgm:prSet/>
      <dgm:spPr/>
      <dgm:t>
        <a:bodyPr/>
        <a:lstStyle/>
        <a:p>
          <a:endParaRPr lang="en-US"/>
        </a:p>
      </dgm:t>
    </dgm:pt>
    <dgm:pt modelId="{3A64D111-5F3D-407B-A3FC-C191F60759FD}" type="pres">
      <dgm:prSet presAssocID="{9B92DA65-1A3D-4D26-9567-3A88738095A4}" presName="Name0" presStyleCnt="0">
        <dgm:presLayoutVars>
          <dgm:dir/>
          <dgm:animLvl val="lvl"/>
          <dgm:resizeHandles val="exact"/>
        </dgm:presLayoutVars>
      </dgm:prSet>
      <dgm:spPr/>
    </dgm:pt>
    <dgm:pt modelId="{CE3EC316-2A25-48D1-8FA4-4D7C04733E6E}" type="pres">
      <dgm:prSet presAssocID="{7796AF13-5461-4C75-8A83-AA76FDA6780B}" presName="linNode" presStyleCnt="0"/>
      <dgm:spPr/>
    </dgm:pt>
    <dgm:pt modelId="{976F46D1-1111-4B6E-8922-4413FE238690}" type="pres">
      <dgm:prSet presAssocID="{7796AF13-5461-4C75-8A83-AA76FDA6780B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AFC6E91-0D64-46EC-AFFA-69E3B33DB8FD}" type="pres">
      <dgm:prSet presAssocID="{16C7E0D1-79D9-4CE7-83A0-379A125FB2BE}" presName="sp" presStyleCnt="0"/>
      <dgm:spPr/>
    </dgm:pt>
    <dgm:pt modelId="{1151FE60-D707-45D8-93B0-089422A52750}" type="pres">
      <dgm:prSet presAssocID="{18B2E2B9-2896-49FA-AE7E-27B268E0C58D}" presName="linNode" presStyleCnt="0"/>
      <dgm:spPr/>
    </dgm:pt>
    <dgm:pt modelId="{1D051429-1A54-49EF-9B56-B4194C067B85}" type="pres">
      <dgm:prSet presAssocID="{18B2E2B9-2896-49FA-AE7E-27B268E0C58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06C70026-F738-4B15-8143-7F8118457D5F}" type="pres">
      <dgm:prSet presAssocID="{69200112-2171-4CE7-B6CD-810A8187E0B8}" presName="sp" presStyleCnt="0"/>
      <dgm:spPr/>
    </dgm:pt>
    <dgm:pt modelId="{78775096-9A6A-4D9D-BFA7-ED9F1D6D8CCC}" type="pres">
      <dgm:prSet presAssocID="{87FED943-454D-46AA-907B-82F84963B649}" presName="linNode" presStyleCnt="0"/>
      <dgm:spPr/>
    </dgm:pt>
    <dgm:pt modelId="{913D32EE-CDDD-4631-8B03-5DE9BEA0B128}" type="pres">
      <dgm:prSet presAssocID="{87FED943-454D-46AA-907B-82F84963B649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B52D2A5D-4FFE-4313-87CD-DD444008D3E3}" type="presOf" srcId="{87FED943-454D-46AA-907B-82F84963B649}" destId="{913D32EE-CDDD-4631-8B03-5DE9BEA0B128}" srcOrd="0" destOrd="0" presId="urn:microsoft.com/office/officeart/2005/8/layout/vList5"/>
    <dgm:cxn modelId="{F9CD989F-14E5-4C71-BC8B-ABF9A5CF7B89}" type="presOf" srcId="{7796AF13-5461-4C75-8A83-AA76FDA6780B}" destId="{976F46D1-1111-4B6E-8922-4413FE238690}" srcOrd="0" destOrd="0" presId="urn:microsoft.com/office/officeart/2005/8/layout/vList5"/>
    <dgm:cxn modelId="{226D3BAE-D00E-45EA-861F-288A3A6530AD}" srcId="{9B92DA65-1A3D-4D26-9567-3A88738095A4}" destId="{7796AF13-5461-4C75-8A83-AA76FDA6780B}" srcOrd="0" destOrd="0" parTransId="{5A4DAE36-8462-4B0F-AD75-6507E21B525B}" sibTransId="{16C7E0D1-79D9-4CE7-83A0-379A125FB2BE}"/>
    <dgm:cxn modelId="{874398AF-F5FD-4C48-A3D3-4E0D0BC10D9E}" srcId="{9B92DA65-1A3D-4D26-9567-3A88738095A4}" destId="{87FED943-454D-46AA-907B-82F84963B649}" srcOrd="2" destOrd="0" parTransId="{08A610A5-7DC8-4941-8935-7CFB0A269680}" sibTransId="{08547718-6537-4CE7-9A79-F215CB25336F}"/>
    <dgm:cxn modelId="{1AAB9FB7-0216-4857-B5C6-2F0B67C6F3CE}" type="presOf" srcId="{9B92DA65-1A3D-4D26-9567-3A88738095A4}" destId="{3A64D111-5F3D-407B-A3FC-C191F60759FD}" srcOrd="0" destOrd="0" presId="urn:microsoft.com/office/officeart/2005/8/layout/vList5"/>
    <dgm:cxn modelId="{0D8EFFCF-D25A-47EA-85AF-DF7E4F59FD43}" type="presOf" srcId="{18B2E2B9-2896-49FA-AE7E-27B268E0C58D}" destId="{1D051429-1A54-49EF-9B56-B4194C067B85}" srcOrd="0" destOrd="0" presId="urn:microsoft.com/office/officeart/2005/8/layout/vList5"/>
    <dgm:cxn modelId="{8C546AFE-BC41-4298-B26E-2BD2FC061954}" srcId="{9B92DA65-1A3D-4D26-9567-3A88738095A4}" destId="{18B2E2B9-2896-49FA-AE7E-27B268E0C58D}" srcOrd="1" destOrd="0" parTransId="{240FFF9C-EDD5-4D0C-AB11-C2046DD3871D}" sibTransId="{69200112-2171-4CE7-B6CD-810A8187E0B8}"/>
    <dgm:cxn modelId="{715D506A-52BE-4190-B9FD-A48C65214148}" type="presParOf" srcId="{3A64D111-5F3D-407B-A3FC-C191F60759FD}" destId="{CE3EC316-2A25-48D1-8FA4-4D7C04733E6E}" srcOrd="0" destOrd="0" presId="urn:microsoft.com/office/officeart/2005/8/layout/vList5"/>
    <dgm:cxn modelId="{40FF1524-924F-4D60-B911-BF2194354885}" type="presParOf" srcId="{CE3EC316-2A25-48D1-8FA4-4D7C04733E6E}" destId="{976F46D1-1111-4B6E-8922-4413FE238690}" srcOrd="0" destOrd="0" presId="urn:microsoft.com/office/officeart/2005/8/layout/vList5"/>
    <dgm:cxn modelId="{876F84BF-9F77-4C4F-8F35-2A9D0C53817B}" type="presParOf" srcId="{3A64D111-5F3D-407B-A3FC-C191F60759FD}" destId="{EAFC6E91-0D64-46EC-AFFA-69E3B33DB8FD}" srcOrd="1" destOrd="0" presId="urn:microsoft.com/office/officeart/2005/8/layout/vList5"/>
    <dgm:cxn modelId="{3CD72F4E-A88E-4E89-91A2-279F9017D7F0}" type="presParOf" srcId="{3A64D111-5F3D-407B-A3FC-C191F60759FD}" destId="{1151FE60-D707-45D8-93B0-089422A52750}" srcOrd="2" destOrd="0" presId="urn:microsoft.com/office/officeart/2005/8/layout/vList5"/>
    <dgm:cxn modelId="{6EDF6FA8-4D6D-4EF8-A64F-42212E585609}" type="presParOf" srcId="{1151FE60-D707-45D8-93B0-089422A52750}" destId="{1D051429-1A54-49EF-9B56-B4194C067B85}" srcOrd="0" destOrd="0" presId="urn:microsoft.com/office/officeart/2005/8/layout/vList5"/>
    <dgm:cxn modelId="{AD4B24B3-E33D-4E29-96D3-082225058331}" type="presParOf" srcId="{3A64D111-5F3D-407B-A3FC-C191F60759FD}" destId="{06C70026-F738-4B15-8143-7F8118457D5F}" srcOrd="3" destOrd="0" presId="urn:microsoft.com/office/officeart/2005/8/layout/vList5"/>
    <dgm:cxn modelId="{EB73B684-EA5E-4FEC-B4B2-610A8187CC1C}" type="presParOf" srcId="{3A64D111-5F3D-407B-A3FC-C191F60759FD}" destId="{78775096-9A6A-4D9D-BFA7-ED9F1D6D8CCC}" srcOrd="4" destOrd="0" presId="urn:microsoft.com/office/officeart/2005/8/layout/vList5"/>
    <dgm:cxn modelId="{D9D1388B-0879-4AB1-AA7F-4BE5472AA44C}" type="presParOf" srcId="{78775096-9A6A-4D9D-BFA7-ED9F1D6D8CCC}" destId="{913D32EE-CDDD-4631-8B03-5DE9BEA0B12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B22E23-66FC-453A-AE10-2081B6B2B049}" type="doc">
      <dgm:prSet loTypeId="urn:microsoft.com/office/officeart/2005/8/layout/hierarchy1" loCatId="hierarchy" qsTypeId="urn:microsoft.com/office/officeart/2005/8/quickstyle/simple1#157" qsCatId="simple" csTypeId="urn:microsoft.com/office/officeart/2005/8/colors/colorful2#23" csCatId="colorful"/>
      <dgm:spPr/>
      <dgm:t>
        <a:bodyPr/>
        <a:lstStyle/>
        <a:p>
          <a:endParaRPr lang="en-US"/>
        </a:p>
      </dgm:t>
    </dgm:pt>
    <dgm:pt modelId="{F41E1CF8-4BE4-4E7F-9411-C1BA8A289F93}">
      <dgm:prSet/>
      <dgm:spPr/>
      <dgm:t>
        <a:bodyPr/>
        <a:lstStyle/>
        <a:p>
          <a:r>
            <a:rPr lang="en-US"/>
            <a:t>Signed Intent to Proceed</a:t>
          </a:r>
        </a:p>
      </dgm:t>
    </dgm:pt>
    <dgm:pt modelId="{5C78AE71-72BD-4795-9002-68579C15CBF4}" type="parTrans" cxnId="{7D0B7E4F-97E6-4694-81C0-5E098D3BD6B2}">
      <dgm:prSet/>
      <dgm:spPr/>
      <dgm:t>
        <a:bodyPr/>
        <a:lstStyle/>
        <a:p>
          <a:endParaRPr lang="en-US"/>
        </a:p>
      </dgm:t>
    </dgm:pt>
    <dgm:pt modelId="{19639C3E-F826-4A2D-85CD-D29D6FD7E3B5}" type="sibTrans" cxnId="{7D0B7E4F-97E6-4694-81C0-5E098D3BD6B2}">
      <dgm:prSet/>
      <dgm:spPr/>
      <dgm:t>
        <a:bodyPr/>
        <a:lstStyle/>
        <a:p>
          <a:endParaRPr lang="en-US"/>
        </a:p>
      </dgm:t>
    </dgm:pt>
    <dgm:pt modelId="{8A081098-8A28-46B8-B244-87E614044A86}">
      <dgm:prSet/>
      <dgm:spPr/>
      <dgm:t>
        <a:bodyPr/>
        <a:lstStyle/>
        <a:p>
          <a:r>
            <a:rPr lang="en-US"/>
            <a:t>Fully executed contract with the sales price that matches the sales number in the loan details (AZ contracts may be missing the Seller’s signature – okay to order)</a:t>
          </a:r>
        </a:p>
      </dgm:t>
    </dgm:pt>
    <dgm:pt modelId="{F6FBD32D-86E3-4218-BE54-F4257AEE9B01}" type="parTrans" cxnId="{504E5BA2-3528-4C91-9F48-940C32DBB2D1}">
      <dgm:prSet/>
      <dgm:spPr/>
      <dgm:t>
        <a:bodyPr/>
        <a:lstStyle/>
        <a:p>
          <a:endParaRPr lang="en-US"/>
        </a:p>
      </dgm:t>
    </dgm:pt>
    <dgm:pt modelId="{9C2C0357-3C00-4EA3-B9B7-636C0E04105A}" type="sibTrans" cxnId="{504E5BA2-3528-4C91-9F48-940C32DBB2D1}">
      <dgm:prSet/>
      <dgm:spPr/>
      <dgm:t>
        <a:bodyPr/>
        <a:lstStyle/>
        <a:p>
          <a:endParaRPr lang="en-US"/>
        </a:p>
      </dgm:t>
    </dgm:pt>
    <dgm:pt modelId="{15D4AC3C-7C2F-4F3B-AEEA-279C5CFD8DC9}">
      <dgm:prSet/>
      <dgm:spPr/>
      <dgm:t>
        <a:bodyPr/>
        <a:lstStyle/>
        <a:p>
          <a:r>
            <a:rPr lang="en-US"/>
            <a:t>Signed Builder Cert (only for FHA and USDA files)</a:t>
          </a:r>
        </a:p>
      </dgm:t>
    </dgm:pt>
    <dgm:pt modelId="{E3439415-10F8-47C3-A607-75354E2721DA}" type="parTrans" cxnId="{8D5C061E-6866-4275-9DD8-8563AD358D8F}">
      <dgm:prSet/>
      <dgm:spPr/>
      <dgm:t>
        <a:bodyPr/>
        <a:lstStyle/>
        <a:p>
          <a:endParaRPr lang="en-US"/>
        </a:p>
      </dgm:t>
    </dgm:pt>
    <dgm:pt modelId="{BFE482D4-AB1C-4EF3-860E-140CDECAD7A4}" type="sibTrans" cxnId="{8D5C061E-6866-4275-9DD8-8563AD358D8F}">
      <dgm:prSet/>
      <dgm:spPr/>
      <dgm:t>
        <a:bodyPr/>
        <a:lstStyle/>
        <a:p>
          <a:endParaRPr lang="en-US"/>
        </a:p>
      </dgm:t>
    </dgm:pt>
    <dgm:pt modelId="{4620FBB8-8918-4F31-9B32-F5468370F565}" type="pres">
      <dgm:prSet presAssocID="{2CB22E23-66FC-453A-AE10-2081B6B2B04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F500DCB-9AD4-4F48-9646-7D22240EFABC}" type="pres">
      <dgm:prSet presAssocID="{F41E1CF8-4BE4-4E7F-9411-C1BA8A289F93}" presName="hierRoot1" presStyleCnt="0"/>
      <dgm:spPr/>
    </dgm:pt>
    <dgm:pt modelId="{B265CB42-D93C-4652-A03E-2EBD6DD5A62E}" type="pres">
      <dgm:prSet presAssocID="{F41E1CF8-4BE4-4E7F-9411-C1BA8A289F93}" presName="composite" presStyleCnt="0"/>
      <dgm:spPr/>
    </dgm:pt>
    <dgm:pt modelId="{35BE8439-FD09-4082-ADE8-5BCA15660F3E}" type="pres">
      <dgm:prSet presAssocID="{F41E1CF8-4BE4-4E7F-9411-C1BA8A289F93}" presName="background" presStyleLbl="node0" presStyleIdx="0" presStyleCnt="3"/>
      <dgm:spPr/>
    </dgm:pt>
    <dgm:pt modelId="{85686004-7533-4365-B7DE-66F98FD24D57}" type="pres">
      <dgm:prSet presAssocID="{F41E1CF8-4BE4-4E7F-9411-C1BA8A289F93}" presName="text" presStyleLbl="fgAcc0" presStyleIdx="0" presStyleCnt="3">
        <dgm:presLayoutVars>
          <dgm:chPref val="3"/>
        </dgm:presLayoutVars>
      </dgm:prSet>
      <dgm:spPr/>
    </dgm:pt>
    <dgm:pt modelId="{F7A5B81C-2068-4CE3-949C-56CF37CC7517}" type="pres">
      <dgm:prSet presAssocID="{F41E1CF8-4BE4-4E7F-9411-C1BA8A289F93}" presName="hierChild2" presStyleCnt="0"/>
      <dgm:spPr/>
    </dgm:pt>
    <dgm:pt modelId="{DEE8CAF1-D48D-4E6D-AC89-BCFF6186A281}" type="pres">
      <dgm:prSet presAssocID="{8A081098-8A28-46B8-B244-87E614044A86}" presName="hierRoot1" presStyleCnt="0"/>
      <dgm:spPr/>
    </dgm:pt>
    <dgm:pt modelId="{07623DC1-9916-4E86-91AC-9A6EBC75E6A8}" type="pres">
      <dgm:prSet presAssocID="{8A081098-8A28-46B8-B244-87E614044A86}" presName="composite" presStyleCnt="0"/>
      <dgm:spPr/>
    </dgm:pt>
    <dgm:pt modelId="{DDD1C199-D6FA-4F7F-A8BD-65275285BB45}" type="pres">
      <dgm:prSet presAssocID="{8A081098-8A28-46B8-B244-87E614044A86}" presName="background" presStyleLbl="node0" presStyleIdx="1" presStyleCnt="3"/>
      <dgm:spPr/>
    </dgm:pt>
    <dgm:pt modelId="{EE765A1D-506E-4672-AC46-AFCA43477AA9}" type="pres">
      <dgm:prSet presAssocID="{8A081098-8A28-46B8-B244-87E614044A86}" presName="text" presStyleLbl="fgAcc0" presStyleIdx="1" presStyleCnt="3">
        <dgm:presLayoutVars>
          <dgm:chPref val="3"/>
        </dgm:presLayoutVars>
      </dgm:prSet>
      <dgm:spPr/>
    </dgm:pt>
    <dgm:pt modelId="{D5831C6A-1C88-4305-AB89-2EB786A233C3}" type="pres">
      <dgm:prSet presAssocID="{8A081098-8A28-46B8-B244-87E614044A86}" presName="hierChild2" presStyleCnt="0"/>
      <dgm:spPr/>
    </dgm:pt>
    <dgm:pt modelId="{16968FDD-BA21-4A9C-A578-52ECE4986142}" type="pres">
      <dgm:prSet presAssocID="{15D4AC3C-7C2F-4F3B-AEEA-279C5CFD8DC9}" presName="hierRoot1" presStyleCnt="0"/>
      <dgm:spPr/>
    </dgm:pt>
    <dgm:pt modelId="{690E82B8-769B-4A99-9934-E234F4D577AA}" type="pres">
      <dgm:prSet presAssocID="{15D4AC3C-7C2F-4F3B-AEEA-279C5CFD8DC9}" presName="composite" presStyleCnt="0"/>
      <dgm:spPr/>
    </dgm:pt>
    <dgm:pt modelId="{1988071A-DAA4-41FF-A972-D7D6B991E955}" type="pres">
      <dgm:prSet presAssocID="{15D4AC3C-7C2F-4F3B-AEEA-279C5CFD8DC9}" presName="background" presStyleLbl="node0" presStyleIdx="2" presStyleCnt="3"/>
      <dgm:spPr/>
    </dgm:pt>
    <dgm:pt modelId="{B52C1D69-732F-4FE9-BA06-2FEAAA9E7F3C}" type="pres">
      <dgm:prSet presAssocID="{15D4AC3C-7C2F-4F3B-AEEA-279C5CFD8DC9}" presName="text" presStyleLbl="fgAcc0" presStyleIdx="2" presStyleCnt="3">
        <dgm:presLayoutVars>
          <dgm:chPref val="3"/>
        </dgm:presLayoutVars>
      </dgm:prSet>
      <dgm:spPr/>
    </dgm:pt>
    <dgm:pt modelId="{D33A496D-3D06-432D-93FA-1A516C8A3774}" type="pres">
      <dgm:prSet presAssocID="{15D4AC3C-7C2F-4F3B-AEEA-279C5CFD8DC9}" presName="hierChild2" presStyleCnt="0"/>
      <dgm:spPr/>
    </dgm:pt>
  </dgm:ptLst>
  <dgm:cxnLst>
    <dgm:cxn modelId="{8D5C061E-6866-4275-9DD8-8563AD358D8F}" srcId="{2CB22E23-66FC-453A-AE10-2081B6B2B049}" destId="{15D4AC3C-7C2F-4F3B-AEEA-279C5CFD8DC9}" srcOrd="2" destOrd="0" parTransId="{E3439415-10F8-47C3-A607-75354E2721DA}" sibTransId="{BFE482D4-AB1C-4EF3-860E-140CDECAD7A4}"/>
    <dgm:cxn modelId="{DFC3005D-2A00-4B47-A1EF-6C4719E45013}" type="presOf" srcId="{8A081098-8A28-46B8-B244-87E614044A86}" destId="{EE765A1D-506E-4672-AC46-AFCA43477AA9}" srcOrd="0" destOrd="0" presId="urn:microsoft.com/office/officeart/2005/8/layout/hierarchy1"/>
    <dgm:cxn modelId="{623C7262-B147-484F-9FEA-6DE3863F3D97}" type="presOf" srcId="{F41E1CF8-4BE4-4E7F-9411-C1BA8A289F93}" destId="{85686004-7533-4365-B7DE-66F98FD24D57}" srcOrd="0" destOrd="0" presId="urn:microsoft.com/office/officeart/2005/8/layout/hierarchy1"/>
    <dgm:cxn modelId="{7D0B7E4F-97E6-4694-81C0-5E098D3BD6B2}" srcId="{2CB22E23-66FC-453A-AE10-2081B6B2B049}" destId="{F41E1CF8-4BE4-4E7F-9411-C1BA8A289F93}" srcOrd="0" destOrd="0" parTransId="{5C78AE71-72BD-4795-9002-68579C15CBF4}" sibTransId="{19639C3E-F826-4A2D-85CD-D29D6FD7E3B5}"/>
    <dgm:cxn modelId="{D5A08D8E-83A0-462A-83B8-EA0471892178}" type="presOf" srcId="{15D4AC3C-7C2F-4F3B-AEEA-279C5CFD8DC9}" destId="{B52C1D69-732F-4FE9-BA06-2FEAAA9E7F3C}" srcOrd="0" destOrd="0" presId="urn:microsoft.com/office/officeart/2005/8/layout/hierarchy1"/>
    <dgm:cxn modelId="{504E5BA2-3528-4C91-9F48-940C32DBB2D1}" srcId="{2CB22E23-66FC-453A-AE10-2081B6B2B049}" destId="{8A081098-8A28-46B8-B244-87E614044A86}" srcOrd="1" destOrd="0" parTransId="{F6FBD32D-86E3-4218-BE54-F4257AEE9B01}" sibTransId="{9C2C0357-3C00-4EA3-B9B7-636C0E04105A}"/>
    <dgm:cxn modelId="{5E056EFB-5D67-4A92-AC46-D73987803F80}" type="presOf" srcId="{2CB22E23-66FC-453A-AE10-2081B6B2B049}" destId="{4620FBB8-8918-4F31-9B32-F5468370F565}" srcOrd="0" destOrd="0" presId="urn:microsoft.com/office/officeart/2005/8/layout/hierarchy1"/>
    <dgm:cxn modelId="{6043F02A-62B1-4577-97F9-A9A7ECFFB8E7}" type="presParOf" srcId="{4620FBB8-8918-4F31-9B32-F5468370F565}" destId="{9F500DCB-9AD4-4F48-9646-7D22240EFABC}" srcOrd="0" destOrd="0" presId="urn:microsoft.com/office/officeart/2005/8/layout/hierarchy1"/>
    <dgm:cxn modelId="{FAB07196-0833-4B86-B088-7E6844B9B8B3}" type="presParOf" srcId="{9F500DCB-9AD4-4F48-9646-7D22240EFABC}" destId="{B265CB42-D93C-4652-A03E-2EBD6DD5A62E}" srcOrd="0" destOrd="0" presId="urn:microsoft.com/office/officeart/2005/8/layout/hierarchy1"/>
    <dgm:cxn modelId="{A6CDEB44-4350-4A03-B016-DE74B1782405}" type="presParOf" srcId="{B265CB42-D93C-4652-A03E-2EBD6DD5A62E}" destId="{35BE8439-FD09-4082-ADE8-5BCA15660F3E}" srcOrd="0" destOrd="0" presId="urn:microsoft.com/office/officeart/2005/8/layout/hierarchy1"/>
    <dgm:cxn modelId="{B8C35B0F-4CEE-4E64-AE15-00760AEAAA87}" type="presParOf" srcId="{B265CB42-D93C-4652-A03E-2EBD6DD5A62E}" destId="{85686004-7533-4365-B7DE-66F98FD24D57}" srcOrd="1" destOrd="0" presId="urn:microsoft.com/office/officeart/2005/8/layout/hierarchy1"/>
    <dgm:cxn modelId="{AAC0F0DF-D65E-436A-B675-72DF9A86E20A}" type="presParOf" srcId="{9F500DCB-9AD4-4F48-9646-7D22240EFABC}" destId="{F7A5B81C-2068-4CE3-949C-56CF37CC7517}" srcOrd="1" destOrd="0" presId="urn:microsoft.com/office/officeart/2005/8/layout/hierarchy1"/>
    <dgm:cxn modelId="{0CF37EB3-C428-43F6-9BED-812AA6A6B905}" type="presParOf" srcId="{4620FBB8-8918-4F31-9B32-F5468370F565}" destId="{DEE8CAF1-D48D-4E6D-AC89-BCFF6186A281}" srcOrd="1" destOrd="0" presId="urn:microsoft.com/office/officeart/2005/8/layout/hierarchy1"/>
    <dgm:cxn modelId="{26092714-5A30-4CE5-B985-D47D66B58105}" type="presParOf" srcId="{DEE8CAF1-D48D-4E6D-AC89-BCFF6186A281}" destId="{07623DC1-9916-4E86-91AC-9A6EBC75E6A8}" srcOrd="0" destOrd="0" presId="urn:microsoft.com/office/officeart/2005/8/layout/hierarchy1"/>
    <dgm:cxn modelId="{76D3B2E9-1F62-4BE2-8850-F0439F0616FE}" type="presParOf" srcId="{07623DC1-9916-4E86-91AC-9A6EBC75E6A8}" destId="{DDD1C199-D6FA-4F7F-A8BD-65275285BB45}" srcOrd="0" destOrd="0" presId="urn:microsoft.com/office/officeart/2005/8/layout/hierarchy1"/>
    <dgm:cxn modelId="{A8BBBF66-93E9-4957-BA08-F2ECEEB59460}" type="presParOf" srcId="{07623DC1-9916-4E86-91AC-9A6EBC75E6A8}" destId="{EE765A1D-506E-4672-AC46-AFCA43477AA9}" srcOrd="1" destOrd="0" presId="urn:microsoft.com/office/officeart/2005/8/layout/hierarchy1"/>
    <dgm:cxn modelId="{F7FCC264-1CF1-4655-BCE6-612DCC0D60B4}" type="presParOf" srcId="{DEE8CAF1-D48D-4E6D-AC89-BCFF6186A281}" destId="{D5831C6A-1C88-4305-AB89-2EB786A233C3}" srcOrd="1" destOrd="0" presId="urn:microsoft.com/office/officeart/2005/8/layout/hierarchy1"/>
    <dgm:cxn modelId="{257F643C-F1EC-4B02-8B8E-A26C982A9DDF}" type="presParOf" srcId="{4620FBB8-8918-4F31-9B32-F5468370F565}" destId="{16968FDD-BA21-4A9C-A578-52ECE4986142}" srcOrd="2" destOrd="0" presId="urn:microsoft.com/office/officeart/2005/8/layout/hierarchy1"/>
    <dgm:cxn modelId="{6868C021-2233-4A67-84D1-513E4744368C}" type="presParOf" srcId="{16968FDD-BA21-4A9C-A578-52ECE4986142}" destId="{690E82B8-769B-4A99-9934-E234F4D577AA}" srcOrd="0" destOrd="0" presId="urn:microsoft.com/office/officeart/2005/8/layout/hierarchy1"/>
    <dgm:cxn modelId="{571843FD-BFAD-4710-A0E9-CC9F02A142BC}" type="presParOf" srcId="{690E82B8-769B-4A99-9934-E234F4D577AA}" destId="{1988071A-DAA4-41FF-A972-D7D6B991E955}" srcOrd="0" destOrd="0" presId="urn:microsoft.com/office/officeart/2005/8/layout/hierarchy1"/>
    <dgm:cxn modelId="{D4F8FD7D-E1D0-4283-A6F3-BAADBA751352}" type="presParOf" srcId="{690E82B8-769B-4A99-9934-E234F4D577AA}" destId="{B52C1D69-732F-4FE9-BA06-2FEAAA9E7F3C}" srcOrd="1" destOrd="0" presId="urn:microsoft.com/office/officeart/2005/8/layout/hierarchy1"/>
    <dgm:cxn modelId="{DBA9DEC6-2BCF-428D-B10F-A16C28FCB220}" type="presParOf" srcId="{16968FDD-BA21-4A9C-A578-52ECE4986142}" destId="{D33A496D-3D06-432D-93FA-1A516C8A377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6F46D1-1111-4B6E-8922-4413FE238690}">
      <dsp:nvSpPr>
        <dsp:cNvPr id="0" name=""/>
        <dsp:cNvSpPr/>
      </dsp:nvSpPr>
      <dsp:spPr>
        <a:xfrm>
          <a:off x="3364992" y="2124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Conv AZ loan in Pinal/ Maricopa County – 3.6</a:t>
          </a:r>
        </a:p>
      </dsp:txBody>
      <dsp:txXfrm>
        <a:off x="3433446" y="70578"/>
        <a:ext cx="3648708" cy="1265378"/>
      </dsp:txXfrm>
    </dsp:sp>
    <dsp:sp modelId="{1D051429-1A54-49EF-9B56-B4194C067B85}">
      <dsp:nvSpPr>
        <dsp:cNvPr id="0" name=""/>
        <dsp:cNvSpPr/>
      </dsp:nvSpPr>
      <dsp:spPr>
        <a:xfrm>
          <a:off x="3364992" y="1474525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Property type: Low- Rise Condo/ Condo – 1073</a:t>
          </a:r>
        </a:p>
      </dsp:txBody>
      <dsp:txXfrm>
        <a:off x="3433446" y="1542979"/>
        <a:ext cx="3648708" cy="1265378"/>
      </dsp:txXfrm>
    </dsp:sp>
    <dsp:sp modelId="{913D32EE-CDDD-4631-8B03-5DE9BEA0B128}">
      <dsp:nvSpPr>
        <dsp:cNvPr id="0" name=""/>
        <dsp:cNvSpPr/>
      </dsp:nvSpPr>
      <dsp:spPr>
        <a:xfrm>
          <a:off x="3364992" y="2946926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Occupancy Type: Investment Property – 1004 &amp; 1007 Combined</a:t>
          </a:r>
        </a:p>
      </dsp:txBody>
      <dsp:txXfrm>
        <a:off x="3433446" y="3015380"/>
        <a:ext cx="3648708" cy="12653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BE8439-FD09-4082-ADE8-5BCA15660F3E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686004-7533-4365-B7DE-66F98FD24D57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Signed Intent to Proceed</a:t>
          </a:r>
        </a:p>
      </dsp:txBody>
      <dsp:txXfrm>
        <a:off x="398656" y="1088253"/>
        <a:ext cx="2959127" cy="1837317"/>
      </dsp:txXfrm>
    </dsp:sp>
    <dsp:sp modelId="{DDD1C199-D6FA-4F7F-A8BD-65275285BB45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65A1D-506E-4672-AC46-AFCA43477AA9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Fully executed contract with the sales price that matches the sales number in the loan details (AZ contracts may be missing the Seller’s signature – okay to order)</a:t>
          </a:r>
        </a:p>
      </dsp:txBody>
      <dsp:txXfrm>
        <a:off x="4155097" y="1088253"/>
        <a:ext cx="2959127" cy="1837317"/>
      </dsp:txXfrm>
    </dsp:sp>
    <dsp:sp modelId="{1988071A-DAA4-41FF-A972-D7D6B991E955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2C1D69-732F-4FE9-BA06-2FEAAA9E7F3C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Signed Builder Cert (only for FHA and USDA files)</a:t>
          </a:r>
        </a:p>
      </dsp:txBody>
      <dsp:txXfrm>
        <a:off x="7911539" y="1088253"/>
        <a:ext cx="2959127" cy="1837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1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5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2AB97-4B86-4C4D-AF23-AE94EA3750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76C23-2FBE-4E01-92DC-9E838511E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51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76C23-2FBE-4E01-92DC-9E838511EA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563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41F08-ECC2-F982-2F6A-A43A8FB1FF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F15F35-9B8F-BEA6-F1F2-EE78371B9E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CFB42-DE94-0E31-7310-78B77C0B6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303E-865F-4D6E-B475-02275349D69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72FF4-4D1C-AFDC-A106-BA10AF184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99B20-D560-3E33-0863-6196529A3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4CDC-3B71-4C19-91D9-FB2AD36B8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77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9007-1EED-0CB5-DE3B-661D1B2DE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2EE42-18B1-5AA5-5E1B-E598C7C9B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64886-A2A6-3CBB-05BF-BB9834CB2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303E-865F-4D6E-B475-02275349D69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0E8E9-30A9-F873-0AF2-2C50B0B6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D0C9C-A118-3225-8716-15BC29598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4CDC-3B71-4C19-91D9-FB2AD36B8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17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44F29-EEC7-606C-8209-F947FEE41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23D99-D633-3E73-0E9B-F95EBC019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53E8A-DEC3-FC73-BFED-05FE459E2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303E-865F-4D6E-B475-02275349D69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9A4F5-EB04-F754-BF23-2E2858766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A28BA-A529-F322-77EB-AADFF4C64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4CDC-3B71-4C19-91D9-FB2AD36B8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56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9B6EF-EBBE-81C6-E070-8A864B374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6B197-3B28-96B9-11FC-22C74209F4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69D6CF-11AA-490C-871E-CDB9EC8E18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C269B-D3E5-3C32-ADD9-F0C0E528D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303E-865F-4D6E-B475-02275349D69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A9D563-21F6-07BA-8866-351AFBC30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25BD6-9EF6-0BD9-11B6-9872042D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4CDC-3B71-4C19-91D9-FB2AD36B8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1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B6014-4A7C-7AB2-B1BD-C2AF2E39C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871E4E-D76C-2223-CC76-817427CCE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171005-E35D-6750-AAB6-4DC2259DC7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449FA6-2342-2514-3AC4-F5CE54EFF1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B61E1C-A44D-2BDF-8C4F-4D9B0164C2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799FCC-D6E8-BCB0-4431-6A591C856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303E-865F-4D6E-B475-02275349D69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B6D94B-5A72-536E-104E-F8625EB78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BB27DB-8D16-A2F6-F9E2-4EBB8EBD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4CDC-3B71-4C19-91D9-FB2AD36B8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42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D0C41-1E81-27A8-0BD2-0E7B54056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BD87F3-04FB-ED61-906B-C14DE4F7E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303E-865F-4D6E-B475-02275349D69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22FD67-E2EF-CBE6-E767-6FA977675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3928AC-AA49-2FD1-74D8-F836EACD9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4CDC-3B71-4C19-91D9-FB2AD36B8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85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55A328-0687-04C6-5751-922CB2DAF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303E-865F-4D6E-B475-02275349D69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F1E684-B071-CC21-6F6C-93D23A05E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37A58-EE52-F26F-A9CE-5E816371E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4CDC-3B71-4C19-91D9-FB2AD36B8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72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7E014-DE6A-8BF5-0955-700021018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8EAEF-C0CF-5040-73D6-3293E21ED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3F198-F754-C3EC-860D-5ECE2B336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13FB3-6177-FE5E-A9D1-FFF85282C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303E-865F-4D6E-B475-02275349D69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A90D4F-F458-3C12-66AA-397CF7419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DC817-44E0-D0A7-2BBD-A8211A723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4CDC-3B71-4C19-91D9-FB2AD36B8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47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209DF-4457-63F2-980E-1745A0DA6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E365C8-7D43-C4BD-0405-926BAA9382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3AF95-6929-E170-A6C8-54DB29524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AB93F-E04B-5722-1BB5-FF889F53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303E-865F-4D6E-B475-02275349D69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0AB5CA-43A1-4753-49C8-E3D74AB1A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5F32FE-E9D2-1646-E45D-6E07CD463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4CDC-3B71-4C19-91D9-FB2AD36B8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15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19D56-7FE6-EA28-F9D9-97F966A3B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A1941-9D1C-AF12-30D0-17AA833F3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5145A-3BE3-EC7A-F47F-55E4A4077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303E-865F-4D6E-B475-02275349D69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9B9B4-F5D7-328E-12B6-0403270CA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3B04C-CC8E-735C-F171-90309F688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4CDC-3B71-4C19-91D9-FB2AD36B8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4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716888-7324-6953-0F11-10B11D073D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627CF8-DF67-BC3E-34EF-46FD039688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53B75-B93F-3640-604E-F7CC2A4E9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2303E-865F-4D6E-B475-02275349D69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D4560-942E-AA93-0E90-7C7A8245E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24778-08AF-D3AB-3B71-282C22B26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4CDC-3B71-4C19-91D9-FB2AD36B8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26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A9C576-A441-DE92-509A-3D0453BDE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F0FD0-ED52-7533-A608-936DA0F2A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3A443-79B7-69C1-188C-97F2F78091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F2303E-865F-4D6E-B475-02275349D69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AC749-3575-770C-4DCC-7B92A51BAE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66ABC-488C-A917-EA63-1EA0C5764F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414CDC-3B71-4C19-91D9-FB2AD36B8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01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VelocioSetUp@HouseLoan.co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BAACCTG-CheckRequests@houseloan.com.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A9B6C6-A247-48A8-9A1C-1E36FA945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7E6A2B-098D-9AAD-C02E-27ED35F78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1261" y="590062"/>
            <a:ext cx="5409655" cy="2838938"/>
          </a:xfrm>
        </p:spPr>
        <p:txBody>
          <a:bodyPr>
            <a:normAutofit/>
          </a:bodyPr>
          <a:lstStyle/>
          <a:p>
            <a:pPr algn="l"/>
            <a:r>
              <a:rPr lang="en-US" sz="5200">
                <a:solidFill>
                  <a:srgbClr val="FFFFFF"/>
                </a:solidFill>
              </a:rPr>
              <a:t>Appraisals, Builder Docs, and Case Number Transfers</a:t>
            </a:r>
          </a:p>
        </p:txBody>
      </p:sp>
      <p:sp>
        <p:nvSpPr>
          <p:cNvPr id="9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76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763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20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66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30F9-E5B9-6973-8E15-45FE9B3F9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 That Determine the Appraisal Form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1C9FA49D-4A87-603E-F8BE-B3180F198B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044511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88051B7-F77E-9C99-C907-0B51DE354D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895" y="2729440"/>
            <a:ext cx="2652905" cy="18662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7EA6C4-99EA-EE92-80A7-ED4E1FA21B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075" y="5053292"/>
            <a:ext cx="2371725" cy="172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529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65A32-0BA9-1C33-7CAA-EE942926E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Documents Needed to Order the Appraisal</a:t>
            </a: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6C619E86-856F-9CCD-337D-F5A4561C83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411144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8727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84EE59-3061-456B-9FB5-98A8E0E74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E07B5E-9FB5-4C91-8BE4-6167EB58D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524947-EB09-4DD9-973B-9F75BBCD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0C8E25-2DD1-45C6-9F04-0F0CBF666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C57EA3C-C239-4132-A618-5CBE9F896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60CB36-8D1E-FC20-C70B-DB53FAF0A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382" y="456345"/>
            <a:ext cx="3111690" cy="35560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Documents to Attach to the Orders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7F78E-F91D-B69F-C062-C1D48D784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8007" y="511389"/>
            <a:ext cx="3124284" cy="5848468"/>
          </a:xfrm>
        </p:spPr>
        <p:txBody>
          <a:bodyPr anchor="ctr">
            <a:normAutofit/>
          </a:bodyPr>
          <a:lstStyle/>
          <a:p>
            <a:r>
              <a:rPr lang="en-US" sz="2000"/>
              <a:t>Conv</a:t>
            </a:r>
          </a:p>
          <a:p>
            <a:r>
              <a:rPr lang="en-US" sz="2000"/>
              <a:t>FHA </a:t>
            </a:r>
          </a:p>
          <a:p>
            <a:r>
              <a:rPr lang="en-US" sz="2000"/>
              <a:t>USDA</a:t>
            </a:r>
          </a:p>
          <a:p>
            <a:endParaRPr lang="en-US" sz="2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61ED98-2A5D-18D6-24D2-58CA2B46E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" r="4207" b="-3"/>
          <a:stretch>
            <a:fillRect/>
          </a:stretch>
        </p:blipFill>
        <p:spPr>
          <a:xfrm>
            <a:off x="8331937" y="4520936"/>
            <a:ext cx="3860043" cy="23113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AF0EAC-1517-E776-12EA-085F53B61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5973"/>
          <a:stretch>
            <a:fillRect/>
          </a:stretch>
        </p:blipFill>
        <p:spPr>
          <a:xfrm>
            <a:off x="8331947" y="2234393"/>
            <a:ext cx="3860043" cy="2286543"/>
          </a:xfrm>
          <a:prstGeom prst="rect">
            <a:avLst/>
          </a:prstGeom>
        </p:spPr>
      </p:pic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B813C542-FDD8-B1B7-D114-836C97C00A2F}"/>
              </a:ext>
            </a:extLst>
          </p:cNvPr>
          <p:cNvCxnSpPr/>
          <p:nvPr/>
        </p:nvCxnSpPr>
        <p:spPr>
          <a:xfrm flipV="1">
            <a:off x="5724144" y="841248"/>
            <a:ext cx="2414016" cy="1975104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10980711-EAAE-B8E3-D5BD-D55DDAE15600}"/>
              </a:ext>
            </a:extLst>
          </p:cNvPr>
          <p:cNvCxnSpPr/>
          <p:nvPr/>
        </p:nvCxnSpPr>
        <p:spPr>
          <a:xfrm>
            <a:off x="5724144" y="3648456"/>
            <a:ext cx="2350008" cy="1883664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7A6F805C-1365-6A08-CE34-0B4F15086C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936" y="151046"/>
            <a:ext cx="3860044" cy="2186018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AD7CCBD-94FD-B16B-4837-ACCD19FF61F9}"/>
              </a:ext>
            </a:extLst>
          </p:cNvPr>
          <p:cNvCxnSpPr>
            <a:cxnSpLocks/>
          </p:cNvCxnSpPr>
          <p:nvPr/>
        </p:nvCxnSpPr>
        <p:spPr>
          <a:xfrm>
            <a:off x="5724144" y="3209544"/>
            <a:ext cx="235000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170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2C2CF6-B804-68AE-4604-BF4C8D9AB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Adding Comments to the Order (Non-VA Files)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AF9B4-7DF1-36BA-84D6-66593902F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endParaRPr lang="en-US" sz="2000"/>
          </a:p>
          <a:p>
            <a:r>
              <a:rPr lang="en-US" sz="2000" b="1"/>
              <a:t>Once the order is acknowledged</a:t>
            </a:r>
            <a:r>
              <a:rPr lang="en-US" sz="2000"/>
              <a:t>, select the event drop down 220-Comment</a:t>
            </a:r>
          </a:p>
          <a:p>
            <a:r>
              <a:rPr lang="en-US" sz="2000"/>
              <a:t>Add the following details in your comments:</a:t>
            </a:r>
          </a:p>
          <a:p>
            <a:pPr lvl="1"/>
            <a:r>
              <a:rPr lang="en-US" sz="2000"/>
              <a:t>LO and Processor </a:t>
            </a:r>
          </a:p>
          <a:p>
            <a:pPr lvl="1"/>
            <a:r>
              <a:rPr lang="en-US" sz="2000"/>
              <a:t>max fee and seller credit</a:t>
            </a:r>
          </a:p>
          <a:p>
            <a:pPr lvl="1"/>
            <a:r>
              <a:rPr lang="en-US" sz="2000"/>
              <a:t>due date and closing date </a:t>
            </a:r>
          </a:p>
          <a:p>
            <a:pPr lvl="1"/>
            <a:r>
              <a:rPr lang="en-US" sz="2000"/>
              <a:t>type of appraisal needed</a:t>
            </a:r>
          </a:p>
          <a:p>
            <a:r>
              <a:rPr lang="en-US" sz="2000"/>
              <a:t>Be sure to verify and submit again!</a:t>
            </a:r>
          </a:p>
          <a:p>
            <a:r>
              <a:rPr lang="en-US" sz="2000" b="1"/>
              <a:t>Please stay on the Exchange appraisal screen until the status says “Comment Acknowledged”</a:t>
            </a:r>
            <a:r>
              <a:rPr lang="en-US" sz="2000"/>
              <a:t> 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356966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CCC4BA0-1298-4DBD-86F1-B51D8C9D3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DCA22D-3F26-2337-9C12-022B0C93E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8" y="502021"/>
            <a:ext cx="5427525" cy="1667997"/>
          </a:xfrm>
        </p:spPr>
        <p:txBody>
          <a:bodyPr anchor="b">
            <a:normAutofit/>
          </a:bodyPr>
          <a:lstStyle/>
          <a:p>
            <a:r>
              <a:rPr lang="en-US" sz="4000"/>
              <a:t>Notes for VA Appraisals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DDE138-5FCD-AC02-3838-E0B4B2715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8" y="2405467"/>
            <a:ext cx="5427526" cy="3535083"/>
          </a:xfrm>
        </p:spPr>
        <p:txBody>
          <a:bodyPr anchor="t">
            <a:normAutofit/>
          </a:bodyPr>
          <a:lstStyle/>
          <a:p>
            <a:r>
              <a:rPr lang="en-US" sz="2000" b="1"/>
              <a:t>VA appraisals do not require Builder Docs</a:t>
            </a:r>
          </a:p>
          <a:p>
            <a:r>
              <a:rPr lang="en-US" sz="2000"/>
              <a:t>Please use the email </a:t>
            </a:r>
            <a:r>
              <a:rPr lang="en-US" sz="2000">
                <a:hlinkClick r:id="rId2"/>
              </a:rPr>
              <a:t>VelocioSetUp@HouseLoan.com</a:t>
            </a:r>
            <a:r>
              <a:rPr lang="en-US" sz="2000"/>
              <a:t> for the requestor email (box 1C).</a:t>
            </a:r>
          </a:p>
          <a:p>
            <a:endParaRPr lang="en-US" sz="2000"/>
          </a:p>
          <a:p>
            <a:endParaRPr lang="en-US" sz="2000"/>
          </a:p>
          <a:p>
            <a:r>
              <a:rPr lang="en-US" sz="2000"/>
              <a:t>These orders will be placed in Empower as Foreign Appraisal – they do not go to the MetriQ team.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584A9C2-0CE6-3553-5B69-5D460B843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7" r="29683"/>
          <a:stretch>
            <a:fillRect/>
          </a:stretch>
        </p:blipFill>
        <p:spPr>
          <a:xfrm>
            <a:off x="7047513" y="975645"/>
            <a:ext cx="4443447" cy="4443447"/>
          </a:xfrm>
          <a:custGeom>
            <a:avLst/>
            <a:gdLst/>
            <a:ahLst/>
            <a:cxnLst/>
            <a:rect l="l" t="t" r="r" b="b"/>
            <a:pathLst>
              <a:path w="4694238" h="4694238">
                <a:moveTo>
                  <a:pt x="2347119" y="0"/>
                </a:moveTo>
                <a:cubicBezTo>
                  <a:pt x="3643397" y="0"/>
                  <a:pt x="4694238" y="1050841"/>
                  <a:pt x="4694238" y="2347119"/>
                </a:cubicBezTo>
                <a:cubicBezTo>
                  <a:pt x="4694238" y="3643397"/>
                  <a:pt x="3643397" y="4694238"/>
                  <a:pt x="2347119" y="4694238"/>
                </a:cubicBezTo>
                <a:cubicBezTo>
                  <a:pt x="1050841" y="4694238"/>
                  <a:pt x="0" y="3643397"/>
                  <a:pt x="0" y="2347119"/>
                </a:cubicBezTo>
                <a:cubicBezTo>
                  <a:pt x="0" y="1050841"/>
                  <a:pt x="1050841" y="0"/>
                  <a:pt x="2347119" y="0"/>
                </a:cubicBezTo>
                <a:close/>
              </a:path>
            </a:pathLst>
          </a:cu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824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5D40C0-CAC6-7A47-2E37-B74DCCCAD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n-US" sz="5200"/>
              <a:t>Notes for New 3.6 Orders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614C7C0-FA1D-4105-8345-1DF76F987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2753" y="703679"/>
            <a:ext cx="753718" cy="1016562"/>
            <a:chOff x="422753" y="703679"/>
            <a:chExt cx="753718" cy="1016562"/>
          </a:xfrm>
        </p:grpSpPr>
        <p:sp>
          <p:nvSpPr>
            <p:cNvPr id="15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956" y="703679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solidFill>
              <a:schemeClr val="accent1"/>
            </a:solidFill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2753" y="1562696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solidFill>
              <a:schemeClr val="accent1"/>
            </a:solidFill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F2712A2-5D55-343B-3446-87FE47FF7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770" y="2069176"/>
            <a:ext cx="3952579" cy="271214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884BB-35C4-C81A-9768-B2E454824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5359" y="2990818"/>
            <a:ext cx="4158031" cy="2913872"/>
          </a:xfrm>
        </p:spPr>
        <p:txBody>
          <a:bodyPr anchor="t">
            <a:normAutofit/>
          </a:bodyPr>
          <a:lstStyle/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Please add C-Stone investor to your comments.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If you have a 3.6 Appraisal, you will need to order a Completion Report 3.6 for the final inspection. </a:t>
            </a:r>
          </a:p>
          <a:p>
            <a:r>
              <a:rPr lang="en-US" sz="2000" b="1">
                <a:solidFill>
                  <a:schemeClr val="tx1">
                    <a:alpha val="80000"/>
                  </a:schemeClr>
                </a:solidFill>
              </a:rPr>
              <a:t>Do not mix formats!</a:t>
            </a:r>
          </a:p>
        </p:txBody>
      </p:sp>
      <p:sp>
        <p:nvSpPr>
          <p:cNvPr id="18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850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BA4063-0049-8C08-3784-1984962DA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6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n-US" sz="4300"/>
              <a:t>Ordering Builder Docs for SC/NC Files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5BBA018-FA75-43BF-99E6-1F5245727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2753" y="703679"/>
            <a:ext cx="753718" cy="1016562"/>
            <a:chOff x="422753" y="703679"/>
            <a:chExt cx="753718" cy="1016562"/>
          </a:xfrm>
        </p:grpSpPr>
        <p:sp>
          <p:nvSpPr>
            <p:cNvPr id="17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956" y="703679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solidFill>
              <a:schemeClr val="accent1"/>
            </a:solidFill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2753" y="1562696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solidFill>
              <a:schemeClr val="accent1"/>
            </a:solidFill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673405-BF85-493E-8558-0DCBEDB2B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79610"/>
            <a:ext cx="4831130" cy="4078390"/>
          </a:xfrm>
          <a:custGeom>
            <a:avLst/>
            <a:gdLst>
              <a:gd name="connsiteX0" fmla="*/ 1960035 w 4831130"/>
              <a:gd name="connsiteY0" fmla="*/ 0 h 4078390"/>
              <a:gd name="connsiteX1" fmla="*/ 4831130 w 4831130"/>
              <a:gd name="connsiteY1" fmla="*/ 2871095 h 4078390"/>
              <a:gd name="connsiteX2" fmla="*/ 4605505 w 4831130"/>
              <a:gd name="connsiteY2" fmla="*/ 3988655 h 4078390"/>
              <a:gd name="connsiteX3" fmla="*/ 4562278 w 4831130"/>
              <a:gd name="connsiteY3" fmla="*/ 4078390 h 4078390"/>
              <a:gd name="connsiteX4" fmla="*/ 0 w 4831130"/>
              <a:gd name="connsiteY4" fmla="*/ 4078390 h 4078390"/>
              <a:gd name="connsiteX5" fmla="*/ 0 w 4831130"/>
              <a:gd name="connsiteY5" fmla="*/ 777181 h 4078390"/>
              <a:gd name="connsiteX6" fmla="*/ 133752 w 4831130"/>
              <a:gd name="connsiteY6" fmla="*/ 655619 h 4078390"/>
              <a:gd name="connsiteX7" fmla="*/ 1960035 w 4831130"/>
              <a:gd name="connsiteY7" fmla="*/ 0 h 407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1130" h="4078390">
                <a:moveTo>
                  <a:pt x="1960035" y="0"/>
                </a:moveTo>
                <a:cubicBezTo>
                  <a:pt x="3545697" y="0"/>
                  <a:pt x="4831130" y="1285433"/>
                  <a:pt x="4831130" y="2871095"/>
                </a:cubicBezTo>
                <a:cubicBezTo>
                  <a:pt x="4831130" y="3267511"/>
                  <a:pt x="4750791" y="3645162"/>
                  <a:pt x="4605505" y="3988655"/>
                </a:cubicBezTo>
                <a:lnTo>
                  <a:pt x="4562278" y="4078390"/>
                </a:lnTo>
                <a:lnTo>
                  <a:pt x="0" y="4078390"/>
                </a:lnTo>
                <a:lnTo>
                  <a:pt x="0" y="777181"/>
                </a:lnTo>
                <a:lnTo>
                  <a:pt x="133752" y="655619"/>
                </a:lnTo>
                <a:cubicBezTo>
                  <a:pt x="630047" y="246040"/>
                  <a:pt x="1266308" y="0"/>
                  <a:pt x="196003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64EAE84-A813-4501-BC71-DBD14BA02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59782" y="1"/>
            <a:ext cx="4195674" cy="3095741"/>
          </a:xfrm>
          <a:custGeom>
            <a:avLst/>
            <a:gdLst>
              <a:gd name="connsiteX0" fmla="*/ 252211 w 4195674"/>
              <a:gd name="connsiteY0" fmla="*/ 0 h 3095741"/>
              <a:gd name="connsiteX1" fmla="*/ 3943464 w 4195674"/>
              <a:gd name="connsiteY1" fmla="*/ 0 h 3095741"/>
              <a:gd name="connsiteX2" fmla="*/ 4030816 w 4195674"/>
              <a:gd name="connsiteY2" fmla="*/ 181331 h 3095741"/>
              <a:gd name="connsiteX3" fmla="*/ 4195674 w 4195674"/>
              <a:gd name="connsiteY3" fmla="*/ 997904 h 3095741"/>
              <a:gd name="connsiteX4" fmla="*/ 2097837 w 4195674"/>
              <a:gd name="connsiteY4" fmla="*/ 3095741 h 3095741"/>
              <a:gd name="connsiteX5" fmla="*/ 0 w 4195674"/>
              <a:gd name="connsiteY5" fmla="*/ 997904 h 3095741"/>
              <a:gd name="connsiteX6" fmla="*/ 164859 w 4195674"/>
              <a:gd name="connsiteY6" fmla="*/ 181331 h 3095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5674" h="3095741">
                <a:moveTo>
                  <a:pt x="252211" y="0"/>
                </a:moveTo>
                <a:lnTo>
                  <a:pt x="3943464" y="0"/>
                </a:lnTo>
                <a:lnTo>
                  <a:pt x="4030816" y="181331"/>
                </a:lnTo>
                <a:cubicBezTo>
                  <a:pt x="4136972" y="432313"/>
                  <a:pt x="4195674" y="708253"/>
                  <a:pt x="4195674" y="997904"/>
                </a:cubicBezTo>
                <a:cubicBezTo>
                  <a:pt x="4195674" y="2156507"/>
                  <a:pt x="3256440" y="3095741"/>
                  <a:pt x="2097837" y="3095741"/>
                </a:cubicBezTo>
                <a:cubicBezTo>
                  <a:pt x="939234" y="3095741"/>
                  <a:pt x="0" y="2156507"/>
                  <a:pt x="0" y="997904"/>
                </a:cubicBezTo>
                <a:cubicBezTo>
                  <a:pt x="0" y="708253"/>
                  <a:pt x="58702" y="432313"/>
                  <a:pt x="164859" y="181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5992F3-1CB3-C691-7896-F775FE485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211" y="403422"/>
            <a:ext cx="2353922" cy="18788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2B565-0D2C-DEB9-2F11-6238647C8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5" cy="2913872"/>
          </a:xfrm>
        </p:spPr>
        <p:txBody>
          <a:bodyPr anchor="t">
            <a:normAutofit/>
          </a:bodyPr>
          <a:lstStyle/>
          <a:p>
            <a:r>
              <a:rPr lang="en-US" sz="2000"/>
              <a:t>The file must have signed disclosures and the contract to order builder docs</a:t>
            </a:r>
          </a:p>
          <a:p>
            <a:r>
              <a:rPr lang="en-US" sz="2000"/>
              <a:t>For Ashton Woods, the case number is required, but it is overall preferred for the case number to be assigned before builder docs are ordered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719E8B-15B0-55F7-65A4-4A3AFF0F8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39" y="4312462"/>
            <a:ext cx="2865781" cy="1497370"/>
          </a:xfrm>
          <a:prstGeom prst="rect">
            <a:avLst/>
          </a:prstGeom>
        </p:spPr>
      </p:pic>
      <p:sp>
        <p:nvSpPr>
          <p:cNvPr id="24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832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10BED-53BF-3F82-C7B9-47AD64C1B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6200">
                <a:solidFill>
                  <a:srgbClr val="FFFFFF"/>
                </a:solidFill>
              </a:rPr>
              <a:t>Transferring FHA Case Numbers </a:t>
            </a:r>
            <a:r>
              <a:rPr lang="en-US" sz="6200" b="1">
                <a:solidFill>
                  <a:srgbClr val="FFFFFF"/>
                </a:solidFill>
              </a:rPr>
              <a:t>Out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A866C-E24F-FA4A-F0DB-FB940E999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pPr lvl="0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Send an email request to </a:t>
            </a:r>
            <a:r>
              <a:rPr lang="en-US" sz="2000" b="1">
                <a:solidFill>
                  <a:schemeClr val="tx1">
                    <a:alpha val="80000"/>
                  </a:schemeClr>
                </a:solidFill>
              </a:rPr>
              <a:t>FHA&amp;VACaseTransfers&amp;Cancellations@houseloan.com</a:t>
            </a: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.</a:t>
            </a:r>
          </a:p>
          <a:p>
            <a:pPr lvl="0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Provide the </a:t>
            </a:r>
            <a:r>
              <a:rPr lang="en-US" sz="2000" b="1">
                <a:solidFill>
                  <a:schemeClr val="tx1">
                    <a:alpha val="80000"/>
                  </a:schemeClr>
                </a:solidFill>
              </a:rPr>
              <a:t>new mortgage company’s Originator ID</a:t>
            </a: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.</a:t>
            </a:r>
          </a:p>
          <a:p>
            <a:pPr lvl="0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If an appraisal has been ordered and received, the </a:t>
            </a:r>
            <a:r>
              <a:rPr lang="en-US" sz="2000" b="1">
                <a:solidFill>
                  <a:schemeClr val="tx1">
                    <a:alpha val="80000"/>
                  </a:schemeClr>
                </a:solidFill>
              </a:rPr>
              <a:t>new mortgage company must pay for the appraisal</a:t>
            </a: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 before the appraisal and FHA case number can be transferred.</a:t>
            </a:r>
          </a:p>
          <a:p>
            <a:endParaRPr lang="en-US" sz="200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179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61B26F-7209-6A31-5021-112875652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6200">
                <a:solidFill>
                  <a:srgbClr val="FFFFFF"/>
                </a:solidFill>
              </a:rPr>
              <a:t>Transferring FHA Case Numbers </a:t>
            </a:r>
            <a:r>
              <a:rPr lang="en-US" sz="6200" b="1">
                <a:solidFill>
                  <a:srgbClr val="FFFFFF"/>
                </a:solidFill>
              </a:rPr>
              <a:t>In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6530D-9D51-27B0-34BE-91AA455D6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pPr lvl="0"/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Velocio will send a transfer request email to the lender that currently holds the case number with our Originator ID and Case Query attached.</a:t>
            </a:r>
          </a:p>
          <a:p>
            <a:pPr lvl="0"/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If the current mortgage company has ordered and received the appraisal, Velocio must send payment for the appraisal before we can receive the appraisal and FHA case number.</a:t>
            </a:r>
          </a:p>
          <a:p>
            <a:pPr lvl="1"/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Request an </a:t>
            </a:r>
            <a:r>
              <a:rPr lang="en-US" sz="1600" b="1">
                <a:solidFill>
                  <a:schemeClr val="tx1">
                    <a:alpha val="80000"/>
                  </a:schemeClr>
                </a:solidFill>
              </a:rPr>
              <a:t>invoice</a:t>
            </a:r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 and W-9 from the current mortgage company for the appraisal.</a:t>
            </a:r>
          </a:p>
          <a:p>
            <a:pPr lvl="1"/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Complete the </a:t>
            </a:r>
            <a:r>
              <a:rPr lang="en-US" sz="1600" b="1">
                <a:solidFill>
                  <a:schemeClr val="tx1">
                    <a:alpha val="80000"/>
                  </a:schemeClr>
                </a:solidFill>
              </a:rPr>
              <a:t>Check Request form</a:t>
            </a:r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.</a:t>
            </a:r>
          </a:p>
          <a:p>
            <a:pPr lvl="1"/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Submit the Check Request to Management for </a:t>
            </a:r>
            <a:r>
              <a:rPr lang="en-US" sz="1600" b="1">
                <a:solidFill>
                  <a:schemeClr val="tx1">
                    <a:alpha val="80000"/>
                  </a:schemeClr>
                </a:solidFill>
              </a:rPr>
              <a:t>approval/sign-off</a:t>
            </a:r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.</a:t>
            </a:r>
          </a:p>
          <a:p>
            <a:pPr lvl="1"/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Send the following documentation to </a:t>
            </a:r>
            <a:r>
              <a:rPr lang="en-US" sz="1600" u="sng">
                <a:solidFill>
                  <a:schemeClr val="tx1">
                    <a:alpha val="80000"/>
                  </a:schemeClr>
                </a:solidFill>
                <a:hlinkClick r:id="rId2"/>
              </a:rPr>
              <a:t>BAACCTG-CheckRequests@houseloan.com</a:t>
            </a:r>
            <a:endParaRPr lang="en-US" sz="1600">
              <a:solidFill>
                <a:schemeClr val="tx1">
                  <a:alpha val="80000"/>
                </a:schemeClr>
              </a:solidFill>
            </a:endParaRPr>
          </a:p>
          <a:p>
            <a:pPr lvl="2"/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Current mortgage company’s </a:t>
            </a:r>
            <a:r>
              <a:rPr lang="en-US" sz="1600" b="1">
                <a:solidFill>
                  <a:schemeClr val="tx1">
                    <a:alpha val="80000"/>
                  </a:schemeClr>
                </a:solidFill>
              </a:rPr>
              <a:t>W-9</a:t>
            </a:r>
            <a:endParaRPr lang="en-US" sz="1600">
              <a:solidFill>
                <a:schemeClr val="tx1">
                  <a:alpha val="80000"/>
                </a:schemeClr>
              </a:solidFill>
            </a:endParaRPr>
          </a:p>
          <a:p>
            <a:pPr lvl="2"/>
            <a:r>
              <a:rPr lang="en-US" sz="1600" b="1">
                <a:solidFill>
                  <a:schemeClr val="tx1">
                    <a:alpha val="80000"/>
                  </a:schemeClr>
                </a:solidFill>
              </a:rPr>
              <a:t>Appraisal invoice</a:t>
            </a:r>
            <a:endParaRPr lang="en-US" sz="1600">
              <a:solidFill>
                <a:schemeClr val="tx1">
                  <a:alpha val="80000"/>
                </a:schemeClr>
              </a:solidFill>
            </a:endParaRPr>
          </a:p>
          <a:p>
            <a:pPr lvl="2"/>
            <a:r>
              <a:rPr lang="en-US" sz="1600" b="1">
                <a:solidFill>
                  <a:schemeClr val="tx1">
                    <a:alpha val="80000"/>
                  </a:schemeClr>
                </a:solidFill>
              </a:rPr>
              <a:t>Check Request</a:t>
            </a:r>
            <a:endParaRPr lang="en-US" sz="160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Inform the mortgage company that currently holds the case number that payment is being sent, and request the appraisal documents. </a:t>
            </a:r>
          </a:p>
          <a:p>
            <a:endParaRPr lang="en-US" sz="160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2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97CB73-1C71-9387-1A76-F5EE6CEB6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430" y="583345"/>
            <a:ext cx="7160357" cy="4164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you!</a:t>
            </a:r>
          </a:p>
        </p:txBody>
      </p:sp>
      <p:sp>
        <p:nvSpPr>
          <p:cNvPr id="4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Graphic 13" descr="Smiling face outline with solid fill">
            <a:extLst>
              <a:ext uri="{FF2B5EF4-FFF2-40B4-BE49-F238E27FC236}">
                <a16:creationId xmlns:a16="http://schemas.microsoft.com/office/drawing/2014/main" id="{913C7C7A-2410-AF38-A41C-205964CBBB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61881" y="4000499"/>
            <a:ext cx="2162493" cy="216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85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501</Words>
  <Application>Microsoft Office PowerPoint</Application>
  <PresentationFormat>Widescreen</PresentationFormat>
  <Paragraphs>53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Appraisals, Builder Docs, and Case Number Transfers</vt:lpstr>
      <vt:lpstr>Details That Determine the Appraisal Form</vt:lpstr>
      <vt:lpstr>Documents Needed to Order the Appraisal</vt:lpstr>
      <vt:lpstr>Documents to Attach to the Orders</vt:lpstr>
      <vt:lpstr>Adding Comments to the Order (Non-VA Files)</vt:lpstr>
      <vt:lpstr>Notes for VA Appraisals</vt:lpstr>
      <vt:lpstr>Notes for New 3.6 Orders</vt:lpstr>
      <vt:lpstr>Ordering Builder Docs for SC/NC Files</vt:lpstr>
      <vt:lpstr>Transferring FHA Case Numbers Out</vt:lpstr>
      <vt:lpstr>Transferring FHA Case Numbers In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Eason, Tori</dc:creator>
  <cp:lastModifiedBy>Eason, Tori</cp:lastModifiedBy>
  <cp:revision>3</cp:revision>
  <dcterms:created xsi:type="dcterms:W3CDTF">2026-09-16T16:31:49Z</dcterms:created>
  <dcterms:modified xsi:type="dcterms:W3CDTF">2026-10-02T19:14:27Z</dcterms:modified>
</cp:coreProperties>
</file>