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4"/>
  </p:notesMasterIdLst>
  <p:sldIdLst>
    <p:sldId id="279" r:id="rId2"/>
    <p:sldId id="257" r:id="rId3"/>
    <p:sldId id="281" r:id="rId4"/>
    <p:sldId id="280" r:id="rId5"/>
    <p:sldId id="258" r:id="rId6"/>
    <p:sldId id="259" r:id="rId7"/>
    <p:sldId id="260" r:id="rId8"/>
    <p:sldId id="261" r:id="rId9"/>
    <p:sldId id="262" r:id="rId10"/>
    <p:sldId id="263" r:id="rId11"/>
    <p:sldId id="265" r:id="rId12"/>
    <p:sldId id="266" r:id="rId13"/>
    <p:sldId id="267" r:id="rId14"/>
    <p:sldId id="268" r:id="rId15"/>
    <p:sldId id="269" r:id="rId16"/>
    <p:sldId id="270" r:id="rId17"/>
    <p:sldId id="278" r:id="rId18"/>
    <p:sldId id="277" r:id="rId19"/>
    <p:sldId id="276" r:id="rId20"/>
    <p:sldId id="275" r:id="rId21"/>
    <p:sldId id="272" r:id="rId22"/>
    <p:sldId id="273" r:id="rId23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76A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6586126-BA0B-43D6-8A69-B7BBAE9A1D89}" v="1" dt="2026-10-05T16:02:43.02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130" d="100"/>
          <a:sy n="130" d="100"/>
        </p:scale>
        <p:origin x="144" y="2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9/30/2026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_SLIDE">
    <p:bg>
      <p:bgPr>
        <a:solidFill>
          <a:srgbClr val="15284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640080" y="1874520"/>
            <a:ext cx="6949440" cy="137160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40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defRPr>
            </a:lvl1pPr>
          </a:lstStyle>
          <a:p>
            <a:pPr marL="0" indent="0">
              <a:buNone/>
            </a:pPr>
            <a:endParaRPr lang="en-US" sz="400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109728"/>
          </a:xfrm>
          <a:prstGeom prst="rect">
            <a:avLst/>
          </a:prstGeom>
          <a:solidFill>
            <a:srgbClr val="0076A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>
            <a:spLocks noGrp="1"/>
          </p:cNvSpPr>
          <p:nvPr>
            <p:ph type="title" idx="101" hasCustomPrompt="1"/>
          </p:nvPr>
        </p:nvSpPr>
        <p:spPr>
          <a:xfrm>
            <a:off x="502920" y="310896"/>
            <a:ext cx="8138160" cy="566928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2500" b="1" dirty="0">
                <a:solidFill>
                  <a:srgbClr val="15284B"/>
                </a:solidFill>
                <a:latin typeface="Poppins" pitchFamily="34" charset="0"/>
                <a:ea typeface="Poppins" pitchFamily="34" charset="-122"/>
                <a:cs typeface="Poppins" pitchFamily="34" charset="-120"/>
              </a:defRPr>
            </a:lvl1pPr>
          </a:lstStyle>
          <a:p>
            <a:pPr marL="0" indent="0">
              <a:buNone/>
            </a:pPr>
            <a:endParaRPr lang="en-US" sz="2500"/>
          </a:p>
        </p:txBody>
      </p:sp>
      <p:sp>
        <p:nvSpPr>
          <p:cNvPr id="4" name="Shape 1"/>
          <p:cNvSpPr/>
          <p:nvPr/>
        </p:nvSpPr>
        <p:spPr>
          <a:xfrm>
            <a:off x="502920" y="941832"/>
            <a:ext cx="822960" cy="41148"/>
          </a:xfrm>
          <a:prstGeom prst="rect">
            <a:avLst/>
          </a:prstGeom>
          <a:solidFill>
            <a:srgbClr val="0076A6"/>
          </a:solidFill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">
    <p:bg>
      <p:bgPr>
        <a:solidFill>
          <a:srgbClr val="0076A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731520" y="1920240"/>
            <a:ext cx="7680960" cy="109728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34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defRPr>
            </a:lvl1pPr>
          </a:lstStyle>
          <a:p>
            <a:pPr marL="0" indent="0">
              <a:buNone/>
            </a:pPr>
            <a:endParaRPr lang="en-US" sz="340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02020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399981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712784" y="735435"/>
            <a:ext cx="2265916" cy="566819"/>
          </a:xfrm>
          <a:custGeom>
            <a:avLst/>
            <a:gdLst/>
            <a:ahLst/>
            <a:cxnLst/>
            <a:rect l="l" t="t" r="r" b="b"/>
            <a:pathLst>
              <a:path w="4531831" h="1133637">
                <a:moveTo>
                  <a:pt x="0" y="0"/>
                </a:moveTo>
                <a:lnTo>
                  <a:pt x="4531831" y="0"/>
                </a:lnTo>
                <a:lnTo>
                  <a:pt x="4531831" y="1133637"/>
                </a:lnTo>
                <a:lnTo>
                  <a:pt x="0" y="113363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12" r="-212"/>
            </a:stretch>
          </a:blipFill>
        </p:spPr>
        <p:txBody>
          <a:bodyPr/>
          <a:lstStyle/>
          <a:p>
            <a:endParaRPr lang="en-US" sz="900"/>
          </a:p>
        </p:txBody>
      </p:sp>
      <p:sp>
        <p:nvSpPr>
          <p:cNvPr id="3" name="Freeform 3"/>
          <p:cNvSpPr/>
          <p:nvPr/>
        </p:nvSpPr>
        <p:spPr>
          <a:xfrm>
            <a:off x="-1787366" y="1476044"/>
            <a:ext cx="11934666" cy="11091780"/>
          </a:xfrm>
          <a:custGeom>
            <a:avLst/>
            <a:gdLst/>
            <a:ahLst/>
            <a:cxnLst/>
            <a:rect l="l" t="t" r="r" b="b"/>
            <a:pathLst>
              <a:path w="23869331" h="22183559">
                <a:moveTo>
                  <a:pt x="0" y="0"/>
                </a:moveTo>
                <a:lnTo>
                  <a:pt x="23869331" y="0"/>
                </a:lnTo>
                <a:lnTo>
                  <a:pt x="23869331" y="22183559"/>
                </a:lnTo>
                <a:lnTo>
                  <a:pt x="0" y="2218355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 sz="900"/>
          </a:p>
        </p:txBody>
      </p:sp>
      <p:sp>
        <p:nvSpPr>
          <p:cNvPr id="4" name="Freeform 4"/>
          <p:cNvSpPr/>
          <p:nvPr/>
        </p:nvSpPr>
        <p:spPr>
          <a:xfrm>
            <a:off x="6371362" y="1324324"/>
            <a:ext cx="1773376" cy="1704658"/>
          </a:xfrm>
          <a:custGeom>
            <a:avLst/>
            <a:gdLst/>
            <a:ahLst/>
            <a:cxnLst/>
            <a:rect l="l" t="t" r="r" b="b"/>
            <a:pathLst>
              <a:path w="3546751" h="3409315">
                <a:moveTo>
                  <a:pt x="0" y="0"/>
                </a:moveTo>
                <a:lnTo>
                  <a:pt x="3546751" y="0"/>
                </a:lnTo>
                <a:lnTo>
                  <a:pt x="3546751" y="3409315"/>
                </a:lnTo>
                <a:lnTo>
                  <a:pt x="0" y="340931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405" r="-405"/>
            </a:stretch>
          </a:blipFill>
        </p:spPr>
        <p:txBody>
          <a:bodyPr/>
          <a:lstStyle/>
          <a:p>
            <a:endParaRPr lang="en-US" sz="900"/>
          </a:p>
        </p:txBody>
      </p:sp>
      <p:sp>
        <p:nvSpPr>
          <p:cNvPr id="5" name="TextBox 5"/>
          <p:cNvSpPr txBox="1"/>
          <p:nvPr/>
        </p:nvSpPr>
        <p:spPr>
          <a:xfrm>
            <a:off x="768321" y="1579272"/>
            <a:ext cx="7911106" cy="1104934"/>
          </a:xfrm>
          <a:prstGeom prst="rect">
            <a:avLst/>
          </a:prstGeom>
        </p:spPr>
        <p:txBody>
          <a:bodyPr lIns="0" tIns="0" rIns="0" bIns="0" rtlCol="0" anchor="t">
            <a:normAutofit fontScale="85000" lnSpcReduction="10000"/>
          </a:bodyPr>
          <a:lstStyle/>
          <a:p>
            <a:pPr>
              <a:lnSpc>
                <a:spcPts val="7560"/>
              </a:lnSpc>
            </a:pPr>
            <a:r>
              <a:rPr lang="en-US" sz="7000" dirty="0">
                <a:solidFill>
                  <a:srgbClr val="0076A6"/>
                </a:solidFill>
                <a:latin typeface="Vladimir Script" panose="03050402040407070305" pitchFamily="66" charset="0"/>
                <a:ea typeface="Turbinado"/>
                <a:cs typeface="Turbinado"/>
                <a:sym typeface="Turbinado"/>
              </a:rPr>
              <a:t>Document Repository Refresh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768320" y="2584687"/>
            <a:ext cx="4805902" cy="2915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450"/>
              </a:lnSpc>
            </a:pPr>
            <a:r>
              <a:rPr lang="en-US" sz="1750">
                <a:solidFill>
                  <a:srgbClr val="0076A6"/>
                </a:solidFill>
                <a:latin typeface="Arial MT Pro"/>
                <a:ea typeface="Arial MT Pro"/>
                <a:cs typeface="Arial MT Pro"/>
                <a:sym typeface="Arial MT Pro"/>
              </a:rPr>
              <a:t>Portal documents</a:t>
            </a:r>
            <a:r>
              <a:rPr lang="en-US" sz="1750" dirty="0">
                <a:solidFill>
                  <a:srgbClr val="0076A6"/>
                </a:solidFill>
                <a:latin typeface="Arial MT Pro"/>
                <a:ea typeface="Arial MT Pro"/>
                <a:cs typeface="Arial MT Pro"/>
                <a:sym typeface="Arial MT Pro"/>
              </a:rPr>
              <a:t>, </a:t>
            </a:r>
            <a:r>
              <a:rPr lang="en-US" sz="1750">
                <a:solidFill>
                  <a:srgbClr val="0076A6"/>
                </a:solidFill>
                <a:latin typeface="Arial MT Pro"/>
                <a:ea typeface="Arial MT Pro"/>
                <a:cs typeface="Arial MT Pro"/>
                <a:sym typeface="Arial MT Pro"/>
              </a:rPr>
              <a:t>stacking</a:t>
            </a:r>
            <a:r>
              <a:rPr lang="en-US" sz="1750" dirty="0">
                <a:solidFill>
                  <a:srgbClr val="0076A6"/>
                </a:solidFill>
                <a:latin typeface="Arial MT Pro"/>
                <a:ea typeface="Arial MT Pro"/>
                <a:cs typeface="Arial MT Pro"/>
                <a:sym typeface="Arial MT Pro"/>
              </a:rPr>
              <a:t>, and </a:t>
            </a:r>
            <a:r>
              <a:rPr lang="en-US" sz="1750">
                <a:solidFill>
                  <a:srgbClr val="0076A6"/>
                </a:solidFill>
                <a:latin typeface="Arial MT Pro"/>
                <a:ea typeface="Arial MT Pro"/>
                <a:cs typeface="Arial MT Pro"/>
                <a:sym typeface="Arial MT Pro"/>
              </a:rPr>
              <a:t>shipping</a:t>
            </a:r>
            <a:endParaRPr lang="en-US" sz="1750" dirty="0">
              <a:solidFill>
                <a:srgbClr val="0076A6"/>
              </a:solidFill>
              <a:latin typeface="Arial MT Pro"/>
              <a:ea typeface="Arial MT Pro"/>
              <a:cs typeface="Arial MT Pro"/>
              <a:sym typeface="Arial MT Pro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768320" y="3729887"/>
            <a:ext cx="2240767" cy="2198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854"/>
              </a:lnSpc>
            </a:pPr>
            <a:r>
              <a:rPr lang="en-US" sz="610" b="1" dirty="0">
                <a:solidFill>
                  <a:srgbClr val="15284B"/>
                </a:solidFill>
                <a:latin typeface="Arial MT Pro Bold"/>
                <a:ea typeface="Arial MT Pro Bold"/>
                <a:cs typeface="Arial MT Pro Bold"/>
                <a:sym typeface="Arial MT Pro Bold"/>
              </a:rPr>
              <a:t>Training for Processors &amp; Underwriters</a:t>
            </a:r>
          </a:p>
          <a:p>
            <a:pPr>
              <a:lnSpc>
                <a:spcPts val="854"/>
              </a:lnSpc>
            </a:pPr>
            <a:r>
              <a:rPr lang="en-US" sz="610" b="1" dirty="0" err="1">
                <a:solidFill>
                  <a:srgbClr val="15284B"/>
                </a:solidFill>
                <a:latin typeface="Arial MT Pro Bold"/>
                <a:ea typeface="Arial MT Pro Bold"/>
                <a:cs typeface="Arial MT Pro Bold"/>
                <a:sym typeface="Arial MT Pro Bold"/>
              </a:rPr>
              <a:t>Velocio</a:t>
            </a:r>
            <a:r>
              <a:rPr lang="en-US" sz="610" b="1" dirty="0">
                <a:solidFill>
                  <a:srgbClr val="15284B"/>
                </a:solidFill>
                <a:latin typeface="Arial MT Pro Bold"/>
                <a:ea typeface="Arial MT Pro Bold"/>
                <a:cs typeface="Arial MT Pro Bold"/>
                <a:sym typeface="Arial MT Pro Bold"/>
              </a:rPr>
              <a:t> Mortgage | October 2026</a:t>
            </a:r>
            <a:endParaRPr lang="en-US" sz="610" dirty="0">
              <a:solidFill>
                <a:srgbClr val="15284B"/>
              </a:solidFill>
              <a:latin typeface="Arial MT Pro"/>
              <a:ea typeface="Arial MT Pro"/>
              <a:cs typeface="Arial MT Pro"/>
              <a:sym typeface="Arial MT Pro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1" hasCustomPrompt="1"/>
          </p:nvPr>
        </p:nvSpPr>
        <p:spPr>
          <a:xfrm>
            <a:off x="502920" y="310896"/>
            <a:ext cx="81381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>
                <a:solidFill>
                  <a:srgbClr val="15284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Why this matters</a:t>
            </a:r>
            <a:endParaRPr lang="en-US" sz="2500" dirty="0"/>
          </a:p>
        </p:txBody>
      </p:sp>
      <p:sp>
        <p:nvSpPr>
          <p:cNvPr id="3" name="highlight ban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02920" y="1188720"/>
            <a:ext cx="8138160" cy="1170432"/>
          </a:xfrm>
          <a:prstGeom prst="rect">
            <a:avLst/>
          </a:prstGeom>
          <a:solidFill>
            <a:srgbClr val="15284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822960" y="1243584"/>
            <a:ext cx="74980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Investors now receive every version of each document type.</a:t>
            </a:r>
            <a:endParaRPr lang="en-US" sz="2100" dirty="0"/>
          </a:p>
        </p:txBody>
      </p:sp>
      <p:sp>
        <p:nvSpPr>
          <p:cNvPr id="5" name="Text 3"/>
          <p:cNvSpPr/>
          <p:nvPr/>
        </p:nvSpPr>
        <p:spPr>
          <a:xfrm>
            <a:off x="822960" y="1828800"/>
            <a:ext cx="7498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B9C6D6"/>
                </a:solidFill>
                <a:latin typeface="Arial MT Pro" pitchFamily="34" charset="0"/>
                <a:ea typeface="Arial MT Pro" pitchFamily="34" charset="-122"/>
                <a:cs typeface="Arial MT Pro" pitchFamily="34" charset="-120"/>
              </a:rPr>
              <a:t>Proper naming of documents is still a top priority! Because the investor will now see all version, ensure only applicable documents are provided.</a:t>
            </a:r>
            <a:endParaRPr lang="en-US" sz="1300" dirty="0"/>
          </a:p>
        </p:txBody>
      </p:sp>
      <p:sp>
        <p:nvSpPr>
          <p:cNvPr id="6" name="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02920" y="2450592"/>
            <a:ext cx="2578608" cy="1691640"/>
          </a:xfrm>
          <a:prstGeom prst="rect">
            <a:avLst/>
          </a:prstGeom>
          <a:solidFill>
            <a:srgbClr val="FFFFFF"/>
          </a:solidFill>
          <a:ln w="12700">
            <a:solidFill>
              <a:srgbClr val="CCCCC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accen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02920" y="2450592"/>
            <a:ext cx="64008" cy="1691640"/>
          </a:xfrm>
          <a:prstGeom prst="rect">
            <a:avLst/>
          </a:prstGeom>
          <a:solidFill>
            <a:srgbClr val="0076A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749808" y="2596896"/>
            <a:ext cx="2194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>
                <a:solidFill>
                  <a:srgbClr val="15284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Correct document type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749808" y="2926080"/>
            <a:ext cx="219456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50">
                <a:solidFill>
                  <a:srgbClr val="78797B"/>
                </a:solidFill>
                <a:latin typeface="Arial MT Pro" pitchFamily="34" charset="0"/>
                <a:ea typeface="Arial MT Pro" pitchFamily="34" charset="-122"/>
                <a:cs typeface="Arial MT Pro" pitchFamily="34" charset="-120"/>
              </a:rPr>
              <a:t>Every document goes to the document type Underwriting expects — not a catch-all doc type.</a:t>
            </a:r>
            <a:endParaRPr lang="en-US" sz="1150" dirty="0"/>
          </a:p>
        </p:txBody>
      </p:sp>
      <p:sp>
        <p:nvSpPr>
          <p:cNvPr id="10" name="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264408" y="2450592"/>
            <a:ext cx="2578608" cy="1691640"/>
          </a:xfrm>
          <a:prstGeom prst="rect">
            <a:avLst/>
          </a:prstGeom>
          <a:solidFill>
            <a:srgbClr val="FFFFFF"/>
          </a:solidFill>
          <a:ln w="12700">
            <a:solidFill>
              <a:srgbClr val="CCCCC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accen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264408" y="2450592"/>
            <a:ext cx="64008" cy="1691640"/>
          </a:xfrm>
          <a:prstGeom prst="rect">
            <a:avLst/>
          </a:prstGeom>
          <a:solidFill>
            <a:srgbClr val="0076A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3511296" y="2596896"/>
            <a:ext cx="2194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>
                <a:solidFill>
                  <a:srgbClr val="15284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Organized one time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3511296" y="2926080"/>
            <a:ext cx="219456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50">
                <a:solidFill>
                  <a:srgbClr val="78797B"/>
                </a:solidFill>
                <a:latin typeface="Arial MT Pro" pitchFamily="34" charset="0"/>
                <a:ea typeface="Arial MT Pro" pitchFamily="34" charset="-122"/>
                <a:cs typeface="Arial MT Pro" pitchFamily="34" charset="-120"/>
              </a:rPr>
              <a:t>Borrower documents arrive as Portal Documents. Rename and organize them once.</a:t>
            </a:r>
            <a:endParaRPr lang="en-US" sz="1150" dirty="0"/>
          </a:p>
        </p:txBody>
      </p:sp>
      <p:sp>
        <p:nvSpPr>
          <p:cNvPr id="14" name="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025896" y="2450592"/>
            <a:ext cx="2578608" cy="1691640"/>
          </a:xfrm>
          <a:prstGeom prst="rect">
            <a:avLst/>
          </a:prstGeom>
          <a:solidFill>
            <a:srgbClr val="FFFFFF"/>
          </a:solidFill>
          <a:ln w="12700">
            <a:solidFill>
              <a:srgbClr val="CCCCC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accen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025896" y="2450592"/>
            <a:ext cx="64008" cy="1691640"/>
          </a:xfrm>
          <a:prstGeom prst="rect">
            <a:avLst/>
          </a:prstGeom>
          <a:solidFill>
            <a:srgbClr val="15284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/>
          <p:nvPr/>
        </p:nvSpPr>
        <p:spPr>
          <a:xfrm>
            <a:off x="6272784" y="2596896"/>
            <a:ext cx="2194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>
                <a:solidFill>
                  <a:srgbClr val="15284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No merging required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6272784" y="2926080"/>
            <a:ext cx="219456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78797B"/>
                </a:solidFill>
                <a:latin typeface="Arial MT Pro" pitchFamily="34" charset="0"/>
                <a:ea typeface="Arial MT Pro" pitchFamily="34" charset="-122"/>
                <a:cs typeface="Arial MT Pro" pitchFamily="34" charset="-120"/>
              </a:rPr>
              <a:t>Merging is no longer required on most documents.</a:t>
            </a:r>
            <a:endParaRPr lang="en-US" sz="11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1" hasCustomPrompt="1"/>
          </p:nvPr>
        </p:nvSpPr>
        <p:spPr>
          <a:xfrm>
            <a:off x="502920" y="310896"/>
            <a:ext cx="81381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>
                <a:solidFill>
                  <a:srgbClr val="15284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What's changing in Empower DocRepo</a:t>
            </a:r>
            <a:endParaRPr lang="en-US" sz="2500"/>
          </a:p>
        </p:txBody>
      </p:sp>
      <p:sp>
        <p:nvSpPr>
          <p:cNvPr id="3" name="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02920" y="1188720"/>
            <a:ext cx="8138160" cy="786384"/>
          </a:xfrm>
          <a:prstGeom prst="rect">
            <a:avLst/>
          </a:prstGeom>
          <a:solidFill>
            <a:srgbClr val="FFFFFF"/>
          </a:solidFill>
          <a:ln w="12700">
            <a:solidFill>
              <a:srgbClr val="CCCCC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accen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02920" y="1188720"/>
            <a:ext cx="64008" cy="786384"/>
          </a:xfrm>
          <a:prstGeom prst="rect">
            <a:avLst/>
          </a:prstGeom>
          <a:solidFill>
            <a:srgbClr val="0076A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number do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77240" y="1389888"/>
            <a:ext cx="384048" cy="384048"/>
          </a:xfrm>
          <a:prstGeom prst="ellipse">
            <a:avLst/>
          </a:prstGeom>
          <a:solidFill>
            <a:srgbClr val="0076A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777240" y="1389888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1</a:t>
            </a:r>
            <a:endParaRPr lang="en-US" sz="1400"/>
          </a:p>
        </p:txBody>
      </p:sp>
      <p:sp>
        <p:nvSpPr>
          <p:cNvPr id="7" name="Text 5"/>
          <p:cNvSpPr/>
          <p:nvPr/>
        </p:nvSpPr>
        <p:spPr>
          <a:xfrm>
            <a:off x="1325880" y="1289304"/>
            <a:ext cx="71323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>
                <a:solidFill>
                  <a:srgbClr val="15284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Say hello to Portal Documents</a:t>
            </a:r>
            <a:endParaRPr lang="en-US" sz="1400"/>
          </a:p>
        </p:txBody>
      </p:sp>
      <p:sp>
        <p:nvSpPr>
          <p:cNvPr id="8" name="Text 6"/>
          <p:cNvSpPr/>
          <p:nvPr/>
        </p:nvSpPr>
        <p:spPr>
          <a:xfrm>
            <a:off x="1325880" y="1581912"/>
            <a:ext cx="71323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>
                <a:solidFill>
                  <a:srgbClr val="78797B"/>
                </a:solidFill>
                <a:latin typeface="Arial MT Pro" pitchFamily="34" charset="0"/>
                <a:ea typeface="Arial MT Pro" pitchFamily="34" charset="-122"/>
                <a:cs typeface="Arial MT Pro" pitchFamily="34" charset="-120"/>
              </a:rPr>
              <a:t>Borrower documents simply come in as the new Portal Documents doc type. Rename and organize one time, saving you time.</a:t>
            </a:r>
            <a:endParaRPr lang="en-US" sz="1150"/>
          </a:p>
        </p:txBody>
      </p:sp>
      <p:sp>
        <p:nvSpPr>
          <p:cNvPr id="9" name="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02920" y="2093976"/>
            <a:ext cx="8138160" cy="786384"/>
          </a:xfrm>
          <a:prstGeom prst="rect">
            <a:avLst/>
          </a:prstGeom>
          <a:solidFill>
            <a:srgbClr val="FFFFFF"/>
          </a:solidFill>
          <a:ln w="12700">
            <a:solidFill>
              <a:srgbClr val="CCCCC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accen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02920" y="2093976"/>
            <a:ext cx="64008" cy="786384"/>
          </a:xfrm>
          <a:prstGeom prst="rect">
            <a:avLst/>
          </a:prstGeom>
          <a:solidFill>
            <a:srgbClr val="0076A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number do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77240" y="2295144"/>
            <a:ext cx="384048" cy="384048"/>
          </a:xfrm>
          <a:prstGeom prst="ellipse">
            <a:avLst/>
          </a:prstGeom>
          <a:solidFill>
            <a:srgbClr val="0076A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777240" y="2295144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2</a:t>
            </a:r>
            <a:endParaRPr lang="en-US" sz="1400"/>
          </a:p>
        </p:txBody>
      </p:sp>
      <p:sp>
        <p:nvSpPr>
          <p:cNvPr id="13" name="Text 11"/>
          <p:cNvSpPr/>
          <p:nvPr/>
        </p:nvSpPr>
        <p:spPr>
          <a:xfrm>
            <a:off x="1325880" y="2194560"/>
            <a:ext cx="71323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>
                <a:solidFill>
                  <a:srgbClr val="15284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Say goodbye to the auto-index</a:t>
            </a:r>
            <a:endParaRPr lang="en-US" sz="1400"/>
          </a:p>
        </p:txBody>
      </p:sp>
      <p:sp>
        <p:nvSpPr>
          <p:cNvPr id="14" name="Text 12"/>
          <p:cNvSpPr/>
          <p:nvPr/>
        </p:nvSpPr>
        <p:spPr>
          <a:xfrm>
            <a:off x="1325880" y="2487168"/>
            <a:ext cx="71323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>
                <a:solidFill>
                  <a:srgbClr val="78797B"/>
                </a:solidFill>
                <a:latin typeface="Arial MT Pro" pitchFamily="34" charset="0"/>
                <a:ea typeface="Arial MT Pro" pitchFamily="34" charset="-122"/>
                <a:cs typeface="Arial MT Pro" pitchFamily="34" charset="-120"/>
              </a:rPr>
              <a:t>The auto-index is retired — no more auto-indexed doc types to clean up after upload.</a:t>
            </a:r>
            <a:endParaRPr lang="en-US" sz="1150"/>
          </a:p>
        </p:txBody>
      </p:sp>
      <p:sp>
        <p:nvSpPr>
          <p:cNvPr id="15" name="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02920" y="2999232"/>
            <a:ext cx="8138160" cy="786384"/>
          </a:xfrm>
          <a:prstGeom prst="rect">
            <a:avLst/>
          </a:prstGeom>
          <a:solidFill>
            <a:srgbClr val="FFFFFF"/>
          </a:solidFill>
          <a:ln w="12700">
            <a:solidFill>
              <a:srgbClr val="CCCCC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accen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02920" y="2999232"/>
            <a:ext cx="64008" cy="786384"/>
          </a:xfrm>
          <a:prstGeom prst="rect">
            <a:avLst/>
          </a:prstGeom>
          <a:solidFill>
            <a:srgbClr val="0076A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7" name="number do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77240" y="3200400"/>
            <a:ext cx="384048" cy="384048"/>
          </a:xfrm>
          <a:prstGeom prst="ellipse">
            <a:avLst/>
          </a:prstGeom>
          <a:solidFill>
            <a:srgbClr val="0076A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/>
          <p:nvPr/>
        </p:nvSpPr>
        <p:spPr>
          <a:xfrm>
            <a:off x="777240" y="320040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3</a:t>
            </a:r>
            <a:endParaRPr lang="en-US" sz="1400"/>
          </a:p>
        </p:txBody>
      </p:sp>
      <p:sp>
        <p:nvSpPr>
          <p:cNvPr id="19" name="Text 17"/>
          <p:cNvSpPr/>
          <p:nvPr/>
        </p:nvSpPr>
        <p:spPr>
          <a:xfrm>
            <a:off x="1325880" y="3099816"/>
            <a:ext cx="71323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>
                <a:solidFill>
                  <a:srgbClr val="15284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Say goodbye to automatic reindex</a:t>
            </a:r>
            <a:endParaRPr lang="en-US" sz="1400"/>
          </a:p>
        </p:txBody>
      </p:sp>
      <p:sp>
        <p:nvSpPr>
          <p:cNvPr id="20" name="Text 18"/>
          <p:cNvSpPr/>
          <p:nvPr/>
        </p:nvSpPr>
        <p:spPr>
          <a:xfrm>
            <a:off x="1325880" y="3392424"/>
            <a:ext cx="71323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>
                <a:solidFill>
                  <a:srgbClr val="78797B"/>
                </a:solidFill>
                <a:latin typeface="Arial MT Pro" pitchFamily="34" charset="0"/>
                <a:ea typeface="Arial MT Pro" pitchFamily="34" charset="-122"/>
                <a:cs typeface="Arial MT Pro" pitchFamily="34" charset="-120"/>
              </a:rPr>
              <a:t>Automatic reindex is gone as well, so documents stay where you put them.</a:t>
            </a:r>
            <a:endParaRPr lang="en-US" sz="1150"/>
          </a:p>
        </p:txBody>
      </p:sp>
      <p:sp>
        <p:nvSpPr>
          <p:cNvPr id="21" name="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02920" y="3904488"/>
            <a:ext cx="8138160" cy="786384"/>
          </a:xfrm>
          <a:prstGeom prst="rect">
            <a:avLst/>
          </a:prstGeom>
          <a:solidFill>
            <a:srgbClr val="FFFFFF"/>
          </a:solidFill>
          <a:ln w="12700">
            <a:solidFill>
              <a:srgbClr val="CCCCC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accen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02920" y="3904488"/>
            <a:ext cx="64008" cy="786384"/>
          </a:xfrm>
          <a:prstGeom prst="rect">
            <a:avLst/>
          </a:prstGeom>
          <a:solidFill>
            <a:srgbClr val="15284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3" name="number do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77240" y="4105656"/>
            <a:ext cx="384048" cy="384048"/>
          </a:xfrm>
          <a:prstGeom prst="ellipse">
            <a:avLst/>
          </a:prstGeom>
          <a:solidFill>
            <a:srgbClr val="15284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4" name="Text 22"/>
          <p:cNvSpPr/>
          <p:nvPr/>
        </p:nvSpPr>
        <p:spPr>
          <a:xfrm>
            <a:off x="777240" y="4105656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4</a:t>
            </a:r>
            <a:endParaRPr lang="en-US" sz="1400"/>
          </a:p>
        </p:txBody>
      </p:sp>
      <p:sp>
        <p:nvSpPr>
          <p:cNvPr id="25" name="Text 23"/>
          <p:cNvSpPr/>
          <p:nvPr/>
        </p:nvSpPr>
        <p:spPr>
          <a:xfrm>
            <a:off x="1325880" y="4005072"/>
            <a:ext cx="71323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>
                <a:solidFill>
                  <a:srgbClr val="15284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An enhanced shipping policy</a:t>
            </a:r>
            <a:endParaRPr lang="en-US" sz="1400"/>
          </a:p>
        </p:txBody>
      </p:sp>
      <p:sp>
        <p:nvSpPr>
          <p:cNvPr id="26" name="Text 24"/>
          <p:cNvSpPr/>
          <p:nvPr/>
        </p:nvSpPr>
        <p:spPr>
          <a:xfrm>
            <a:off x="1325880" y="4297680"/>
            <a:ext cx="71323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78797B"/>
                </a:solidFill>
                <a:latin typeface="Arial MT Pro" pitchFamily="34" charset="0"/>
                <a:ea typeface="Arial MT Pro" pitchFamily="34" charset="-122"/>
                <a:cs typeface="Arial MT Pro" pitchFamily="34" charset="-120"/>
              </a:rPr>
              <a:t>No more merging or finals required for most of the documents in the pipeline. Upcoming training calls will identify which documents will still need to be merged or finalized.</a:t>
            </a:r>
            <a:endParaRPr lang="en-US" sz="11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1" hasCustomPrompt="1"/>
          </p:nvPr>
        </p:nvSpPr>
        <p:spPr>
          <a:xfrm>
            <a:off x="502920" y="310896"/>
            <a:ext cx="81381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>
                <a:solidFill>
                  <a:srgbClr val="15284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New stacking orders and department tags</a:t>
            </a:r>
            <a:endParaRPr lang="en-US" sz="2500"/>
          </a:p>
        </p:txBody>
      </p:sp>
      <p:sp>
        <p:nvSpPr>
          <p:cNvPr id="3" name="Text 1"/>
          <p:cNvSpPr/>
          <p:nvPr/>
        </p:nvSpPr>
        <p:spPr>
          <a:xfrm>
            <a:off x="502920" y="1097280"/>
            <a:ext cx="81381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>
                <a:solidFill>
                  <a:srgbClr val="78797B"/>
                </a:solidFill>
                <a:latin typeface="Arial MT Pro" pitchFamily="34" charset="0"/>
                <a:ea typeface="Arial MT Pro" pitchFamily="34" charset="-122"/>
                <a:cs typeface="Arial MT Pro" pitchFamily="34" charset="-120"/>
              </a:rPr>
              <a:t>Stacking orders have been improved and DocRepo now carries tags built for individual departments.</a:t>
            </a:r>
            <a:endParaRPr lang="en-US" sz="1300"/>
          </a:p>
        </p:txBody>
      </p:sp>
      <p:sp>
        <p:nvSpPr>
          <p:cNvPr id="4" name="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02920" y="1554480"/>
            <a:ext cx="1911096" cy="2287418"/>
          </a:xfrm>
          <a:prstGeom prst="rect">
            <a:avLst/>
          </a:prstGeom>
          <a:solidFill>
            <a:srgbClr val="FFFFFF"/>
          </a:solidFill>
          <a:ln w="12700">
            <a:solidFill>
              <a:srgbClr val="CCCCC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accen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02920" y="1554480"/>
            <a:ext cx="64008" cy="2287418"/>
          </a:xfrm>
          <a:prstGeom prst="rect">
            <a:avLst/>
          </a:prstGeom>
          <a:solidFill>
            <a:srgbClr val="0076A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number do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49808" y="1755648"/>
            <a:ext cx="384048" cy="384048"/>
          </a:xfrm>
          <a:prstGeom prst="ellipse">
            <a:avLst/>
          </a:prstGeom>
          <a:solidFill>
            <a:srgbClr val="0076A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749808" y="1755648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1</a:t>
            </a:r>
            <a:endParaRPr lang="en-US" sz="1400"/>
          </a:p>
        </p:txBody>
      </p:sp>
      <p:sp>
        <p:nvSpPr>
          <p:cNvPr id="8" name="Text 6"/>
          <p:cNvSpPr/>
          <p:nvPr/>
        </p:nvSpPr>
        <p:spPr>
          <a:xfrm>
            <a:off x="749808" y="2212848"/>
            <a:ext cx="15544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>
                <a:solidFill>
                  <a:srgbClr val="15284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Processing</a:t>
            </a:r>
            <a:endParaRPr lang="en-US" sz="1250"/>
          </a:p>
        </p:txBody>
      </p:sp>
      <p:sp>
        <p:nvSpPr>
          <p:cNvPr id="9" name="Text 7"/>
          <p:cNvSpPr/>
          <p:nvPr/>
        </p:nvSpPr>
        <p:spPr>
          <a:xfrm>
            <a:off x="749808" y="2505456"/>
            <a:ext cx="157276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>
                <a:solidFill>
                  <a:srgbClr val="78797B"/>
                </a:solidFill>
                <a:latin typeface="Arial MT Pro" pitchFamily="34" charset="0"/>
                <a:ea typeface="Arial MT Pro" pitchFamily="34" charset="-122"/>
                <a:cs typeface="Arial MT Pro" pitchFamily="34" charset="-120"/>
              </a:rPr>
              <a:t>Stacking orders now include a Processing order built around how the file is worked.</a:t>
            </a:r>
            <a:endParaRPr lang="en-US" sz="1050"/>
          </a:p>
        </p:txBody>
      </p:sp>
      <p:sp>
        <p:nvSpPr>
          <p:cNvPr id="10" name="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578608" y="1554480"/>
            <a:ext cx="1911096" cy="2287418"/>
          </a:xfrm>
          <a:prstGeom prst="rect">
            <a:avLst/>
          </a:prstGeom>
          <a:solidFill>
            <a:srgbClr val="FFFFFF"/>
          </a:solidFill>
          <a:ln w="12700">
            <a:solidFill>
              <a:srgbClr val="CCCCC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accen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578608" y="1554480"/>
            <a:ext cx="64008" cy="2287418"/>
          </a:xfrm>
          <a:prstGeom prst="rect">
            <a:avLst/>
          </a:prstGeom>
          <a:solidFill>
            <a:srgbClr val="0076A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" name="number do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825496" y="1755648"/>
            <a:ext cx="384048" cy="384048"/>
          </a:xfrm>
          <a:prstGeom prst="ellipse">
            <a:avLst/>
          </a:prstGeom>
          <a:solidFill>
            <a:srgbClr val="0076A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2825496" y="1755648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2</a:t>
            </a:r>
            <a:endParaRPr lang="en-US" sz="1400"/>
          </a:p>
        </p:txBody>
      </p:sp>
      <p:sp>
        <p:nvSpPr>
          <p:cNvPr id="14" name="Text 12"/>
          <p:cNvSpPr/>
          <p:nvPr/>
        </p:nvSpPr>
        <p:spPr>
          <a:xfrm>
            <a:off x="2825496" y="2212848"/>
            <a:ext cx="15544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>
                <a:solidFill>
                  <a:srgbClr val="15284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Disclosures</a:t>
            </a:r>
            <a:endParaRPr lang="en-US" sz="1250"/>
          </a:p>
        </p:txBody>
      </p:sp>
      <p:sp>
        <p:nvSpPr>
          <p:cNvPr id="15" name="Text 13"/>
          <p:cNvSpPr/>
          <p:nvPr/>
        </p:nvSpPr>
        <p:spPr>
          <a:xfrm>
            <a:off x="2825496" y="2505456"/>
            <a:ext cx="157276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>
                <a:solidFill>
                  <a:srgbClr val="78797B"/>
                </a:solidFill>
                <a:latin typeface="Arial MT Pro" pitchFamily="34" charset="0"/>
                <a:ea typeface="Arial MT Pro" pitchFamily="34" charset="-122"/>
                <a:cs typeface="Arial MT Pro" pitchFamily="34" charset="-120"/>
              </a:rPr>
              <a:t>The Disclosures stacking order has been updated.</a:t>
            </a:r>
            <a:endParaRPr lang="en-US" sz="1050"/>
          </a:p>
        </p:txBody>
      </p:sp>
      <p:sp>
        <p:nvSpPr>
          <p:cNvPr id="16" name="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654296" y="1554480"/>
            <a:ext cx="1911096" cy="2287418"/>
          </a:xfrm>
          <a:prstGeom prst="rect">
            <a:avLst/>
          </a:prstGeom>
          <a:solidFill>
            <a:srgbClr val="FFFFFF"/>
          </a:solidFill>
          <a:ln w="12700">
            <a:solidFill>
              <a:srgbClr val="CCCCC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accen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654296" y="1554480"/>
            <a:ext cx="64008" cy="2287418"/>
          </a:xfrm>
          <a:prstGeom prst="rect">
            <a:avLst/>
          </a:prstGeom>
          <a:solidFill>
            <a:srgbClr val="0076A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8" name="number do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901184" y="1755648"/>
            <a:ext cx="384048" cy="384048"/>
          </a:xfrm>
          <a:prstGeom prst="ellipse">
            <a:avLst/>
          </a:prstGeom>
          <a:solidFill>
            <a:srgbClr val="0076A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9" name="Text 17"/>
          <p:cNvSpPr/>
          <p:nvPr/>
        </p:nvSpPr>
        <p:spPr>
          <a:xfrm>
            <a:off x="4901184" y="1755648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3</a:t>
            </a:r>
            <a:endParaRPr lang="en-US" sz="1400"/>
          </a:p>
        </p:txBody>
      </p:sp>
      <p:sp>
        <p:nvSpPr>
          <p:cNvPr id="20" name="Text 18"/>
          <p:cNvSpPr/>
          <p:nvPr/>
        </p:nvSpPr>
        <p:spPr>
          <a:xfrm>
            <a:off x="4901184" y="2212848"/>
            <a:ext cx="15544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>
                <a:solidFill>
                  <a:srgbClr val="15284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Tax Returns</a:t>
            </a:r>
            <a:endParaRPr lang="en-US" sz="1250"/>
          </a:p>
        </p:txBody>
      </p:sp>
      <p:sp>
        <p:nvSpPr>
          <p:cNvPr id="21" name="Text 19"/>
          <p:cNvSpPr/>
          <p:nvPr/>
        </p:nvSpPr>
        <p:spPr>
          <a:xfrm>
            <a:off x="4901184" y="2505456"/>
            <a:ext cx="157276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>
                <a:solidFill>
                  <a:srgbClr val="78797B"/>
                </a:solidFill>
                <a:latin typeface="Arial MT Pro" pitchFamily="34" charset="0"/>
                <a:ea typeface="Arial MT Pro" pitchFamily="34" charset="-122"/>
                <a:cs typeface="Arial MT Pro" pitchFamily="34" charset="-120"/>
              </a:rPr>
              <a:t>A brand new stacking order dedicated to tax returns.</a:t>
            </a:r>
            <a:endParaRPr lang="en-US" sz="1050"/>
          </a:p>
        </p:txBody>
      </p:sp>
      <p:sp>
        <p:nvSpPr>
          <p:cNvPr id="22" name="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729984" y="1554480"/>
            <a:ext cx="1911096" cy="2287418"/>
          </a:xfrm>
          <a:prstGeom prst="rect">
            <a:avLst/>
          </a:prstGeom>
          <a:solidFill>
            <a:srgbClr val="FFFFFF"/>
          </a:solidFill>
          <a:ln w="12700">
            <a:solidFill>
              <a:srgbClr val="CCCCC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accen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729984" y="1554480"/>
            <a:ext cx="64008" cy="2287418"/>
          </a:xfrm>
          <a:prstGeom prst="rect">
            <a:avLst/>
          </a:prstGeom>
          <a:solidFill>
            <a:srgbClr val="0076A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4" name="number do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976872" y="1755648"/>
            <a:ext cx="384048" cy="384048"/>
          </a:xfrm>
          <a:prstGeom prst="ellipse">
            <a:avLst/>
          </a:prstGeom>
          <a:solidFill>
            <a:srgbClr val="0076A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5" name="Text 23"/>
          <p:cNvSpPr/>
          <p:nvPr/>
        </p:nvSpPr>
        <p:spPr>
          <a:xfrm>
            <a:off x="6976872" y="1755648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4</a:t>
            </a:r>
            <a:endParaRPr lang="en-US" sz="1400"/>
          </a:p>
        </p:txBody>
      </p:sp>
      <p:sp>
        <p:nvSpPr>
          <p:cNvPr id="26" name="Text 24"/>
          <p:cNvSpPr/>
          <p:nvPr/>
        </p:nvSpPr>
        <p:spPr>
          <a:xfrm>
            <a:off x="6976872" y="2212848"/>
            <a:ext cx="15544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>
                <a:solidFill>
                  <a:srgbClr val="15284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To be Finalized</a:t>
            </a:r>
            <a:endParaRPr lang="en-US" sz="1250"/>
          </a:p>
        </p:txBody>
      </p:sp>
      <p:sp>
        <p:nvSpPr>
          <p:cNvPr id="27" name="Text 25"/>
          <p:cNvSpPr/>
          <p:nvPr/>
        </p:nvSpPr>
        <p:spPr>
          <a:xfrm>
            <a:off x="6976872" y="2505456"/>
            <a:ext cx="157276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>
                <a:solidFill>
                  <a:srgbClr val="78797B"/>
                </a:solidFill>
                <a:latin typeface="Arial MT Pro" pitchFamily="34" charset="0"/>
                <a:ea typeface="Arial MT Pro" pitchFamily="34" charset="-122"/>
                <a:cs typeface="Arial MT Pro" pitchFamily="34" charset="-120"/>
              </a:rPr>
              <a:t>Documents to be Finalized shows what still needs a final version.</a:t>
            </a:r>
            <a:endParaRPr lang="en-US" sz="1050"/>
          </a:p>
        </p:txBody>
      </p:sp>
      <p:sp>
        <p:nvSpPr>
          <p:cNvPr id="32" name="reminder banner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02920" y="4315968"/>
            <a:ext cx="8138160" cy="658368"/>
          </a:xfrm>
          <a:prstGeom prst="rect">
            <a:avLst/>
          </a:prstGeom>
          <a:solidFill>
            <a:srgbClr val="E6F1F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3" name="accen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02920" y="4315968"/>
            <a:ext cx="54864" cy="658368"/>
          </a:xfrm>
          <a:prstGeom prst="rect">
            <a:avLst/>
          </a:prstGeom>
          <a:solidFill>
            <a:srgbClr val="15284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4" name="Text 32"/>
          <p:cNvSpPr/>
          <p:nvPr/>
        </p:nvSpPr>
        <p:spPr>
          <a:xfrm>
            <a:off x="749808" y="4315968"/>
            <a:ext cx="77724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>
                <a:solidFill>
                  <a:srgbClr val="15284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Tags:  </a:t>
            </a:r>
            <a:r>
              <a:rPr lang="en-US" sz="1150">
                <a:solidFill>
                  <a:srgbClr val="15284B"/>
                </a:solidFill>
                <a:latin typeface="Arial MT Pro" pitchFamily="34" charset="0"/>
                <a:ea typeface="Arial MT Pro" pitchFamily="34" charset="-122"/>
                <a:cs typeface="Arial MT Pro" pitchFamily="34" charset="-120"/>
              </a:rPr>
              <a:t>Many tags have been added in DocRepo for different departments to help you review the file — especially beneficial for Processing and Underwriting. Stay tuned for more on how to use them.</a:t>
            </a:r>
            <a:endParaRPr lang="en-US" sz="115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1" hasCustomPrompt="1"/>
          </p:nvPr>
        </p:nvSpPr>
        <p:spPr>
          <a:xfrm>
            <a:off x="502920" y="310896"/>
            <a:ext cx="81381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>
                <a:solidFill>
                  <a:srgbClr val="15284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Where documents come from</a:t>
            </a:r>
            <a:endParaRPr lang="en-US" sz="2500" dirty="0"/>
          </a:p>
        </p:txBody>
      </p:sp>
      <p:sp>
        <p:nvSpPr>
          <p:cNvPr id="3" name="Text 1"/>
          <p:cNvSpPr/>
          <p:nvPr/>
        </p:nvSpPr>
        <p:spPr>
          <a:xfrm>
            <a:off x="502920" y="1097280"/>
            <a:ext cx="81381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>
                <a:solidFill>
                  <a:srgbClr val="78797B"/>
                </a:solidFill>
                <a:latin typeface="Arial MT Pro" pitchFamily="34" charset="0"/>
                <a:ea typeface="Arial MT Pro" pitchFamily="34" charset="-122"/>
                <a:cs typeface="Arial MT Pro" pitchFamily="34" charset="-120"/>
              </a:rPr>
              <a:t>Documents reach the Document Repository through several sources — all of them land in your queue.</a:t>
            </a:r>
            <a:endParaRPr lang="en-US" sz="1300" dirty="0"/>
          </a:p>
        </p:txBody>
      </p:sp>
      <p:sp>
        <p:nvSpPr>
          <p:cNvPr id="4" name="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02920" y="1554480"/>
            <a:ext cx="2602382" cy="2287418"/>
          </a:xfrm>
          <a:prstGeom prst="rect">
            <a:avLst/>
          </a:prstGeom>
          <a:solidFill>
            <a:srgbClr val="FFFFFF"/>
          </a:solidFill>
          <a:ln w="12700">
            <a:solidFill>
              <a:srgbClr val="CCCCC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accen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02920" y="1554480"/>
            <a:ext cx="64008" cy="2287418"/>
          </a:xfrm>
          <a:prstGeom prst="rect">
            <a:avLst/>
          </a:prstGeom>
          <a:solidFill>
            <a:srgbClr val="0076A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number do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49808" y="1755648"/>
            <a:ext cx="384048" cy="384048"/>
          </a:xfrm>
          <a:prstGeom prst="ellipse">
            <a:avLst/>
          </a:prstGeom>
          <a:solidFill>
            <a:srgbClr val="0076A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749808" y="1755648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1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749808" y="2212848"/>
            <a:ext cx="224576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>
                <a:solidFill>
                  <a:srgbClr val="15284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Borrower Digital</a:t>
            </a:r>
            <a:endParaRPr lang="en-US" sz="1250" dirty="0"/>
          </a:p>
        </p:txBody>
      </p:sp>
      <p:sp>
        <p:nvSpPr>
          <p:cNvPr id="9" name="Text 7"/>
          <p:cNvSpPr/>
          <p:nvPr/>
        </p:nvSpPr>
        <p:spPr>
          <a:xfrm>
            <a:off x="749808" y="2505456"/>
            <a:ext cx="224576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>
                <a:solidFill>
                  <a:srgbClr val="78797B"/>
                </a:solidFill>
                <a:latin typeface="Arial MT Pro" pitchFamily="34" charset="0"/>
                <a:ea typeface="Arial MT Pro" pitchFamily="34" charset="-122"/>
                <a:cs typeface="Arial MT Pro" pitchFamily="34" charset="-120"/>
              </a:rPr>
              <a:t>Borrowers upload after applying or creating a BD account — now Portal Documents.</a:t>
            </a:r>
            <a:endParaRPr lang="en-US" sz="1050" dirty="0"/>
          </a:p>
        </p:txBody>
      </p:sp>
      <p:sp>
        <p:nvSpPr>
          <p:cNvPr id="16" name="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269894" y="1554480"/>
            <a:ext cx="2602382" cy="2287418"/>
          </a:xfrm>
          <a:prstGeom prst="rect">
            <a:avLst/>
          </a:prstGeom>
          <a:solidFill>
            <a:srgbClr val="FFFFFF"/>
          </a:solidFill>
          <a:ln w="12700">
            <a:solidFill>
              <a:srgbClr val="CCCCC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accen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269894" y="1554480"/>
            <a:ext cx="64008" cy="2287418"/>
          </a:xfrm>
          <a:prstGeom prst="rect">
            <a:avLst/>
          </a:prstGeom>
          <a:solidFill>
            <a:srgbClr val="0076A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8" name="number do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516782" y="1755648"/>
            <a:ext cx="384048" cy="384048"/>
          </a:xfrm>
          <a:prstGeom prst="ellipse">
            <a:avLst/>
          </a:prstGeom>
          <a:solidFill>
            <a:srgbClr val="0076A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9" name="Text 17"/>
          <p:cNvSpPr/>
          <p:nvPr/>
        </p:nvSpPr>
        <p:spPr>
          <a:xfrm>
            <a:off x="3516782" y="1755648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2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3516782" y="2212848"/>
            <a:ext cx="224576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>
                <a:solidFill>
                  <a:srgbClr val="15284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Loan Officer Digital</a:t>
            </a:r>
            <a:endParaRPr lang="en-US" sz="1250" dirty="0"/>
          </a:p>
        </p:txBody>
      </p:sp>
      <p:sp>
        <p:nvSpPr>
          <p:cNvPr id="21" name="Text 19"/>
          <p:cNvSpPr/>
          <p:nvPr/>
        </p:nvSpPr>
        <p:spPr>
          <a:xfrm>
            <a:off x="3516782" y="2505456"/>
            <a:ext cx="224576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>
                <a:solidFill>
                  <a:srgbClr val="78797B"/>
                </a:solidFill>
                <a:latin typeface="Arial MT Pro" pitchFamily="34" charset="0"/>
                <a:ea typeface="Arial MT Pro" pitchFamily="34" charset="-122"/>
                <a:cs typeface="Arial MT Pro" pitchFamily="34" charset="-120"/>
              </a:rPr>
              <a:t>The loan officer uploads directly from their own workspace.</a:t>
            </a:r>
            <a:endParaRPr lang="en-US" sz="1050" dirty="0"/>
          </a:p>
        </p:txBody>
      </p:sp>
      <p:sp>
        <p:nvSpPr>
          <p:cNvPr id="22" name="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036868" y="1554480"/>
            <a:ext cx="2602382" cy="2287418"/>
          </a:xfrm>
          <a:prstGeom prst="rect">
            <a:avLst/>
          </a:prstGeom>
          <a:solidFill>
            <a:srgbClr val="FFFFFF"/>
          </a:solidFill>
          <a:ln w="12700">
            <a:solidFill>
              <a:srgbClr val="CCCCC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accen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036868" y="1554480"/>
            <a:ext cx="64008" cy="2287418"/>
          </a:xfrm>
          <a:prstGeom prst="rect">
            <a:avLst/>
          </a:prstGeom>
          <a:solidFill>
            <a:srgbClr val="0076A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4" name="number do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283756" y="1755648"/>
            <a:ext cx="384048" cy="384048"/>
          </a:xfrm>
          <a:prstGeom prst="ellipse">
            <a:avLst/>
          </a:prstGeom>
          <a:solidFill>
            <a:srgbClr val="0076A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5" name="Text 23"/>
          <p:cNvSpPr/>
          <p:nvPr/>
        </p:nvSpPr>
        <p:spPr>
          <a:xfrm>
            <a:off x="6283756" y="1755648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3</a:t>
            </a:r>
            <a:endParaRPr lang="en-US" sz="1400" dirty="0"/>
          </a:p>
        </p:txBody>
      </p:sp>
      <p:sp>
        <p:nvSpPr>
          <p:cNvPr id="26" name="Text 24"/>
          <p:cNvSpPr/>
          <p:nvPr/>
        </p:nvSpPr>
        <p:spPr>
          <a:xfrm>
            <a:off x="6283756" y="2212848"/>
            <a:ext cx="224576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>
                <a:solidFill>
                  <a:srgbClr val="15284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Empower Repository</a:t>
            </a:r>
            <a:endParaRPr lang="en-US" sz="1250" dirty="0"/>
          </a:p>
        </p:txBody>
      </p:sp>
      <p:sp>
        <p:nvSpPr>
          <p:cNvPr id="27" name="Text 25"/>
          <p:cNvSpPr/>
          <p:nvPr/>
        </p:nvSpPr>
        <p:spPr>
          <a:xfrm>
            <a:off x="6283756" y="2505456"/>
            <a:ext cx="224576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>
                <a:solidFill>
                  <a:srgbClr val="78797B"/>
                </a:solidFill>
                <a:latin typeface="Arial MT Pro" pitchFamily="34" charset="0"/>
                <a:ea typeface="Arial MT Pro" pitchFamily="34" charset="-122"/>
                <a:cs typeface="Arial MT Pro" pitchFamily="34" charset="-120"/>
              </a:rPr>
              <a:t>Team members upload straight into the Document Repository.</a:t>
            </a:r>
            <a:endParaRPr lang="en-US" sz="1050" dirty="0"/>
          </a:p>
        </p:txBody>
      </p:sp>
      <p:sp>
        <p:nvSpPr>
          <p:cNvPr id="32" name="reminder banner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02920" y="4315968"/>
            <a:ext cx="8138160" cy="658368"/>
          </a:xfrm>
          <a:prstGeom prst="rect">
            <a:avLst/>
          </a:prstGeom>
          <a:solidFill>
            <a:srgbClr val="E6F1F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3" name="accen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02920" y="4315968"/>
            <a:ext cx="54864" cy="658368"/>
          </a:xfrm>
          <a:prstGeom prst="rect">
            <a:avLst/>
          </a:prstGeom>
          <a:solidFill>
            <a:srgbClr val="15284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4" name="Text 32"/>
          <p:cNvSpPr/>
          <p:nvPr/>
        </p:nvSpPr>
        <p:spPr>
          <a:xfrm>
            <a:off x="749808" y="4315968"/>
            <a:ext cx="77724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>
                <a:solidFill>
                  <a:srgbClr val="15284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Reminder:  </a:t>
            </a:r>
            <a:r>
              <a:rPr lang="en-US" sz="1150">
                <a:solidFill>
                  <a:srgbClr val="15284B"/>
                </a:solidFill>
                <a:latin typeface="Arial MT Pro" pitchFamily="34" charset="0"/>
                <a:ea typeface="Arial MT Pro" pitchFamily="34" charset="-122"/>
                <a:cs typeface="Arial MT Pro" pitchFamily="34" charset="-120"/>
              </a:rPr>
              <a:t>No matter how a document reaches the repository, the Processor reviews every document for accuracy and correct naming before submitting to the underwriter. Skipping this step costs time and creates unnecessary loan conditions.</a:t>
            </a:r>
            <a:endParaRPr lang="en-US" sz="11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1" hasCustomPrompt="1"/>
          </p:nvPr>
        </p:nvSpPr>
        <p:spPr>
          <a:xfrm>
            <a:off x="502920" y="310896"/>
            <a:ext cx="81381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>
                <a:solidFill>
                  <a:srgbClr val="15284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Your responsibilities as the Processor</a:t>
            </a:r>
            <a:endParaRPr lang="en-US" sz="2500" dirty="0"/>
          </a:p>
        </p:txBody>
      </p:sp>
      <p:sp>
        <p:nvSpPr>
          <p:cNvPr id="3" name="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02920" y="1188720"/>
            <a:ext cx="8138160" cy="786384"/>
          </a:xfrm>
          <a:prstGeom prst="rect">
            <a:avLst/>
          </a:prstGeom>
          <a:solidFill>
            <a:srgbClr val="FFFFFF"/>
          </a:solidFill>
          <a:ln w="12700">
            <a:solidFill>
              <a:srgbClr val="CCCCC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accen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02920" y="1188720"/>
            <a:ext cx="64008" cy="786384"/>
          </a:xfrm>
          <a:prstGeom prst="rect">
            <a:avLst/>
          </a:prstGeom>
          <a:solidFill>
            <a:srgbClr val="0076A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number do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77240" y="1389888"/>
            <a:ext cx="384048" cy="384048"/>
          </a:xfrm>
          <a:prstGeom prst="ellipse">
            <a:avLst/>
          </a:prstGeom>
          <a:solidFill>
            <a:srgbClr val="0076A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777240" y="1389888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1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1325880" y="1289304"/>
            <a:ext cx="71323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>
                <a:solidFill>
                  <a:srgbClr val="15284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Upload to the correct document type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1325880" y="1581912"/>
            <a:ext cx="71323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>
                <a:solidFill>
                  <a:srgbClr val="78797B"/>
                </a:solidFill>
                <a:latin typeface="Arial MT Pro" pitchFamily="34" charset="0"/>
                <a:ea typeface="Arial MT Pro" pitchFamily="34" charset="-122"/>
                <a:cs typeface="Arial MT Pro" pitchFamily="34" charset="-120"/>
              </a:rPr>
              <a:t>Use the document types available in the Underwriting filter so Underwriting can confirm the document ships in the investor package.</a:t>
            </a:r>
            <a:endParaRPr lang="en-US" sz="1150" dirty="0"/>
          </a:p>
        </p:txBody>
      </p:sp>
      <p:sp>
        <p:nvSpPr>
          <p:cNvPr id="9" name="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02920" y="2093976"/>
            <a:ext cx="8138160" cy="786384"/>
          </a:xfrm>
          <a:prstGeom prst="rect">
            <a:avLst/>
          </a:prstGeom>
          <a:solidFill>
            <a:srgbClr val="FFFFFF"/>
          </a:solidFill>
          <a:ln w="12700">
            <a:solidFill>
              <a:srgbClr val="CCCCC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accen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02920" y="2093976"/>
            <a:ext cx="64008" cy="786384"/>
          </a:xfrm>
          <a:prstGeom prst="rect">
            <a:avLst/>
          </a:prstGeom>
          <a:solidFill>
            <a:srgbClr val="0076A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number do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77240" y="2295144"/>
            <a:ext cx="384048" cy="384048"/>
          </a:xfrm>
          <a:prstGeom prst="ellipse">
            <a:avLst/>
          </a:prstGeom>
          <a:solidFill>
            <a:srgbClr val="0076A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777240" y="2295144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2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1325880" y="2194560"/>
            <a:ext cx="71323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>
                <a:solidFill>
                  <a:srgbClr val="15284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Merge only where it is still required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1325880" y="2487168"/>
            <a:ext cx="71323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>
                <a:solidFill>
                  <a:srgbClr val="78797B"/>
                </a:solidFill>
                <a:latin typeface="Arial MT Pro" pitchFamily="34" charset="0"/>
                <a:ea typeface="Arial MT Pro" pitchFamily="34" charset="-122"/>
                <a:cs typeface="Arial MT Pro" pitchFamily="34" charset="-120"/>
              </a:rPr>
              <a:t>Under the enhanced shipping policy, most documents in the pipeline no longer require merging or finals. Merge only when the policy still calls for it.</a:t>
            </a:r>
            <a:endParaRPr lang="en-US" sz="1150" dirty="0"/>
          </a:p>
        </p:txBody>
      </p:sp>
      <p:sp>
        <p:nvSpPr>
          <p:cNvPr id="15" name="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02920" y="2999232"/>
            <a:ext cx="8138160" cy="786384"/>
          </a:xfrm>
          <a:prstGeom prst="rect">
            <a:avLst/>
          </a:prstGeom>
          <a:solidFill>
            <a:srgbClr val="FFFFFF"/>
          </a:solidFill>
          <a:ln w="12700">
            <a:solidFill>
              <a:srgbClr val="CCCCC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accen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02920" y="2999232"/>
            <a:ext cx="64008" cy="786384"/>
          </a:xfrm>
          <a:prstGeom prst="rect">
            <a:avLst/>
          </a:prstGeom>
          <a:solidFill>
            <a:srgbClr val="0076A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7" name="number do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77240" y="3200400"/>
            <a:ext cx="384048" cy="384048"/>
          </a:xfrm>
          <a:prstGeom prst="ellipse">
            <a:avLst/>
          </a:prstGeom>
          <a:solidFill>
            <a:srgbClr val="0076A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/>
          <p:nvPr/>
        </p:nvSpPr>
        <p:spPr>
          <a:xfrm>
            <a:off x="777240" y="320040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3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1325880" y="3099816"/>
            <a:ext cx="71323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>
                <a:solidFill>
                  <a:srgbClr val="15284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Rename and organize one time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1325880" y="3392424"/>
            <a:ext cx="71323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>
                <a:solidFill>
                  <a:srgbClr val="78797B"/>
                </a:solidFill>
                <a:latin typeface="Arial MT Pro" pitchFamily="34" charset="0"/>
                <a:ea typeface="Arial MT Pro" pitchFamily="34" charset="-122"/>
                <a:cs typeface="Arial MT Pro" pitchFamily="34" charset="-120"/>
              </a:rPr>
              <a:t>Portal documents come in unnamed. Rename and organize them once, into the doc type Underwriting expects.</a:t>
            </a:r>
            <a:endParaRPr lang="en-US" sz="11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1" hasCustomPrompt="1"/>
          </p:nvPr>
        </p:nvSpPr>
        <p:spPr>
          <a:xfrm>
            <a:off x="502920" y="310896"/>
            <a:ext cx="81381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>
                <a:solidFill>
                  <a:srgbClr val="15284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Documents that must be separated</a:t>
            </a:r>
            <a:endParaRPr lang="en-US" sz="2500" dirty="0"/>
          </a:p>
        </p:txBody>
      </p:sp>
      <p:sp>
        <p:nvSpPr>
          <p:cNvPr id="3" name="Text 1"/>
          <p:cNvSpPr/>
          <p:nvPr/>
        </p:nvSpPr>
        <p:spPr>
          <a:xfrm>
            <a:off x="502920" y="1078992"/>
            <a:ext cx="81381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fontAlgn="t">
              <a:lnSpc>
                <a:spcPct val="100000"/>
              </a:lnSpc>
              <a:buNone/>
            </a:pPr>
            <a:r>
              <a:rPr lang="en-US" sz="1400" dirty="0"/>
              <a:t>Some of these document types may also be used more than once. The next slide explains when.</a:t>
            </a:r>
          </a:p>
        </p:txBody>
      </p:sp>
      <p:sp>
        <p:nvSpPr>
          <p:cNvPr id="4" name="chip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02920" y="1481328"/>
            <a:ext cx="2578608" cy="548640"/>
          </a:xfrm>
          <a:prstGeom prst="rect">
            <a:avLst/>
          </a:prstGeom>
          <a:solidFill>
            <a:srgbClr val="FFFFFF"/>
          </a:solidFill>
          <a:ln w="12700">
            <a:solidFill>
              <a:srgbClr val="CCCCC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accen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02920" y="1481328"/>
            <a:ext cx="54864" cy="548640"/>
          </a:xfrm>
          <a:prstGeom prst="rect">
            <a:avLst/>
          </a:prstGeom>
          <a:solidFill>
            <a:srgbClr val="0076A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704088" y="1481328"/>
            <a:ext cx="2286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>
                <a:solidFill>
                  <a:srgbClr val="15284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Bank Statements</a:t>
            </a:r>
            <a:endParaRPr lang="en-US" sz="1150" dirty="0"/>
          </a:p>
        </p:txBody>
      </p:sp>
      <p:sp>
        <p:nvSpPr>
          <p:cNvPr id="7" name="chip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264408" y="1481328"/>
            <a:ext cx="2578608" cy="548640"/>
          </a:xfrm>
          <a:prstGeom prst="rect">
            <a:avLst/>
          </a:prstGeom>
          <a:solidFill>
            <a:srgbClr val="FFFFFF"/>
          </a:solidFill>
          <a:ln w="12700">
            <a:solidFill>
              <a:srgbClr val="CCCCC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accen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264408" y="1481328"/>
            <a:ext cx="54864" cy="548640"/>
          </a:xfrm>
          <a:prstGeom prst="rect">
            <a:avLst/>
          </a:prstGeom>
          <a:solidFill>
            <a:srgbClr val="0076A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3465576" y="1481328"/>
            <a:ext cx="2286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>
                <a:solidFill>
                  <a:srgbClr val="15284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FHA Initial 92900</a:t>
            </a:r>
            <a:endParaRPr lang="en-US" sz="1150" dirty="0"/>
          </a:p>
        </p:txBody>
      </p:sp>
      <p:sp>
        <p:nvSpPr>
          <p:cNvPr id="10" name="chip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025896" y="1481328"/>
            <a:ext cx="2578608" cy="548640"/>
          </a:xfrm>
          <a:prstGeom prst="rect">
            <a:avLst/>
          </a:prstGeom>
          <a:solidFill>
            <a:srgbClr val="FFFFFF"/>
          </a:solidFill>
          <a:ln w="12700">
            <a:solidFill>
              <a:srgbClr val="CCCCC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accen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025896" y="1481328"/>
            <a:ext cx="54864" cy="548640"/>
          </a:xfrm>
          <a:prstGeom prst="rect">
            <a:avLst/>
          </a:prstGeom>
          <a:solidFill>
            <a:srgbClr val="0076A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6227064" y="1481328"/>
            <a:ext cx="2286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>
                <a:solidFill>
                  <a:srgbClr val="15284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Loan Application – Initial</a:t>
            </a:r>
            <a:endParaRPr lang="en-US" sz="1150" dirty="0"/>
          </a:p>
        </p:txBody>
      </p:sp>
      <p:sp>
        <p:nvSpPr>
          <p:cNvPr id="13" name="chip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02920" y="2139696"/>
            <a:ext cx="2578608" cy="548640"/>
          </a:xfrm>
          <a:prstGeom prst="rect">
            <a:avLst/>
          </a:prstGeom>
          <a:solidFill>
            <a:srgbClr val="FFFFFF"/>
          </a:solidFill>
          <a:ln w="12700">
            <a:solidFill>
              <a:srgbClr val="CCCCC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accen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02920" y="2139696"/>
            <a:ext cx="54864" cy="548640"/>
          </a:xfrm>
          <a:prstGeom prst="rect">
            <a:avLst/>
          </a:prstGeom>
          <a:solidFill>
            <a:srgbClr val="0076A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704088" y="2139696"/>
            <a:ext cx="2286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>
                <a:solidFill>
                  <a:srgbClr val="15284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Paystubs</a:t>
            </a:r>
            <a:endParaRPr lang="en-US" sz="1150" dirty="0"/>
          </a:p>
        </p:txBody>
      </p:sp>
      <p:sp>
        <p:nvSpPr>
          <p:cNvPr id="16" name="chip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264408" y="2139696"/>
            <a:ext cx="2578608" cy="548640"/>
          </a:xfrm>
          <a:prstGeom prst="rect">
            <a:avLst/>
          </a:prstGeom>
          <a:solidFill>
            <a:srgbClr val="FFFFFF"/>
          </a:solidFill>
          <a:ln w="12700">
            <a:solidFill>
              <a:srgbClr val="CCCCC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accen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264408" y="2139696"/>
            <a:ext cx="54864" cy="548640"/>
          </a:xfrm>
          <a:prstGeom prst="rect">
            <a:avLst/>
          </a:prstGeom>
          <a:solidFill>
            <a:srgbClr val="0076A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/>
          <p:nvPr/>
        </p:nvSpPr>
        <p:spPr>
          <a:xfrm>
            <a:off x="3465576" y="2139696"/>
            <a:ext cx="2286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>
                <a:solidFill>
                  <a:srgbClr val="15284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Permanent Resident ID</a:t>
            </a:r>
            <a:endParaRPr lang="en-US" sz="1150" dirty="0"/>
          </a:p>
        </p:txBody>
      </p:sp>
      <p:sp>
        <p:nvSpPr>
          <p:cNvPr id="22" name="chip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02920" y="2798064"/>
            <a:ext cx="2578608" cy="548640"/>
          </a:xfrm>
          <a:prstGeom prst="rect">
            <a:avLst/>
          </a:prstGeom>
          <a:solidFill>
            <a:srgbClr val="FFFFFF"/>
          </a:solidFill>
          <a:ln w="12700">
            <a:solidFill>
              <a:srgbClr val="CCCCC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accen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02920" y="2798064"/>
            <a:ext cx="54864" cy="548640"/>
          </a:xfrm>
          <a:prstGeom prst="rect">
            <a:avLst/>
          </a:prstGeom>
          <a:solidFill>
            <a:srgbClr val="0076A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4" name="Text 22"/>
          <p:cNvSpPr/>
          <p:nvPr/>
        </p:nvSpPr>
        <p:spPr>
          <a:xfrm>
            <a:off x="704088" y="2798064"/>
            <a:ext cx="2286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>
                <a:solidFill>
                  <a:srgbClr val="15284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SSA Validation</a:t>
            </a:r>
            <a:endParaRPr lang="en-US" sz="1150" dirty="0"/>
          </a:p>
        </p:txBody>
      </p:sp>
      <p:sp>
        <p:nvSpPr>
          <p:cNvPr id="25" name="chip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264408" y="2798064"/>
            <a:ext cx="2578608" cy="548640"/>
          </a:xfrm>
          <a:prstGeom prst="rect">
            <a:avLst/>
          </a:prstGeom>
          <a:solidFill>
            <a:srgbClr val="FFFFFF"/>
          </a:solidFill>
          <a:ln w="12700">
            <a:solidFill>
              <a:srgbClr val="CCCCC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6" name="accen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264408" y="2798064"/>
            <a:ext cx="54864" cy="548640"/>
          </a:xfrm>
          <a:prstGeom prst="rect">
            <a:avLst/>
          </a:prstGeom>
          <a:solidFill>
            <a:srgbClr val="0076A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7" name="Text 25"/>
          <p:cNvSpPr/>
          <p:nvPr/>
        </p:nvSpPr>
        <p:spPr>
          <a:xfrm>
            <a:off x="3465576" y="2798064"/>
            <a:ext cx="2286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>
                <a:solidFill>
                  <a:srgbClr val="15284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Verbal Verification of Employment</a:t>
            </a:r>
            <a:endParaRPr lang="en-US" sz="1150" dirty="0"/>
          </a:p>
        </p:txBody>
      </p:sp>
      <p:sp>
        <p:nvSpPr>
          <p:cNvPr id="28" name="chip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025896" y="2171259"/>
            <a:ext cx="2578608" cy="548640"/>
          </a:xfrm>
          <a:prstGeom prst="rect">
            <a:avLst/>
          </a:prstGeom>
          <a:solidFill>
            <a:srgbClr val="FFFFFF"/>
          </a:solidFill>
          <a:ln w="12700">
            <a:solidFill>
              <a:srgbClr val="CCCCC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9" name="accen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025896" y="2171259"/>
            <a:ext cx="54864" cy="548640"/>
          </a:xfrm>
          <a:prstGeom prst="rect">
            <a:avLst/>
          </a:prstGeom>
          <a:solidFill>
            <a:srgbClr val="0076A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0" name="Text 28"/>
          <p:cNvSpPr/>
          <p:nvPr/>
        </p:nvSpPr>
        <p:spPr>
          <a:xfrm>
            <a:off x="6227064" y="2171259"/>
            <a:ext cx="2286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>
                <a:solidFill>
                  <a:srgbClr val="15284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Verification of Employment</a:t>
            </a:r>
            <a:endParaRPr lang="en-US" sz="1150" dirty="0"/>
          </a:p>
        </p:txBody>
      </p:sp>
      <p:sp>
        <p:nvSpPr>
          <p:cNvPr id="31" name="chip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02920" y="3456432"/>
            <a:ext cx="2578608" cy="548640"/>
          </a:xfrm>
          <a:prstGeom prst="rect">
            <a:avLst/>
          </a:prstGeom>
          <a:solidFill>
            <a:srgbClr val="FFFFFF"/>
          </a:solidFill>
          <a:ln w="12700">
            <a:solidFill>
              <a:srgbClr val="CCCCC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2" name="accen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02920" y="3456432"/>
            <a:ext cx="54864" cy="548640"/>
          </a:xfrm>
          <a:prstGeom prst="rect">
            <a:avLst/>
          </a:prstGeom>
          <a:solidFill>
            <a:srgbClr val="0076A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3" name="Text 31"/>
          <p:cNvSpPr/>
          <p:nvPr/>
        </p:nvSpPr>
        <p:spPr>
          <a:xfrm>
            <a:off x="704088" y="3456432"/>
            <a:ext cx="2286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>
                <a:solidFill>
                  <a:srgbClr val="15284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Previous Verification of Employment</a:t>
            </a:r>
            <a:endParaRPr lang="en-US" sz="1150" dirty="0"/>
          </a:p>
        </p:txBody>
      </p:sp>
      <p:sp>
        <p:nvSpPr>
          <p:cNvPr id="34" name="chip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264408" y="3456432"/>
            <a:ext cx="2578608" cy="548640"/>
          </a:xfrm>
          <a:prstGeom prst="rect">
            <a:avLst/>
          </a:prstGeom>
          <a:solidFill>
            <a:srgbClr val="FFFFFF"/>
          </a:solidFill>
          <a:ln w="12700">
            <a:solidFill>
              <a:srgbClr val="CCCCC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5" name="accen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264408" y="3456432"/>
            <a:ext cx="54864" cy="548640"/>
          </a:xfrm>
          <a:prstGeom prst="rect">
            <a:avLst/>
          </a:prstGeom>
          <a:solidFill>
            <a:srgbClr val="0076A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6" name="Text 34"/>
          <p:cNvSpPr/>
          <p:nvPr/>
        </p:nvSpPr>
        <p:spPr>
          <a:xfrm>
            <a:off x="3465576" y="3456432"/>
            <a:ext cx="2286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>
                <a:solidFill>
                  <a:srgbClr val="15284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W-2</a:t>
            </a:r>
            <a:endParaRPr lang="en-US" sz="1150" dirty="0"/>
          </a:p>
        </p:txBody>
      </p:sp>
      <p:sp>
        <p:nvSpPr>
          <p:cNvPr id="37" name="not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02920" y="4114800"/>
            <a:ext cx="8138160" cy="502920"/>
          </a:xfrm>
          <a:prstGeom prst="rect">
            <a:avLst/>
          </a:prstGeom>
          <a:solidFill>
            <a:srgbClr val="E6F1F7"/>
          </a:solidFill>
          <a:ln/>
        </p:spPr>
        <p:txBody>
          <a:bodyPr/>
          <a:lstStyle/>
          <a:p>
            <a:endParaRPr lang="en-US" dirty="0"/>
          </a:p>
        </p:txBody>
      </p:sp>
      <p:sp>
        <p:nvSpPr>
          <p:cNvPr id="38" name="accen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02920" y="4114800"/>
            <a:ext cx="54864" cy="502920"/>
          </a:xfrm>
          <a:prstGeom prst="rect">
            <a:avLst/>
          </a:prstGeom>
          <a:solidFill>
            <a:srgbClr val="15284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9" name="Text 37"/>
          <p:cNvSpPr/>
          <p:nvPr/>
        </p:nvSpPr>
        <p:spPr>
          <a:xfrm>
            <a:off x="749808" y="4114800"/>
            <a:ext cx="77724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15284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Reminder: After choosing the proper doc type, remember to choose the proper location.</a:t>
            </a:r>
            <a:endParaRPr lang="en-US" sz="11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1" hasCustomPrompt="1"/>
          </p:nvPr>
        </p:nvSpPr>
        <p:spPr>
          <a:xfrm>
            <a:off x="502920" y="310896"/>
            <a:ext cx="81381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>
                <a:solidFill>
                  <a:srgbClr val="15284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One named doc type per borrower, employer, property or account</a:t>
            </a:r>
            <a:endParaRPr lang="en-US" sz="2000" dirty="0"/>
          </a:p>
        </p:txBody>
      </p:sp>
      <p:sp>
        <p:nvSpPr>
          <p:cNvPr id="3" name="Text 1"/>
          <p:cNvSpPr/>
          <p:nvPr/>
        </p:nvSpPr>
        <p:spPr>
          <a:xfrm>
            <a:off x="502920" y="1078992"/>
            <a:ext cx="8138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>
                <a:solidFill>
                  <a:srgbClr val="78797B"/>
                </a:solidFill>
                <a:latin typeface="Arial MT Pro" pitchFamily="34" charset="0"/>
                <a:ea typeface="Arial MT Pro" pitchFamily="34" charset="-122"/>
                <a:cs typeface="Arial MT Pro" pitchFamily="34" charset="-120"/>
              </a:rPr>
              <a:t>The doc types just listed can be used more than once — one for each borrower, account, employer, or retained property. Give every doc type a name that identifies it.</a:t>
            </a:r>
            <a:endParaRPr lang="en-US" sz="1300" dirty="0"/>
          </a:p>
        </p:txBody>
      </p:sp>
      <p:sp>
        <p:nvSpPr>
          <p:cNvPr id="4" name="example header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02920" y="1691640"/>
            <a:ext cx="8138160" cy="384048"/>
          </a:xfrm>
          <a:prstGeom prst="rect">
            <a:avLst/>
          </a:prstGeom>
          <a:solidFill>
            <a:srgbClr val="15284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731520" y="1691640"/>
            <a:ext cx="77724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5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EXAMPLE  —  A borrower with three bank accounts on three different statements</a:t>
            </a:r>
            <a:endParaRPr lang="en-US" sz="1200" dirty="0"/>
          </a:p>
        </p:txBody>
      </p:sp>
      <p:sp>
        <p:nvSpPr>
          <p:cNvPr id="6" name="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02920" y="2240280"/>
            <a:ext cx="2578608" cy="1143000"/>
          </a:xfrm>
          <a:prstGeom prst="rect">
            <a:avLst/>
          </a:prstGeom>
          <a:solidFill>
            <a:srgbClr val="FFFFFF"/>
          </a:solidFill>
          <a:ln w="12700">
            <a:solidFill>
              <a:srgbClr val="CCCCC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accen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02920" y="2240280"/>
            <a:ext cx="64008" cy="1143000"/>
          </a:xfrm>
          <a:prstGeom prst="rect">
            <a:avLst/>
          </a:prstGeom>
          <a:solidFill>
            <a:srgbClr val="0076A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749808" y="2377440"/>
            <a:ext cx="21945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b="1" kern="0" spc="150">
                <a:solidFill>
                  <a:srgbClr val="0076A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DOC TYPE 1</a:t>
            </a:r>
            <a:endParaRPr lang="en-US" sz="950" dirty="0"/>
          </a:p>
        </p:txBody>
      </p:sp>
      <p:sp>
        <p:nvSpPr>
          <p:cNvPr id="9" name="Text 7"/>
          <p:cNvSpPr/>
          <p:nvPr/>
        </p:nvSpPr>
        <p:spPr>
          <a:xfrm>
            <a:off x="749808" y="2651760"/>
            <a:ext cx="21945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>
                <a:solidFill>
                  <a:srgbClr val="15284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Bank Statements – Bank of America</a:t>
            </a:r>
            <a:endParaRPr lang="en-US" sz="1250" dirty="0"/>
          </a:p>
        </p:txBody>
      </p:sp>
      <p:sp>
        <p:nvSpPr>
          <p:cNvPr id="10" name="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264408" y="2240280"/>
            <a:ext cx="2578608" cy="1143000"/>
          </a:xfrm>
          <a:prstGeom prst="rect">
            <a:avLst/>
          </a:prstGeom>
          <a:solidFill>
            <a:srgbClr val="FFFFFF"/>
          </a:solidFill>
          <a:ln w="12700">
            <a:solidFill>
              <a:srgbClr val="CCCCC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accen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264408" y="2240280"/>
            <a:ext cx="64008" cy="1143000"/>
          </a:xfrm>
          <a:prstGeom prst="rect">
            <a:avLst/>
          </a:prstGeom>
          <a:solidFill>
            <a:srgbClr val="0076A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3511296" y="2377440"/>
            <a:ext cx="21945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b="1" kern="0" spc="150">
                <a:solidFill>
                  <a:srgbClr val="0076A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DOC TYPE 2</a:t>
            </a:r>
            <a:endParaRPr lang="en-US" sz="950" dirty="0"/>
          </a:p>
        </p:txBody>
      </p:sp>
      <p:sp>
        <p:nvSpPr>
          <p:cNvPr id="13" name="Text 11"/>
          <p:cNvSpPr/>
          <p:nvPr/>
        </p:nvSpPr>
        <p:spPr>
          <a:xfrm>
            <a:off x="3511296" y="2651760"/>
            <a:ext cx="21945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>
                <a:solidFill>
                  <a:srgbClr val="15284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Bank Statements – Chase</a:t>
            </a:r>
            <a:endParaRPr lang="en-US" sz="1250" dirty="0"/>
          </a:p>
        </p:txBody>
      </p:sp>
      <p:sp>
        <p:nvSpPr>
          <p:cNvPr id="14" name="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025896" y="2240280"/>
            <a:ext cx="2578608" cy="1143000"/>
          </a:xfrm>
          <a:prstGeom prst="rect">
            <a:avLst/>
          </a:prstGeom>
          <a:solidFill>
            <a:srgbClr val="FFFFFF"/>
          </a:solidFill>
          <a:ln w="12700">
            <a:solidFill>
              <a:srgbClr val="CCCCC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accen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025896" y="2240280"/>
            <a:ext cx="64008" cy="1143000"/>
          </a:xfrm>
          <a:prstGeom prst="rect">
            <a:avLst/>
          </a:prstGeom>
          <a:solidFill>
            <a:srgbClr val="0076A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/>
          <p:nvPr/>
        </p:nvSpPr>
        <p:spPr>
          <a:xfrm>
            <a:off x="6272784" y="2377440"/>
            <a:ext cx="21945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b="1" kern="0" spc="150">
                <a:solidFill>
                  <a:srgbClr val="0076A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DOC TYPE 3</a:t>
            </a:r>
            <a:endParaRPr lang="en-US" sz="950" dirty="0"/>
          </a:p>
        </p:txBody>
      </p:sp>
      <p:sp>
        <p:nvSpPr>
          <p:cNvPr id="17" name="Text 15"/>
          <p:cNvSpPr/>
          <p:nvPr/>
        </p:nvSpPr>
        <p:spPr>
          <a:xfrm>
            <a:off x="6272784" y="2651760"/>
            <a:ext cx="21945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>
                <a:solidFill>
                  <a:srgbClr val="15284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Bank Statements – Wells Fargo</a:t>
            </a:r>
            <a:endParaRPr lang="en-US" sz="1250" dirty="0"/>
          </a:p>
        </p:txBody>
      </p:sp>
      <p:sp>
        <p:nvSpPr>
          <p:cNvPr id="18" name="rule panel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02920" y="3611880"/>
            <a:ext cx="8138160" cy="932688"/>
          </a:xfrm>
          <a:prstGeom prst="rect">
            <a:avLst/>
          </a:prstGeom>
          <a:solidFill>
            <a:srgbClr val="F1F4F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9" name="accen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02920" y="3611880"/>
            <a:ext cx="64008" cy="932688"/>
          </a:xfrm>
          <a:prstGeom prst="rect">
            <a:avLst/>
          </a:prstGeom>
          <a:solidFill>
            <a:srgbClr val="0076A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0" name="Text 18"/>
          <p:cNvSpPr/>
          <p:nvPr/>
        </p:nvSpPr>
        <p:spPr>
          <a:xfrm>
            <a:off x="822960" y="3730752"/>
            <a:ext cx="763524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200">
                <a:solidFill>
                  <a:srgbClr val="78797B"/>
                </a:solidFill>
                <a:latin typeface="Arial MT Pro" pitchFamily="34" charset="0"/>
                <a:ea typeface="Arial MT Pro" pitchFamily="34" charset="-122"/>
                <a:cs typeface="Arial MT Pro" pitchFamily="34" charset="-120"/>
              </a:rPr>
              <a:t>One account or institution per doc type — identify it by account or institution name.</a:t>
            </a:r>
            <a:endParaRPr lang="en-US" sz="12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200">
                <a:solidFill>
                  <a:srgbClr val="78797B"/>
                </a:solidFill>
                <a:latin typeface="Arial MT Pro" pitchFamily="34" charset="0"/>
                <a:ea typeface="Arial MT Pro" pitchFamily="34" charset="-122"/>
                <a:cs typeface="Arial MT Pro" pitchFamily="34" charset="-120"/>
              </a:rPr>
              <a:t>Merge new statements for an account into that account's own doc type, not another one.</a:t>
            </a:r>
            <a:endParaRPr lang="en-US" sz="12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200">
                <a:solidFill>
                  <a:srgbClr val="78797B"/>
                </a:solidFill>
                <a:latin typeface="Arial MT Pro" pitchFamily="34" charset="0"/>
                <a:ea typeface="Arial MT Pro" pitchFamily="34" charset="-122"/>
                <a:cs typeface="Arial MT Pro" pitchFamily="34" charset="-120"/>
              </a:rPr>
              <a:t>The same rule applies to multiple borrowers and multiple properties.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1" hasCustomPrompt="1"/>
          </p:nvPr>
        </p:nvSpPr>
        <p:spPr>
          <a:xfrm>
            <a:off x="502920" y="310896"/>
            <a:ext cx="81381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>
                <a:solidFill>
                  <a:srgbClr val="15284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Two doc type reminders</a:t>
            </a:r>
            <a:endParaRPr lang="en-US" sz="2500" dirty="0"/>
          </a:p>
        </p:txBody>
      </p:sp>
      <p:sp>
        <p:nvSpPr>
          <p:cNvPr id="3" name="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02920" y="1170432"/>
            <a:ext cx="8138160" cy="1371600"/>
          </a:xfrm>
          <a:prstGeom prst="rect">
            <a:avLst/>
          </a:prstGeom>
          <a:solidFill>
            <a:srgbClr val="FFFFFF"/>
          </a:solidFill>
          <a:ln w="12700">
            <a:solidFill>
              <a:srgbClr val="CCCCC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accen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02920" y="1170432"/>
            <a:ext cx="64008" cy="1371600"/>
          </a:xfrm>
          <a:prstGeom prst="rect">
            <a:avLst/>
          </a:prstGeom>
          <a:solidFill>
            <a:srgbClr val="15284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777240" y="1298448"/>
            <a:ext cx="7589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>
                <a:solidFill>
                  <a:srgbClr val="15284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Earnest money deposits — don't duplicate</a:t>
            </a:r>
            <a:endParaRPr lang="en-US" sz="1450" dirty="0"/>
          </a:p>
        </p:txBody>
      </p:sp>
      <p:sp>
        <p:nvSpPr>
          <p:cNvPr id="6" name="Text 4"/>
          <p:cNvSpPr/>
          <p:nvPr/>
        </p:nvSpPr>
        <p:spPr>
          <a:xfrm>
            <a:off x="777240" y="1645920"/>
            <a:ext cx="75895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>
                <a:solidFill>
                  <a:srgbClr val="78797B"/>
                </a:solidFill>
                <a:latin typeface="Arial MT Pro" pitchFamily="34" charset="0"/>
                <a:ea typeface="Arial MT Pro" pitchFamily="34" charset="-122"/>
                <a:cs typeface="Arial MT Pro" pitchFamily="34" charset="-120"/>
              </a:rPr>
              <a:t>A bank statement used to identify a cleared earnest money deposit belongs in the Bank Statements doc type. It does not need to be duplicated in the Earnest Money Deposit doc type.</a:t>
            </a:r>
            <a:endParaRPr lang="en-US" sz="1250" dirty="0"/>
          </a:p>
        </p:txBody>
      </p:sp>
      <p:sp>
        <p:nvSpPr>
          <p:cNvPr id="7" name="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02920" y="2697480"/>
            <a:ext cx="8138160" cy="2057400"/>
          </a:xfrm>
          <a:prstGeom prst="rect">
            <a:avLst/>
          </a:prstGeom>
          <a:solidFill>
            <a:srgbClr val="FFFFFF"/>
          </a:solidFill>
          <a:ln w="12700">
            <a:solidFill>
              <a:srgbClr val="CCCCC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accen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02920" y="2697480"/>
            <a:ext cx="64008" cy="2057400"/>
          </a:xfrm>
          <a:prstGeom prst="rect">
            <a:avLst/>
          </a:prstGeom>
          <a:solidFill>
            <a:srgbClr val="0076A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777240" y="2825496"/>
            <a:ext cx="7589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>
                <a:solidFill>
                  <a:srgbClr val="15284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Doc type missing? Add the account or employer in Empower first</a:t>
            </a:r>
            <a:endParaRPr lang="en-US" sz="1450" dirty="0"/>
          </a:p>
        </p:txBody>
      </p:sp>
      <p:sp>
        <p:nvSpPr>
          <p:cNvPr id="10" name="Text 8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>
            <a:off x="777240" y="3154680"/>
            <a:ext cx="7589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>
                <a:solidFill>
                  <a:srgbClr val="78797B"/>
                </a:solidFill>
                <a:latin typeface="Arial MT Pro" pitchFamily="34" charset="0"/>
                <a:ea typeface="Arial MT Pro" pitchFamily="34" charset="-122"/>
                <a:cs typeface="Arial MT Pro" pitchFamily="34" charset="-120"/>
              </a:rPr>
              <a:t>If the employer or bank account is not listed in Empower before documents are uploaded, the matching doc type will not be available in the Document Repository.</a:t>
            </a:r>
            <a:endParaRPr lang="en-US" sz="1250" dirty="0"/>
          </a:p>
        </p:txBody>
      </p:sp>
      <p:sp>
        <p:nvSpPr>
          <p:cNvPr id="11" name="step do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77240" y="3803904"/>
            <a:ext cx="310896" cy="310896"/>
          </a:xfrm>
          <a:prstGeom prst="ellipse">
            <a:avLst/>
          </a:prstGeom>
          <a:solidFill>
            <a:srgbClr val="0076A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777240" y="3803904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1</a:t>
            </a:r>
            <a:endParaRPr lang="en-US" sz="1200" dirty="0"/>
          </a:p>
        </p:txBody>
      </p:sp>
      <p:sp>
        <p:nvSpPr>
          <p:cNvPr id="13" name="Text 11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>
            <a:off x="1179576" y="3785616"/>
            <a:ext cx="20574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>
                <a:solidFill>
                  <a:srgbClr val="78797B"/>
                </a:solidFill>
                <a:latin typeface="Arial MT Pro" pitchFamily="34" charset="0"/>
                <a:ea typeface="Arial MT Pro" pitchFamily="34" charset="-122"/>
                <a:cs typeface="Arial MT Pro" pitchFamily="34" charset="-120"/>
              </a:rPr>
              <a:t>Add the account or employer in Empower, then save.</a:t>
            </a:r>
            <a:endParaRPr lang="en-US" sz="1100" dirty="0"/>
          </a:p>
        </p:txBody>
      </p:sp>
      <p:sp>
        <p:nvSpPr>
          <p:cNvPr id="14" name="step do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355848" y="3803904"/>
            <a:ext cx="310896" cy="310896"/>
          </a:xfrm>
          <a:prstGeom prst="ellipse">
            <a:avLst/>
          </a:prstGeom>
          <a:solidFill>
            <a:srgbClr val="0076A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3355848" y="3803904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2</a:t>
            </a:r>
            <a:endParaRPr lang="en-US" sz="1200" dirty="0"/>
          </a:p>
        </p:txBody>
      </p:sp>
      <p:sp>
        <p:nvSpPr>
          <p:cNvPr id="16" name="Text 14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>
            <a:off x="3758184" y="3785616"/>
            <a:ext cx="20574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>
                <a:solidFill>
                  <a:srgbClr val="78797B"/>
                </a:solidFill>
                <a:latin typeface="Arial MT Pro" pitchFamily="34" charset="0"/>
                <a:ea typeface="Arial MT Pro" pitchFamily="34" charset="-122"/>
                <a:cs typeface="Arial MT Pro" pitchFamily="34" charset="-120"/>
              </a:rPr>
              <a:t>Refresh the Document Repository.</a:t>
            </a:r>
            <a:endParaRPr lang="en-US" sz="1100" dirty="0"/>
          </a:p>
        </p:txBody>
      </p:sp>
      <p:sp>
        <p:nvSpPr>
          <p:cNvPr id="17" name="step do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934456" y="3803904"/>
            <a:ext cx="310896" cy="310896"/>
          </a:xfrm>
          <a:prstGeom prst="ellipse">
            <a:avLst/>
          </a:prstGeom>
          <a:solidFill>
            <a:srgbClr val="0076A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/>
          <p:nvPr/>
        </p:nvSpPr>
        <p:spPr>
          <a:xfrm>
            <a:off x="5934456" y="3803904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3</a:t>
            </a:r>
            <a:endParaRPr lang="en-US" sz="1200" dirty="0"/>
          </a:p>
        </p:txBody>
      </p:sp>
      <p:sp>
        <p:nvSpPr>
          <p:cNvPr id="19" name="Text 17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>
            <a:off x="6336792" y="3785616"/>
            <a:ext cx="20574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>
                <a:solidFill>
                  <a:srgbClr val="78797B"/>
                </a:solidFill>
                <a:latin typeface="Arial MT Pro" pitchFamily="34" charset="0"/>
                <a:ea typeface="Arial MT Pro" pitchFamily="34" charset="-122"/>
                <a:cs typeface="Arial MT Pro" pitchFamily="34" charset="-120"/>
              </a:rPr>
              <a:t>Upload and name the associated document in its new doc type.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1" hasCustomPrompt="1"/>
          </p:nvPr>
        </p:nvSpPr>
        <p:spPr>
          <a:xfrm>
            <a:off x="502920" y="310896"/>
            <a:ext cx="81381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5284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Use the Processor filter to pick document types</a:t>
            </a:r>
            <a:endParaRPr lang="en-US" sz="2500" dirty="0"/>
          </a:p>
        </p:txBody>
      </p:sp>
      <p:sp>
        <p:nvSpPr>
          <p:cNvPr id="3" name="screenshot fram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02920" y="1188720"/>
            <a:ext cx="3886200" cy="2212848"/>
          </a:xfrm>
          <a:prstGeom prst="rect">
            <a:avLst/>
          </a:prstGeom>
          <a:solidFill>
            <a:srgbClr val="FFFFFF"/>
          </a:solidFill>
          <a:ln w="12700">
            <a:solidFill>
              <a:srgbClr val="CCCCC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panel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02920" y="3520440"/>
            <a:ext cx="3886200" cy="822960"/>
          </a:xfrm>
          <a:prstGeom prst="rect">
            <a:avLst/>
          </a:prstGeom>
          <a:solidFill>
            <a:srgbClr val="F1F4F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accen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02920" y="3520440"/>
            <a:ext cx="54864" cy="822960"/>
          </a:xfrm>
          <a:prstGeom prst="rect">
            <a:avLst/>
          </a:prstGeom>
          <a:solidFill>
            <a:srgbClr val="0076A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Text 4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>
            <a:off x="731520" y="3520440"/>
            <a:ext cx="35204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>
                <a:solidFill>
                  <a:srgbClr val="15284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Why it matters: </a:t>
            </a:r>
            <a:r>
              <a:rPr lang="en-US" sz="1150">
                <a:solidFill>
                  <a:srgbClr val="78797B"/>
                </a:solidFill>
                <a:latin typeface="Arial MT Pro" pitchFamily="34" charset="0"/>
                <a:ea typeface="Arial MT Pro" pitchFamily="34" charset="-122"/>
                <a:cs typeface="Arial MT Pro" pitchFamily="34" charset="-120"/>
              </a:rPr>
              <a:t>these document types are the approved list, so Underwriting can confirm the document reaches the investor package.</a:t>
            </a:r>
            <a:endParaRPr lang="en-US" sz="1150" dirty="0"/>
          </a:p>
        </p:txBody>
      </p:sp>
      <p:sp>
        <p:nvSpPr>
          <p:cNvPr id="8" name="panel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754880" y="1188720"/>
            <a:ext cx="3886200" cy="3154680"/>
          </a:xfrm>
          <a:prstGeom prst="rect">
            <a:avLst/>
          </a:prstGeom>
          <a:solidFill>
            <a:srgbClr val="FFFFFF"/>
          </a:solidFill>
          <a:ln w="12700">
            <a:solidFill>
              <a:srgbClr val="CCCCC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panel header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754880" y="1188720"/>
            <a:ext cx="3886200" cy="411480"/>
          </a:xfrm>
          <a:prstGeom prst="rect">
            <a:avLst/>
          </a:prstGeom>
          <a:solidFill>
            <a:srgbClr val="15284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Text 7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>
            <a:off x="4983480" y="1188720"/>
            <a:ext cx="3474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kern="0" spc="15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HOW TO GET THERE</a:t>
            </a:r>
            <a:endParaRPr lang="en-US" sz="1050" dirty="0"/>
          </a:p>
        </p:txBody>
      </p:sp>
      <p:sp>
        <p:nvSpPr>
          <p:cNvPr id="11" name="number do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983480" y="1783080"/>
            <a:ext cx="384048" cy="384048"/>
          </a:xfrm>
          <a:prstGeom prst="ellipse">
            <a:avLst/>
          </a:prstGeom>
          <a:solidFill>
            <a:srgbClr val="0076A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" name="Text 9"/>
          <p:cNvSpPr/>
          <p:nvPr/>
        </p:nvSpPr>
        <p:spPr>
          <a:xfrm>
            <a:off x="4983480" y="178308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1</a:t>
            </a:r>
            <a:endParaRPr lang="en-US" sz="1400" dirty="0"/>
          </a:p>
        </p:txBody>
      </p:sp>
      <p:sp>
        <p:nvSpPr>
          <p:cNvPr id="13" name="Text 10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>
            <a:off x="5468112" y="1764792"/>
            <a:ext cx="30175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>
                <a:solidFill>
                  <a:srgbClr val="78797B"/>
                </a:solidFill>
                <a:latin typeface="Arial MT Pro" pitchFamily="34" charset="0"/>
                <a:ea typeface="Arial MT Pro" pitchFamily="34" charset="-122"/>
                <a:cs typeface="Arial MT Pro" pitchFamily="34" charset="-120"/>
              </a:rPr>
              <a:t>Open the Filters and Columns (tornado) icon.</a:t>
            </a:r>
            <a:endParaRPr lang="en-US" sz="1200" dirty="0"/>
          </a:p>
        </p:txBody>
      </p:sp>
      <p:sp>
        <p:nvSpPr>
          <p:cNvPr id="14" name="number do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983480" y="2404872"/>
            <a:ext cx="384048" cy="384048"/>
          </a:xfrm>
          <a:prstGeom prst="ellipse">
            <a:avLst/>
          </a:prstGeom>
          <a:solidFill>
            <a:srgbClr val="0076A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5" name="Text 12"/>
          <p:cNvSpPr/>
          <p:nvPr/>
        </p:nvSpPr>
        <p:spPr>
          <a:xfrm>
            <a:off x="4983480" y="2404872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2</a:t>
            </a:r>
            <a:endParaRPr lang="en-US" sz="1400" dirty="0"/>
          </a:p>
        </p:txBody>
      </p:sp>
      <p:sp>
        <p:nvSpPr>
          <p:cNvPr id="16" name="Text 13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>
            <a:off x="5468112" y="2386584"/>
            <a:ext cx="30175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78797B"/>
                </a:solidFill>
                <a:latin typeface="Arial MT Pro" pitchFamily="34" charset="0"/>
                <a:ea typeface="Arial MT Pro" pitchFamily="34" charset="-122"/>
                <a:cs typeface="Arial MT Pro" pitchFamily="34" charset="-120"/>
              </a:rPr>
              <a:t>Select the Processor filter.</a:t>
            </a:r>
            <a:endParaRPr lang="en-US" sz="1200" dirty="0"/>
          </a:p>
        </p:txBody>
      </p:sp>
      <p:sp>
        <p:nvSpPr>
          <p:cNvPr id="17" name="number do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983480" y="3026664"/>
            <a:ext cx="384048" cy="384048"/>
          </a:xfrm>
          <a:prstGeom prst="ellipse">
            <a:avLst/>
          </a:prstGeom>
          <a:solidFill>
            <a:srgbClr val="0076A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8" name="Text 15"/>
          <p:cNvSpPr/>
          <p:nvPr/>
        </p:nvSpPr>
        <p:spPr>
          <a:xfrm>
            <a:off x="4983480" y="3026664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3</a:t>
            </a:r>
            <a:endParaRPr lang="en-US" sz="1400" dirty="0"/>
          </a:p>
        </p:txBody>
      </p:sp>
      <p:sp>
        <p:nvSpPr>
          <p:cNvPr id="19" name="Text 16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>
            <a:off x="5468112" y="3008376"/>
            <a:ext cx="30175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>
                <a:solidFill>
                  <a:srgbClr val="78797B"/>
                </a:solidFill>
                <a:latin typeface="Arial MT Pro" pitchFamily="34" charset="0"/>
                <a:ea typeface="Arial MT Pro" pitchFamily="34" charset="-122"/>
                <a:cs typeface="Arial MT Pro" pitchFamily="34" charset="-120"/>
              </a:rPr>
              <a:t>Choose the document type that matches the document.</a:t>
            </a:r>
            <a:endParaRPr lang="en-US" sz="1200" dirty="0"/>
          </a:p>
        </p:txBody>
      </p:sp>
      <p:sp>
        <p:nvSpPr>
          <p:cNvPr id="20" name="number do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983480" y="3648456"/>
            <a:ext cx="384048" cy="384048"/>
          </a:xfrm>
          <a:prstGeom prst="ellipse">
            <a:avLst/>
          </a:prstGeom>
          <a:solidFill>
            <a:srgbClr val="0076A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1" name="Text 18"/>
          <p:cNvSpPr/>
          <p:nvPr/>
        </p:nvSpPr>
        <p:spPr>
          <a:xfrm>
            <a:off x="4983480" y="3648456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4</a:t>
            </a:r>
            <a:endParaRPr lang="en-US" sz="1400" dirty="0"/>
          </a:p>
        </p:txBody>
      </p:sp>
      <p:sp>
        <p:nvSpPr>
          <p:cNvPr id="22" name="Text 19"/>
          <p:cNvSpPr/>
          <p:nvPr/>
        </p:nvSpPr>
        <p:spPr>
          <a:xfrm>
            <a:off x="5468112" y="3630168"/>
            <a:ext cx="30175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>
                <a:solidFill>
                  <a:srgbClr val="78797B"/>
                </a:solidFill>
                <a:latin typeface="Arial MT Pro" pitchFamily="34" charset="0"/>
                <a:ea typeface="Arial MT Pro" pitchFamily="34" charset="-122"/>
                <a:cs typeface="Arial MT Pro" pitchFamily="34" charset="-120"/>
              </a:rPr>
              <a:t>Name the doc type if it supports multiples.</a:t>
            </a:r>
            <a:endParaRPr lang="en-US" sz="1200" dirty="0"/>
          </a:p>
        </p:txBody>
      </p:sp>
      <p:sp>
        <p:nvSpPr>
          <p:cNvPr id="23" name="Text 20"/>
          <p:cNvSpPr/>
          <p:nvPr/>
        </p:nvSpPr>
        <p:spPr>
          <a:xfrm>
            <a:off x="502920" y="4718304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>
                <a:solidFill>
                  <a:srgbClr val="8A97A8"/>
                </a:solidFill>
                <a:latin typeface="Arial MT Pro" pitchFamily="34" charset="0"/>
                <a:ea typeface="Arial MT Pro" pitchFamily="34" charset="-122"/>
                <a:cs typeface="Arial MT Pro" pitchFamily="34" charset="-120"/>
              </a:rPr>
              <a:t>Full list: Document Repository Doc Types reference.</a:t>
            </a:r>
            <a:endParaRPr lang="en-US" sz="950" dirty="0"/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C505D502-E289-5E01-F01D-AD4BD4760F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7784" y="1223977"/>
            <a:ext cx="3756206" cy="2057539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1" hasCustomPrompt="1"/>
          </p:nvPr>
        </p:nvSpPr>
        <p:spPr>
          <a:xfrm>
            <a:off x="502920" y="310896"/>
            <a:ext cx="81381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15284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Uploading multiple versions of document</a:t>
            </a:r>
            <a:endParaRPr lang="en-US" sz="2500" dirty="0"/>
          </a:p>
        </p:txBody>
      </p:sp>
      <p:sp>
        <p:nvSpPr>
          <p:cNvPr id="3" name="Text 1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>
            <a:off x="502920" y="1078992"/>
            <a:ext cx="81381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78797B"/>
                </a:solidFill>
                <a:latin typeface="Arial MT Pro" pitchFamily="34" charset="0"/>
                <a:ea typeface="Arial MT Pro" pitchFamily="34" charset="-122"/>
                <a:cs typeface="Arial MT Pro" pitchFamily="34" charset="-120"/>
              </a:rPr>
              <a:t>Every document is now uploaded on its own — never merged — so the alternative name is what tells everyone what it covers.</a:t>
            </a:r>
            <a:endParaRPr lang="en-US" sz="1300" dirty="0"/>
          </a:p>
        </p:txBody>
      </p:sp>
      <p:sp>
        <p:nvSpPr>
          <p:cNvPr id="4" name="screenshot fram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02920" y="1481328"/>
            <a:ext cx="8138160" cy="1737360"/>
          </a:xfrm>
          <a:prstGeom prst="rect">
            <a:avLst/>
          </a:prstGeom>
          <a:solidFill>
            <a:srgbClr val="FFFFFF"/>
          </a:solidFill>
          <a:ln w="12700">
            <a:solidFill>
              <a:srgbClr val="CCCCC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5" name="Image 0" descr="Document Repository rows showing two separate Letter of Explanation documents, each with its own alternative name: one reads 'inq' and the other reads 'pay raise on commission'.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1636776"/>
            <a:ext cx="7772400" cy="1417320"/>
          </a:xfrm>
          <a:prstGeom prst="rect">
            <a:avLst/>
          </a:prstGeom>
        </p:spPr>
      </p:pic>
      <p:sp>
        <p:nvSpPr>
          <p:cNvPr id="6" name="tip ban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02920" y="3337560"/>
            <a:ext cx="8138160" cy="731520"/>
          </a:xfrm>
          <a:prstGeom prst="rect">
            <a:avLst/>
          </a:prstGeom>
          <a:solidFill>
            <a:srgbClr val="E6F1F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accen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02920" y="3337560"/>
            <a:ext cx="54864" cy="731520"/>
          </a:xfrm>
          <a:prstGeom prst="rect">
            <a:avLst/>
          </a:prstGeom>
          <a:solidFill>
            <a:srgbClr val="15284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5"/>
          <p:cNvSpPr/>
          <p:nvPr/>
        </p:nvSpPr>
        <p:spPr>
          <a:xfrm>
            <a:off x="749808" y="3337560"/>
            <a:ext cx="7772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>
                <a:solidFill>
                  <a:srgbClr val="15284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Best practice:  </a:t>
            </a:r>
            <a:r>
              <a:rPr lang="en-US" sz="1250">
                <a:solidFill>
                  <a:srgbClr val="15284B"/>
                </a:solidFill>
                <a:latin typeface="Arial MT Pro" pitchFamily="34" charset="0"/>
                <a:ea typeface="Arial MT Pro" pitchFamily="34" charset="-122"/>
                <a:cs typeface="Arial MT Pro" pitchFamily="34" charset="-120"/>
              </a:rPr>
              <a:t>Use the alternative name box to say what the letter is for — for example “inq” or “pay raise on commission.”</a:t>
            </a:r>
            <a:endParaRPr lang="en-US" sz="1250" dirty="0"/>
          </a:p>
        </p:txBody>
      </p:sp>
      <p:sp>
        <p:nvSpPr>
          <p:cNvPr id="17" name="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02920" y="4206240"/>
            <a:ext cx="8101584" cy="868680"/>
          </a:xfrm>
          <a:prstGeom prst="rect">
            <a:avLst/>
          </a:prstGeom>
          <a:solidFill>
            <a:srgbClr val="FFFFFF"/>
          </a:solidFill>
          <a:ln w="12700">
            <a:solidFill>
              <a:srgbClr val="CCCCC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accen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02920" y="4206240"/>
            <a:ext cx="64008" cy="868680"/>
          </a:xfrm>
          <a:prstGeom prst="rect">
            <a:avLst/>
          </a:prstGeom>
          <a:solidFill>
            <a:srgbClr val="0076A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9" name="Text 16"/>
          <p:cNvSpPr/>
          <p:nvPr/>
        </p:nvSpPr>
        <p:spPr>
          <a:xfrm>
            <a:off x="658368" y="4261104"/>
            <a:ext cx="7827264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5284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Name it clearly</a:t>
            </a:r>
            <a:endParaRPr lang="en-US" sz="1200" dirty="0"/>
          </a:p>
        </p:txBody>
      </p:sp>
      <p:sp>
        <p:nvSpPr>
          <p:cNvPr id="20" name="Text 17"/>
          <p:cNvSpPr/>
          <p:nvPr/>
        </p:nvSpPr>
        <p:spPr>
          <a:xfrm>
            <a:off x="658368" y="4517136"/>
            <a:ext cx="7827264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78797B"/>
                </a:solidFill>
                <a:latin typeface="Arial MT Pro" pitchFamily="34" charset="0"/>
                <a:ea typeface="Arial MT Pro" pitchFamily="34" charset="-122"/>
                <a:cs typeface="Arial MT Pro" pitchFamily="34" charset="-120"/>
              </a:rPr>
              <a:t>A clear alternative name lets the underwriter match the letter to its condition.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1" hasCustomPrompt="1"/>
          </p:nvPr>
        </p:nvSpPr>
        <p:spPr>
          <a:xfrm>
            <a:off x="502920" y="310896"/>
            <a:ext cx="81381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>
                <a:solidFill>
                  <a:srgbClr val="15284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Bank statements: one doc type per account</a:t>
            </a:r>
            <a:endParaRPr lang="en-US" sz="2500" dirty="0"/>
          </a:p>
        </p:txBody>
      </p:sp>
      <p:sp>
        <p:nvSpPr>
          <p:cNvPr id="3" name="Text 1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>
            <a:off x="502920" y="1078992"/>
            <a:ext cx="81381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>
                <a:solidFill>
                  <a:srgbClr val="78797B"/>
                </a:solidFill>
                <a:latin typeface="Arial MT Pro" pitchFamily="34" charset="0"/>
                <a:ea typeface="Arial MT Pro" pitchFamily="34" charset="-122"/>
                <a:cs typeface="Arial MT Pro" pitchFamily="34" charset="-120"/>
              </a:rPr>
              <a:t>Each bank account gets its own Bank Statements doc type — not extra versions stacked under a single one.</a:t>
            </a:r>
            <a:endParaRPr lang="en-US" sz="1300" dirty="0"/>
          </a:p>
        </p:txBody>
      </p:sp>
      <p:sp>
        <p:nvSpPr>
          <p:cNvPr id="4" name="panel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02920" y="1481328"/>
            <a:ext cx="3886200" cy="2788920"/>
          </a:xfrm>
          <a:prstGeom prst="rect">
            <a:avLst/>
          </a:prstGeom>
          <a:solidFill>
            <a:srgbClr val="FFFFFF"/>
          </a:solidFill>
          <a:ln w="12700">
            <a:solidFill>
              <a:srgbClr val="CCCCC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panel header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02920" y="1481328"/>
            <a:ext cx="3886200" cy="384048"/>
          </a:xfrm>
          <a:prstGeom prst="rect">
            <a:avLst/>
          </a:prstGeom>
          <a:solidFill>
            <a:srgbClr val="15284B"/>
          </a:solidFill>
          <a:ln/>
        </p:spPr>
        <p:txBody>
          <a:bodyPr/>
          <a:lstStyle/>
          <a:p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731520" y="1481328"/>
            <a:ext cx="34747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kern="0" spc="15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Wrong: Two accounts, one doc type</a:t>
            </a:r>
            <a:endParaRPr lang="en-US" sz="1050" dirty="0"/>
          </a:p>
        </p:txBody>
      </p:sp>
      <p:sp>
        <p:nvSpPr>
          <p:cNvPr id="7" name="screenshot fram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67512" y="1993392"/>
            <a:ext cx="3557016" cy="1024128"/>
          </a:xfrm>
          <a:prstGeom prst="rect">
            <a:avLst/>
          </a:prstGeom>
          <a:solidFill>
            <a:srgbClr val="FFFFFF"/>
          </a:solidFill>
          <a:ln w="12700">
            <a:solidFill>
              <a:srgbClr val="C000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6"/>
          <p:cNvSpPr/>
          <p:nvPr/>
        </p:nvSpPr>
        <p:spPr>
          <a:xfrm>
            <a:off x="731520" y="3127248"/>
            <a:ext cx="342900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050">
                <a:solidFill>
                  <a:srgbClr val="78797B"/>
                </a:solidFill>
                <a:latin typeface="Arial MT Pro" pitchFamily="34" charset="0"/>
                <a:ea typeface="Arial MT Pro" pitchFamily="34" charset="-122"/>
                <a:cs typeface="Arial MT Pro" pitchFamily="34" charset="-120"/>
              </a:rPr>
              <a:t>Only one Bank Statements doc type was created.</a:t>
            </a:r>
            <a:endParaRPr lang="en-US" sz="105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050">
                <a:solidFill>
                  <a:srgbClr val="78797B"/>
                </a:solidFill>
                <a:latin typeface="Arial MT Pro" pitchFamily="34" charset="0"/>
                <a:ea typeface="Arial MT Pro" pitchFamily="34" charset="-122"/>
                <a:cs typeface="Arial MT Pro" pitchFamily="34" charset="-120"/>
              </a:rPr>
              <a:t>Two different accounts were loaded as separate versions of that one doc type.</a:t>
            </a:r>
            <a:endParaRPr lang="en-US" sz="105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050">
                <a:solidFill>
                  <a:srgbClr val="78797B"/>
                </a:solidFill>
                <a:latin typeface="Arial MT Pro" pitchFamily="34" charset="0"/>
                <a:ea typeface="Arial MT Pro" pitchFamily="34" charset="-122"/>
                <a:cs typeface="Arial MT Pro" pitchFamily="34" charset="-120"/>
              </a:rPr>
              <a:t>Underwriting reviews only the most recent version — the other account is never seen.</a:t>
            </a:r>
            <a:endParaRPr lang="en-US" sz="1050" dirty="0"/>
          </a:p>
        </p:txBody>
      </p:sp>
      <p:sp>
        <p:nvSpPr>
          <p:cNvPr id="10" name="panel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754880" y="1481328"/>
            <a:ext cx="3886200" cy="2788920"/>
          </a:xfrm>
          <a:prstGeom prst="rect">
            <a:avLst/>
          </a:prstGeom>
          <a:solidFill>
            <a:srgbClr val="FFFFFF"/>
          </a:solidFill>
          <a:ln w="12700">
            <a:solidFill>
              <a:srgbClr val="CCCCC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panel header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754880" y="1481328"/>
            <a:ext cx="3886200" cy="384048"/>
          </a:xfrm>
          <a:prstGeom prst="rect">
            <a:avLst/>
          </a:prstGeom>
          <a:solidFill>
            <a:srgbClr val="0076A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" name="Text 9"/>
          <p:cNvSpPr/>
          <p:nvPr/>
        </p:nvSpPr>
        <p:spPr>
          <a:xfrm>
            <a:off x="4983480" y="1481328"/>
            <a:ext cx="34747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kern="0" spc="15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Right: One doc type for each account</a:t>
            </a:r>
            <a:endParaRPr lang="en-US" sz="1050" dirty="0"/>
          </a:p>
        </p:txBody>
      </p:sp>
      <p:sp>
        <p:nvSpPr>
          <p:cNvPr id="13" name="screenshot fram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919472" y="1993392"/>
            <a:ext cx="3557016" cy="1024128"/>
          </a:xfrm>
          <a:prstGeom prst="rect">
            <a:avLst/>
          </a:prstGeom>
          <a:solidFill>
            <a:srgbClr val="FFFFFF"/>
          </a:solidFill>
          <a:ln w="12700">
            <a:solidFill>
              <a:srgbClr val="0076A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4" name="Image 1" descr="Document Repository rows showing Bank Statements entries for two Chase accounts, 8266 checking and 5820 savings.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5192" y="2057400"/>
            <a:ext cx="3465576" cy="886968"/>
          </a:xfrm>
          <a:prstGeom prst="rect">
            <a:avLst/>
          </a:prstGeom>
        </p:spPr>
      </p:pic>
      <p:sp>
        <p:nvSpPr>
          <p:cNvPr id="15" name="Text 11"/>
          <p:cNvSpPr/>
          <p:nvPr/>
        </p:nvSpPr>
        <p:spPr>
          <a:xfrm>
            <a:off x="4983480" y="3082118"/>
            <a:ext cx="342900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050">
                <a:solidFill>
                  <a:srgbClr val="78797B"/>
                </a:solidFill>
                <a:latin typeface="Arial MT Pro" pitchFamily="34" charset="0"/>
                <a:ea typeface="Arial MT Pro" pitchFamily="34" charset="-122"/>
                <a:cs typeface="Arial MT Pro" pitchFamily="34" charset="-120"/>
              </a:rPr>
              <a:t>A separate Bank Statements doc type for each account.</a:t>
            </a:r>
            <a:endParaRPr lang="en-US" sz="105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050">
                <a:solidFill>
                  <a:srgbClr val="78797B"/>
                </a:solidFill>
                <a:latin typeface="Arial MT Pro" pitchFamily="34" charset="0"/>
                <a:ea typeface="Arial MT Pro" pitchFamily="34" charset="-122"/>
                <a:cs typeface="Arial MT Pro" pitchFamily="34" charset="-120"/>
              </a:rPr>
              <a:t>Each is named with the account or institution (e.g. Chase 8266, Chase 5820).</a:t>
            </a:r>
            <a:endParaRPr lang="en-US" sz="105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050">
                <a:solidFill>
                  <a:srgbClr val="78797B"/>
                </a:solidFill>
                <a:latin typeface="Arial MT Pro" pitchFamily="34" charset="0"/>
                <a:ea typeface="Arial MT Pro" pitchFamily="34" charset="-122"/>
                <a:cs typeface="Arial MT Pro" pitchFamily="34" charset="-120"/>
              </a:rPr>
              <a:t>Both accounts reach the underwriter and the investor package.</a:t>
            </a:r>
            <a:endParaRPr lang="en-US" sz="1050" dirty="0"/>
          </a:p>
        </p:txBody>
      </p:sp>
      <p:sp>
        <p:nvSpPr>
          <p:cNvPr id="16" name="tip ban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02920" y="4407408"/>
            <a:ext cx="8138160" cy="566928"/>
          </a:xfrm>
          <a:prstGeom prst="rect">
            <a:avLst/>
          </a:prstGeom>
          <a:solidFill>
            <a:srgbClr val="E6F1F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7" name="accen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02920" y="4407408"/>
            <a:ext cx="54864" cy="566928"/>
          </a:xfrm>
          <a:prstGeom prst="rect">
            <a:avLst/>
          </a:prstGeom>
          <a:solidFill>
            <a:srgbClr val="15284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8" name="Text 14"/>
          <p:cNvSpPr/>
          <p:nvPr/>
        </p:nvSpPr>
        <p:spPr>
          <a:xfrm>
            <a:off x="749808" y="4407408"/>
            <a:ext cx="77724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5284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Remember:</a:t>
            </a:r>
            <a:r>
              <a:rPr lang="en-US" sz="1200" dirty="0">
                <a:solidFill>
                  <a:srgbClr val="15284B"/>
                </a:solidFill>
                <a:latin typeface="Arial MT Pro" pitchFamily="34" charset="0"/>
                <a:ea typeface="Arial MT Pro" pitchFamily="34" charset="-122"/>
                <a:cs typeface="Arial MT Pro" pitchFamily="34" charset="-120"/>
              </a:rPr>
              <a:t> A different account always means a new doc type, use the location drop down.</a:t>
            </a:r>
            <a:endParaRPr lang="en-US" sz="1200" dirty="0"/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884275C4-6EA8-E1BE-4C25-8335F3BDC80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1520" y="2068563"/>
            <a:ext cx="3429000" cy="875805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dge bar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256032" cy="5143500"/>
          </a:xfrm>
          <a:prstGeom prst="rect">
            <a:avLst/>
          </a:prstGeom>
          <a:solidFill>
            <a:srgbClr val="005F8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>
            <a:off x="731520" y="1508760"/>
            <a:ext cx="5486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>
                <a:solidFill>
                  <a:srgbClr val="A9E4E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PART TWO</a:t>
            </a:r>
            <a:endParaRPr lang="en-US" sz="1200" dirty="0"/>
          </a:p>
        </p:txBody>
      </p:sp>
      <p:sp>
        <p:nvSpPr>
          <p:cNvPr id="4" name="Text 0"/>
          <p:cNvSpPr>
            <a:spLocks noGrp="1"/>
          </p:cNvSpPr>
          <p:nvPr>
            <p:ph type="title" idx="100" hasCustomPrompt="1"/>
          </p:nvPr>
        </p:nvSpPr>
        <p:spPr>
          <a:xfrm>
            <a:off x="731520" y="1920240"/>
            <a:ext cx="768096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400" b="1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What Underwriting does — and doesn't do</a:t>
            </a:r>
            <a:endParaRPr lang="en-US" sz="3400" dirty="0"/>
          </a:p>
        </p:txBody>
      </p:sp>
      <p:sp>
        <p:nvSpPr>
          <p:cNvPr id="5" name="Text 3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>
            <a:off x="749808" y="3063240"/>
            <a:ext cx="68580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>
                <a:solidFill>
                  <a:srgbClr val="D3F0F3"/>
                </a:solidFill>
                <a:latin typeface="Arial MT Pro" pitchFamily="34" charset="0"/>
                <a:ea typeface="Arial MT Pro" pitchFamily="34" charset="-122"/>
                <a:cs typeface="Arial MT Pro" pitchFamily="34" charset="-120"/>
              </a:rPr>
              <a:t>Knowing the underwriter's rules explains why merging correctly is on you.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1" hasCustomPrompt="1"/>
          </p:nvPr>
        </p:nvSpPr>
        <p:spPr>
          <a:xfrm>
            <a:off x="502920" y="310896"/>
            <a:ext cx="81381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>
                <a:solidFill>
                  <a:srgbClr val="15284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What underwriters do during initial review</a:t>
            </a:r>
            <a:endParaRPr lang="en-US" sz="2500" dirty="0"/>
          </a:p>
        </p:txBody>
      </p:sp>
      <p:sp>
        <p:nvSpPr>
          <p:cNvPr id="3" name="row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02920" y="1444752"/>
            <a:ext cx="8138160" cy="548640"/>
          </a:xfrm>
          <a:prstGeom prst="rect">
            <a:avLst/>
          </a:prstGeom>
          <a:solidFill>
            <a:srgbClr val="FFFFFF"/>
          </a:solidFill>
          <a:ln w="12700">
            <a:solidFill>
              <a:srgbClr val="CCCCC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accen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02920" y="1444752"/>
            <a:ext cx="54864" cy="548640"/>
          </a:xfrm>
          <a:prstGeom prst="rect">
            <a:avLst/>
          </a:prstGeom>
          <a:solidFill>
            <a:srgbClr val="0076A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3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>
            <a:off x="777240" y="1481328"/>
            <a:ext cx="30632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250" b="1" dirty="0">
                <a:solidFill>
                  <a:srgbClr val="15284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Review every version </a:t>
            </a:r>
            <a:endParaRPr lang="en-US" sz="1250" dirty="0"/>
          </a:p>
        </p:txBody>
      </p:sp>
      <p:sp>
        <p:nvSpPr>
          <p:cNvPr id="6" name="Text 4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>
            <a:off x="3977640" y="1481328"/>
            <a:ext cx="45262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78797B"/>
                </a:solidFill>
                <a:latin typeface="Arial MT Pro" pitchFamily="34" charset="0"/>
                <a:ea typeface="Arial MT Pro" pitchFamily="34" charset="-122"/>
                <a:cs typeface="Arial MT Pro" pitchFamily="34" charset="-120"/>
              </a:rPr>
              <a:t>Underwriter will now review every version of a document.</a:t>
            </a:r>
            <a:endParaRPr lang="en-US" sz="1150" dirty="0"/>
          </a:p>
        </p:txBody>
      </p:sp>
      <p:sp>
        <p:nvSpPr>
          <p:cNvPr id="7" name="row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02920" y="2011680"/>
            <a:ext cx="8138160" cy="548640"/>
          </a:xfrm>
          <a:prstGeom prst="rect">
            <a:avLst/>
          </a:prstGeom>
          <a:solidFill>
            <a:srgbClr val="FFFFFF"/>
          </a:solidFill>
          <a:ln w="12700">
            <a:solidFill>
              <a:srgbClr val="CCCCC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accen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02920" y="2011680"/>
            <a:ext cx="54864" cy="548640"/>
          </a:xfrm>
          <a:prstGeom prst="rect">
            <a:avLst/>
          </a:prstGeom>
          <a:solidFill>
            <a:srgbClr val="0076A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Text 7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>
            <a:off x="777240" y="2048256"/>
            <a:ext cx="30632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>
                <a:solidFill>
                  <a:srgbClr val="15284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Condition for anything missing</a:t>
            </a:r>
            <a:endParaRPr lang="en-US" sz="1250" dirty="0"/>
          </a:p>
        </p:txBody>
      </p:sp>
      <p:sp>
        <p:nvSpPr>
          <p:cNvPr id="10" name="Text 8"/>
          <p:cNvSpPr/>
          <p:nvPr/>
        </p:nvSpPr>
        <p:spPr>
          <a:xfrm>
            <a:off x="3977640" y="2048256"/>
            <a:ext cx="45262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78797B"/>
                </a:solidFill>
                <a:latin typeface="Arial MT Pro" pitchFamily="34" charset="0"/>
                <a:ea typeface="Arial MT Pro" pitchFamily="34" charset="-122"/>
                <a:cs typeface="Arial MT Pro" pitchFamily="34" charset="-120"/>
              </a:rPr>
              <a:t>If required information is absent from the upload, a condition is issued.</a:t>
            </a:r>
            <a:endParaRPr lang="en-US" sz="1150" dirty="0"/>
          </a:p>
        </p:txBody>
      </p:sp>
      <p:sp>
        <p:nvSpPr>
          <p:cNvPr id="11" name="row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02920" y="2578608"/>
            <a:ext cx="8138160" cy="548640"/>
          </a:xfrm>
          <a:prstGeom prst="rect">
            <a:avLst/>
          </a:prstGeom>
          <a:solidFill>
            <a:srgbClr val="FFFFFF"/>
          </a:solidFill>
          <a:ln w="12700">
            <a:solidFill>
              <a:srgbClr val="CCCCC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accen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02920" y="2578608"/>
            <a:ext cx="54864" cy="548640"/>
          </a:xfrm>
          <a:prstGeom prst="rect">
            <a:avLst/>
          </a:prstGeom>
          <a:solidFill>
            <a:srgbClr val="0076A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777240" y="2615184"/>
            <a:ext cx="30632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>
                <a:solidFill>
                  <a:srgbClr val="15284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Mark FINAL only where required</a:t>
            </a:r>
            <a:endParaRPr lang="en-US" sz="1250" dirty="0"/>
          </a:p>
        </p:txBody>
      </p:sp>
      <p:sp>
        <p:nvSpPr>
          <p:cNvPr id="14" name="Text 12"/>
          <p:cNvSpPr/>
          <p:nvPr/>
        </p:nvSpPr>
        <p:spPr>
          <a:xfrm>
            <a:off x="3977640" y="2615184"/>
            <a:ext cx="45262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>
                <a:solidFill>
                  <a:srgbClr val="78797B"/>
                </a:solidFill>
                <a:latin typeface="Arial MT Pro" pitchFamily="34" charset="0"/>
                <a:ea typeface="Arial MT Pro" pitchFamily="34" charset="-122"/>
                <a:cs typeface="Arial MT Pro" pitchFamily="34" charset="-120"/>
              </a:rPr>
              <a:t>Final Version is no longer required for most documents. Where it still applies, the underwriter selects it.</a:t>
            </a:r>
            <a:endParaRPr lang="en-US" sz="1150" dirty="0"/>
          </a:p>
        </p:txBody>
      </p:sp>
      <p:sp>
        <p:nvSpPr>
          <p:cNvPr id="15" name="row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02920" y="3566160"/>
            <a:ext cx="8138160" cy="548640"/>
          </a:xfrm>
          <a:prstGeom prst="rect">
            <a:avLst/>
          </a:prstGeom>
          <a:solidFill>
            <a:srgbClr val="F2F7FB"/>
          </a:solidFill>
          <a:ln w="12700">
            <a:solidFill>
              <a:srgbClr val="CCCCC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accen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02920" y="3566160"/>
            <a:ext cx="54864" cy="548640"/>
          </a:xfrm>
          <a:prstGeom prst="rect">
            <a:avLst/>
          </a:prstGeom>
          <a:solidFill>
            <a:srgbClr val="15284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/>
          <p:nvPr/>
        </p:nvSpPr>
        <p:spPr>
          <a:xfrm>
            <a:off x="777240" y="3602736"/>
            <a:ext cx="30632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>
                <a:solidFill>
                  <a:srgbClr val="15284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Fix correct document uploads</a:t>
            </a:r>
            <a:endParaRPr lang="en-US" sz="1250" dirty="0"/>
          </a:p>
        </p:txBody>
      </p:sp>
      <p:sp>
        <p:nvSpPr>
          <p:cNvPr id="18" name="Text 16"/>
          <p:cNvSpPr/>
          <p:nvPr/>
        </p:nvSpPr>
        <p:spPr>
          <a:xfrm>
            <a:off x="3977640" y="3602736"/>
            <a:ext cx="45262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78797B"/>
                </a:solidFill>
                <a:latin typeface="Arial MT Pro" pitchFamily="34" charset="0"/>
                <a:ea typeface="Arial MT Pro" pitchFamily="34" charset="-122"/>
                <a:cs typeface="Arial MT Pro" pitchFamily="34" charset="-120"/>
              </a:rPr>
              <a:t>They will not rename, reclassify, or otherwise modify documents on your behalf.</a:t>
            </a:r>
            <a:endParaRPr lang="en-US" sz="1150" dirty="0"/>
          </a:p>
        </p:txBody>
      </p:sp>
      <p:sp>
        <p:nvSpPr>
          <p:cNvPr id="19" name="row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02920" y="4133087"/>
            <a:ext cx="8138160" cy="548640"/>
          </a:xfrm>
          <a:prstGeom prst="rect">
            <a:avLst/>
          </a:prstGeom>
          <a:solidFill>
            <a:srgbClr val="F2F7FB"/>
          </a:solidFill>
          <a:ln w="12700">
            <a:solidFill>
              <a:srgbClr val="CCCCC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accen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02920" y="4133087"/>
            <a:ext cx="54864" cy="548640"/>
          </a:xfrm>
          <a:prstGeom prst="rect">
            <a:avLst/>
          </a:prstGeom>
          <a:solidFill>
            <a:srgbClr val="15284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1" name="Text 19"/>
          <p:cNvSpPr/>
          <p:nvPr/>
        </p:nvSpPr>
        <p:spPr>
          <a:xfrm>
            <a:off x="777240" y="4169663"/>
            <a:ext cx="30632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>
                <a:solidFill>
                  <a:srgbClr val="15284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Correct a bad upload themselves</a:t>
            </a:r>
            <a:endParaRPr lang="en-US" sz="1250" dirty="0"/>
          </a:p>
        </p:txBody>
      </p:sp>
      <p:sp>
        <p:nvSpPr>
          <p:cNvPr id="22" name="Text 20"/>
          <p:cNvSpPr/>
          <p:nvPr/>
        </p:nvSpPr>
        <p:spPr>
          <a:xfrm>
            <a:off x="3977640" y="4169663"/>
            <a:ext cx="45262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>
                <a:solidFill>
                  <a:srgbClr val="78797B"/>
                </a:solidFill>
                <a:latin typeface="Arial MT Pro" pitchFamily="34" charset="0"/>
                <a:ea typeface="Arial MT Pro" pitchFamily="34" charset="-122"/>
                <a:cs typeface="Arial MT Pro" pitchFamily="34" charset="-120"/>
              </a:rPr>
              <a:t>If a document was uploaded incorrectly, they issue a condition naming the deficiency.</a:t>
            </a:r>
            <a:endParaRPr lang="en-US" sz="1150" dirty="0"/>
          </a:p>
        </p:txBody>
      </p:sp>
      <p:sp>
        <p:nvSpPr>
          <p:cNvPr id="23" name="Text 21"/>
          <p:cNvSpPr/>
          <p:nvPr/>
        </p:nvSpPr>
        <p:spPr>
          <a:xfrm>
            <a:off x="502920" y="4718304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>
                <a:solidFill>
                  <a:srgbClr val="8A97A8"/>
                </a:solidFill>
                <a:latin typeface="Arial MT Pro" pitchFamily="34" charset="0"/>
                <a:ea typeface="Arial MT Pro" pitchFamily="34" charset="-122"/>
                <a:cs typeface="Arial MT Pro" pitchFamily="34" charset="-120"/>
              </a:rPr>
              <a:t>Most pipeline documents now ship without a FINAL version being checked.</a:t>
            </a:r>
            <a:endParaRPr lang="en-US" sz="950" dirty="0"/>
          </a:p>
        </p:txBody>
      </p:sp>
      <p:sp>
        <p:nvSpPr>
          <p:cNvPr id="24" name="Rectangle 23"/>
          <p:cNvSpPr/>
          <p:nvPr/>
        </p:nvSpPr>
        <p:spPr>
          <a:xfrm>
            <a:off x="502920" y="1115568"/>
            <a:ext cx="8138160" cy="274320"/>
          </a:xfrm>
          <a:prstGeom prst="rect">
            <a:avLst/>
          </a:prstGeom>
          <a:solidFill>
            <a:srgbClr val="0076A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731520" y="1171936"/>
            <a:ext cx="7680960" cy="161583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r>
              <a:rPr lang="en-US" sz="1050" b="1">
                <a:solidFill>
                  <a:srgbClr val="FFFFFF"/>
                </a:solidFill>
                <a:latin typeface="Poppins"/>
              </a:rPr>
              <a:t>UNDERWRITERS WILL</a:t>
            </a:r>
          </a:p>
        </p:txBody>
      </p:sp>
      <p:sp>
        <p:nvSpPr>
          <p:cNvPr id="26" name="Rectangle 25"/>
          <p:cNvSpPr/>
          <p:nvPr/>
        </p:nvSpPr>
        <p:spPr>
          <a:xfrm>
            <a:off x="502920" y="3236976"/>
            <a:ext cx="8138160" cy="274320"/>
          </a:xfrm>
          <a:prstGeom prst="rect">
            <a:avLst/>
          </a:prstGeom>
          <a:solidFill>
            <a:srgbClr val="15284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731520" y="3293344"/>
            <a:ext cx="7680960" cy="161583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r>
              <a:rPr lang="en-US" sz="1050" b="1">
                <a:solidFill>
                  <a:srgbClr val="FFFFFF"/>
                </a:solidFill>
                <a:latin typeface="Poppins"/>
              </a:rPr>
              <a:t>UNDERWRITERS WILL NOT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1" hasCustomPrompt="1"/>
          </p:nvPr>
        </p:nvSpPr>
        <p:spPr>
          <a:xfrm>
            <a:off x="502920" y="310896"/>
            <a:ext cx="81381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>
                <a:solidFill>
                  <a:srgbClr val="15284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Common upload issues to avoid</a:t>
            </a:r>
            <a:endParaRPr lang="en-US" sz="2500" dirty="0"/>
          </a:p>
        </p:txBody>
      </p:sp>
      <p:sp>
        <p:nvSpPr>
          <p:cNvPr id="3" name="Text 1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>
            <a:off x="502920" y="1078992"/>
            <a:ext cx="81381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>
                <a:solidFill>
                  <a:srgbClr val="78797B"/>
                </a:solidFill>
                <a:latin typeface="Arial MT Pro" pitchFamily="34" charset="0"/>
                <a:ea typeface="Arial MT Pro" pitchFamily="34" charset="-122"/>
                <a:cs typeface="Arial MT Pro" pitchFamily="34" charset="-120"/>
              </a:rPr>
              <a:t>These two problems account for most re-work on conditions.</a:t>
            </a:r>
            <a:endParaRPr lang="en-US" sz="1300" dirty="0"/>
          </a:p>
        </p:txBody>
      </p:sp>
      <p:sp>
        <p:nvSpPr>
          <p:cNvPr id="4" name="issue 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02920" y="1481328"/>
            <a:ext cx="3886200" cy="2880360"/>
          </a:xfrm>
          <a:prstGeom prst="rect">
            <a:avLst/>
          </a:prstGeom>
          <a:solidFill>
            <a:srgbClr val="FFFFFF"/>
          </a:solidFill>
          <a:ln w="12700">
            <a:solidFill>
              <a:srgbClr val="CCCCC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issue header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02920" y="1481328"/>
            <a:ext cx="3886200" cy="457200"/>
          </a:xfrm>
          <a:prstGeom prst="rect">
            <a:avLst/>
          </a:prstGeom>
          <a:solidFill>
            <a:srgbClr val="15284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Text 4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>
            <a:off x="731520" y="1481328"/>
            <a:ext cx="3474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kern="0" spc="10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ISSUE 1  ·  NOT ORGANIZED OR MERGED WHEN REQUIRED</a:t>
            </a:r>
            <a:endParaRPr lang="en-US" sz="1050" dirty="0"/>
          </a:p>
        </p:txBody>
      </p:sp>
      <p:sp>
        <p:nvSpPr>
          <p:cNvPr id="7" name="Text 5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>
            <a:off x="731520" y="2057400"/>
            <a:ext cx="34290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dirty="0">
                <a:solidFill>
                  <a:srgbClr val="15284B"/>
                </a:solidFill>
                <a:latin typeface="Arial MT Pro" pitchFamily="34" charset="0"/>
                <a:ea typeface="Arial MT Pro" pitchFamily="34" charset="-122"/>
                <a:cs typeface="Arial MT Pro" pitchFamily="34" charset="-120"/>
              </a:rPr>
              <a:t>A document is linked to a condition but was never renamed into its doc type, or not merged where merging is still required.</a:t>
            </a:r>
            <a:endParaRPr lang="en-US" sz="1250" dirty="0"/>
          </a:p>
        </p:txBody>
      </p:sp>
      <p:sp>
        <p:nvSpPr>
          <p:cNvPr id="8" name="fix panel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31520" y="2926080"/>
            <a:ext cx="3429000" cy="1280160"/>
          </a:xfrm>
          <a:prstGeom prst="rect">
            <a:avLst/>
          </a:prstGeom>
          <a:solidFill>
            <a:srgbClr val="F1F4F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Text 7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>
            <a:off x="914400" y="3017520"/>
            <a:ext cx="31089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b="1" kern="0" spc="150">
                <a:solidFill>
                  <a:srgbClr val="0076A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THE FIX</a:t>
            </a:r>
            <a:endParaRPr lang="en-US" sz="950" dirty="0"/>
          </a:p>
        </p:txBody>
      </p:sp>
      <p:sp>
        <p:nvSpPr>
          <p:cNvPr id="10" name="Text 8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>
            <a:off x="914400" y="3273552"/>
            <a:ext cx="31089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50">
                <a:solidFill>
                  <a:srgbClr val="78797B"/>
                </a:solidFill>
                <a:latin typeface="Arial MT Pro" pitchFamily="34" charset="0"/>
                <a:ea typeface="Arial MT Pro" pitchFamily="34" charset="-122"/>
                <a:cs typeface="Arial MT Pro" pitchFamily="34" charset="-120"/>
              </a:rPr>
              <a:t>Rename and organize the portal document into the correct doc type, and merge only if the shipping policy still requires it.</a:t>
            </a:r>
            <a:endParaRPr lang="en-US" sz="1150" dirty="0"/>
          </a:p>
        </p:txBody>
      </p:sp>
      <p:sp>
        <p:nvSpPr>
          <p:cNvPr id="11" name="issue 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754880" y="1481328"/>
            <a:ext cx="3886200" cy="2880360"/>
          </a:xfrm>
          <a:prstGeom prst="rect">
            <a:avLst/>
          </a:prstGeom>
          <a:solidFill>
            <a:srgbClr val="FFFFFF"/>
          </a:solidFill>
          <a:ln w="12700">
            <a:solidFill>
              <a:srgbClr val="CCCCC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issue header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754880" y="1481328"/>
            <a:ext cx="3886200" cy="457200"/>
          </a:xfrm>
          <a:prstGeom prst="rect">
            <a:avLst/>
          </a:prstGeom>
          <a:solidFill>
            <a:srgbClr val="15284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4983480" y="1481328"/>
            <a:ext cx="3474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kern="0" spc="10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ISSUE 2  ·  LINKED TO THE WRONG TYPE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4983480" y="2057400"/>
            <a:ext cx="34290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>
                <a:solidFill>
                  <a:srgbClr val="15284B"/>
                </a:solidFill>
                <a:latin typeface="Arial MT Pro" pitchFamily="34" charset="0"/>
                <a:ea typeface="Arial MT Pro" pitchFamily="34" charset="-122"/>
                <a:cs typeface="Arial MT Pro" pitchFamily="34" charset="-120"/>
              </a:rPr>
              <a:t>A document is linked to a condition but has been uploaded to the wrong document type.</a:t>
            </a:r>
            <a:endParaRPr lang="en-US" sz="1250" dirty="0"/>
          </a:p>
        </p:txBody>
      </p:sp>
      <p:sp>
        <p:nvSpPr>
          <p:cNvPr id="15" name="fix panel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983480" y="2926080"/>
            <a:ext cx="3429000" cy="1280160"/>
          </a:xfrm>
          <a:prstGeom prst="rect">
            <a:avLst/>
          </a:prstGeom>
          <a:solidFill>
            <a:srgbClr val="F1F4F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6" name="Text 14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>
            <a:off x="5166360" y="3017520"/>
            <a:ext cx="31089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b="1" kern="0" spc="150">
                <a:solidFill>
                  <a:srgbClr val="0076A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THE FIX</a:t>
            </a:r>
            <a:endParaRPr lang="en-US" sz="950" dirty="0"/>
          </a:p>
        </p:txBody>
      </p:sp>
      <p:sp>
        <p:nvSpPr>
          <p:cNvPr id="17" name="Text 15"/>
          <p:cNvSpPr/>
          <p:nvPr/>
        </p:nvSpPr>
        <p:spPr>
          <a:xfrm>
            <a:off x="5166360" y="3273552"/>
            <a:ext cx="31089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50">
                <a:solidFill>
                  <a:srgbClr val="78797B"/>
                </a:solidFill>
                <a:latin typeface="Arial MT Pro" pitchFamily="34" charset="0"/>
                <a:ea typeface="Arial MT Pro" pitchFamily="34" charset="-122"/>
                <a:cs typeface="Arial MT Pro" pitchFamily="34" charset="-120"/>
              </a:rPr>
              <a:t>Move it to the correct Underwriting document type before linking it to the condition.</a:t>
            </a:r>
            <a:endParaRPr lang="en-US" sz="11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1" hasCustomPrompt="1"/>
          </p:nvPr>
        </p:nvSpPr>
        <p:spPr>
          <a:xfrm>
            <a:off x="502920" y="310896"/>
            <a:ext cx="81381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>
                <a:solidFill>
                  <a:srgbClr val="15284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Before You Merge</a:t>
            </a:r>
            <a:endParaRPr lang="en-US" sz="2500" dirty="0"/>
          </a:p>
        </p:txBody>
      </p:sp>
      <p:sp>
        <p:nvSpPr>
          <p:cNvPr id="3" name="TextBox 2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SpPr txBox="1">
            <a:spLocks/>
          </p:cNvSpPr>
          <p:nvPr/>
        </p:nvSpPr>
        <p:spPr>
          <a:xfrm>
            <a:off x="502920" y="1078992"/>
            <a:ext cx="8138160" cy="20005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en-US" sz="1300" b="0">
                <a:solidFill>
                  <a:srgbClr val="78797B"/>
                </a:solidFill>
                <a:latin typeface="Arial MT Pro"/>
              </a:rPr>
              <a:t>Merging is now required on only a few documents — when it is, these three checks decide whether it will work.</a:t>
            </a:r>
          </a:p>
        </p:txBody>
      </p:sp>
      <p:sp>
        <p:nvSpPr>
          <p:cNvPr id="4" name="Rectangle 3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>
            <a:off x="502920" y="1463040"/>
            <a:ext cx="4023360" cy="1417320"/>
          </a:xfrm>
          <a:prstGeom prst="rect">
            <a:avLst/>
          </a:prstGeom>
          <a:solidFill>
            <a:srgbClr val="FFFFFF"/>
          </a:solidFill>
          <a:ln w="9525">
            <a:solidFill>
              <a:srgbClr val="CCCCC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>
            <a:off x="502920" y="1463040"/>
            <a:ext cx="64008" cy="1417320"/>
          </a:xfrm>
          <a:prstGeom prst="rect">
            <a:avLst/>
          </a:prstGeom>
          <a:solidFill>
            <a:srgbClr val="0076A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>
            <a:off x="758952" y="1700784"/>
            <a:ext cx="365760" cy="365760"/>
          </a:xfrm>
          <a:prstGeom prst="ellipse">
            <a:avLst/>
          </a:prstGeom>
          <a:solidFill>
            <a:srgbClr val="0076A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400" b="1">
                <a:solidFill>
                  <a:srgbClr val="FFFFFF"/>
                </a:solidFill>
                <a:latin typeface="Poppins"/>
              </a:rPr>
              <a:t>1</a:t>
            </a:r>
          </a:p>
        </p:txBody>
      </p:sp>
      <p:sp>
        <p:nvSpPr>
          <p:cNvPr id="7" name="TextBox 6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SpPr txBox="1">
            <a:spLocks/>
          </p:cNvSpPr>
          <p:nvPr/>
        </p:nvSpPr>
        <p:spPr>
          <a:xfrm>
            <a:off x="1280160" y="1691640"/>
            <a:ext cx="3017520" cy="20774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en-US" sz="1350" b="1">
                <a:solidFill>
                  <a:srgbClr val="15284B"/>
                </a:solidFill>
                <a:latin typeface="Poppins"/>
              </a:rPr>
              <a:t>PDFs only</a:t>
            </a:r>
          </a:p>
        </p:txBody>
      </p:sp>
      <p:sp>
        <p:nvSpPr>
          <p:cNvPr id="8" name="TextBox 7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SpPr txBox="1">
            <a:spLocks/>
          </p:cNvSpPr>
          <p:nvPr/>
        </p:nvSpPr>
        <p:spPr>
          <a:xfrm>
            <a:off x="1280160" y="2176272"/>
            <a:ext cx="3017520" cy="33855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en-US" sz="1100" b="0">
                <a:solidFill>
                  <a:srgbClr val="78797B"/>
                </a:solidFill>
                <a:latin typeface="Arial MT Pro"/>
              </a:rPr>
              <a:t>Only PDF files can be merged. Never upload Word documents or photos.</a:t>
            </a:r>
          </a:p>
        </p:txBody>
      </p:sp>
      <p:sp>
        <p:nvSpPr>
          <p:cNvPr id="9" name="Rectangle 8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>
            <a:off x="4617720" y="1463040"/>
            <a:ext cx="4023360" cy="1417320"/>
          </a:xfrm>
          <a:prstGeom prst="rect">
            <a:avLst/>
          </a:prstGeom>
          <a:solidFill>
            <a:srgbClr val="FFFFFF"/>
          </a:solidFill>
          <a:ln w="9525">
            <a:solidFill>
              <a:srgbClr val="CCCCC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>
            <a:off x="4617720" y="1463040"/>
            <a:ext cx="64008" cy="1417320"/>
          </a:xfrm>
          <a:prstGeom prst="rect">
            <a:avLst/>
          </a:prstGeom>
          <a:solidFill>
            <a:srgbClr val="0076A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>
            <a:off x="4873752" y="1700784"/>
            <a:ext cx="365760" cy="365760"/>
          </a:xfrm>
          <a:prstGeom prst="ellipse">
            <a:avLst/>
          </a:prstGeom>
          <a:solidFill>
            <a:srgbClr val="0076A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400" b="1">
                <a:solidFill>
                  <a:srgbClr val="FFFFFF"/>
                </a:solidFill>
                <a:latin typeface="Poppins"/>
              </a:rPr>
              <a:t>2</a:t>
            </a:r>
          </a:p>
        </p:txBody>
      </p:sp>
      <p:sp>
        <p:nvSpPr>
          <p:cNvPr id="12" name="TextBox 11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SpPr txBox="1">
            <a:spLocks/>
          </p:cNvSpPr>
          <p:nvPr/>
        </p:nvSpPr>
        <p:spPr>
          <a:xfrm>
            <a:off x="5394959" y="1691640"/>
            <a:ext cx="3017520" cy="20774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en-US" sz="1350" b="1">
                <a:solidFill>
                  <a:srgbClr val="15284B"/>
                </a:solidFill>
                <a:latin typeface="Poppins"/>
              </a:rPr>
              <a:t>Select 2+ files</a:t>
            </a:r>
          </a:p>
        </p:txBody>
      </p:sp>
      <p:sp>
        <p:nvSpPr>
          <p:cNvPr id="13" name="TextBox 12"/>
          <p:cNvSpPr txBox="1">
            <a:spLocks/>
          </p:cNvSpPr>
          <p:nvPr/>
        </p:nvSpPr>
        <p:spPr>
          <a:xfrm>
            <a:off x="5394959" y="2176272"/>
            <a:ext cx="3017520" cy="33855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en-US" sz="1100" b="0">
                <a:solidFill>
                  <a:srgbClr val="78797B"/>
                </a:solidFill>
                <a:latin typeface="Arial MT Pro"/>
              </a:rPr>
              <a:t>The Merge icon only opens once two or more documents are selected.</a:t>
            </a:r>
          </a:p>
        </p:txBody>
      </p:sp>
      <p:sp>
        <p:nvSpPr>
          <p:cNvPr id="19" name="Rectangle 18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>
            <a:off x="502920" y="3063240"/>
            <a:ext cx="4023360" cy="1417320"/>
          </a:xfrm>
          <a:prstGeom prst="rect">
            <a:avLst/>
          </a:prstGeom>
          <a:solidFill>
            <a:srgbClr val="FFFFFF"/>
          </a:solidFill>
          <a:ln w="9525">
            <a:solidFill>
              <a:srgbClr val="CCCCC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>
            <a:off x="502920" y="3063240"/>
            <a:ext cx="64008" cy="1417320"/>
          </a:xfrm>
          <a:prstGeom prst="rect">
            <a:avLst/>
          </a:prstGeom>
          <a:solidFill>
            <a:srgbClr val="0076A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/>
          <p:cNvSpPr/>
          <p:nvPr/>
        </p:nvSpPr>
        <p:spPr>
          <a:xfrm>
            <a:off x="758952" y="3300984"/>
            <a:ext cx="365760" cy="365760"/>
          </a:xfrm>
          <a:prstGeom prst="ellipse">
            <a:avLst/>
          </a:prstGeom>
          <a:solidFill>
            <a:srgbClr val="0076A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400" b="1">
                <a:solidFill>
                  <a:srgbClr val="FFFFFF"/>
                </a:solidFill>
                <a:latin typeface="Poppins"/>
              </a:rPr>
              <a:t>3</a:t>
            </a:r>
          </a:p>
        </p:txBody>
      </p:sp>
      <p:sp>
        <p:nvSpPr>
          <p:cNvPr id="22" name="TextBox 21"/>
          <p:cNvSpPr txBox="1">
            <a:spLocks/>
          </p:cNvSpPr>
          <p:nvPr/>
        </p:nvSpPr>
        <p:spPr>
          <a:xfrm>
            <a:off x="1280160" y="3291840"/>
            <a:ext cx="3017520" cy="20774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en-US" sz="1350" b="1">
                <a:solidFill>
                  <a:srgbClr val="15284B"/>
                </a:solidFill>
                <a:latin typeface="Poppins"/>
              </a:rPr>
              <a:t>Include the FINAL version</a:t>
            </a:r>
          </a:p>
        </p:txBody>
      </p:sp>
      <p:sp>
        <p:nvSpPr>
          <p:cNvPr id="23" name="TextBox 22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SpPr txBox="1">
            <a:spLocks/>
          </p:cNvSpPr>
          <p:nvPr/>
        </p:nvSpPr>
        <p:spPr>
          <a:xfrm>
            <a:off x="1280160" y="3776472"/>
            <a:ext cx="3017520" cy="33855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en-US" sz="1100" b="0">
                <a:solidFill>
                  <a:srgbClr val="78797B"/>
                </a:solidFill>
                <a:latin typeface="Arial MT Pro"/>
              </a:rPr>
              <a:t>Merge new pages into the FINAL version so nothing already reviewed is lost.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101"/>
          </p:nvPr>
        </p:nvSpPr>
        <p:spPr/>
        <p:txBody>
          <a:bodyPr/>
          <a:lstStyle/>
          <a:p>
            <a:r>
              <a:rPr lang="en-US" sz="2500" b="1">
                <a:solidFill>
                  <a:srgbClr val="15284B"/>
                </a:solidFill>
                <a:latin typeface="Poppins"/>
              </a:rPr>
              <a:t>Starting a merge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02920" y="1078992"/>
            <a:ext cx="8138160" cy="20005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en-US" sz="1300" b="0">
                <a:solidFill>
                  <a:srgbClr val="78797B"/>
                </a:solidFill>
                <a:latin typeface="Arial MT Pro"/>
              </a:rPr>
              <a:t>Select every document that belongs together, then open the Merge icon on the top toolbar.</a:t>
            </a:r>
          </a:p>
        </p:txBody>
      </p:sp>
      <p:sp>
        <p:nvSpPr>
          <p:cNvPr id="4" name="Rectangle 3"/>
          <p:cNvSpPr/>
          <p:nvPr/>
        </p:nvSpPr>
        <p:spPr>
          <a:xfrm>
            <a:off x="502920" y="1463040"/>
            <a:ext cx="4206240" cy="2697480"/>
          </a:xfrm>
          <a:prstGeom prst="rect">
            <a:avLst/>
          </a:prstGeom>
          <a:solidFill>
            <a:srgbClr val="FFFFFF"/>
          </a:solidFill>
          <a:ln w="9525">
            <a:solidFill>
              <a:srgbClr val="CCCCC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9625" y="1581912"/>
            <a:ext cx="4052830" cy="246888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4983480" y="1627632"/>
            <a:ext cx="3657600" cy="1097280"/>
          </a:xfrm>
          <a:prstGeom prst="rect">
            <a:avLst/>
          </a:prstGeom>
          <a:solidFill>
            <a:srgbClr val="FFFFFF"/>
          </a:solidFill>
          <a:ln w="9525">
            <a:solidFill>
              <a:srgbClr val="CCCCC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4983480" y="1627632"/>
            <a:ext cx="54864" cy="1097280"/>
          </a:xfrm>
          <a:prstGeom prst="rect">
            <a:avLst/>
          </a:prstGeom>
          <a:solidFill>
            <a:srgbClr val="0076A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5148072" y="1874519"/>
            <a:ext cx="329184" cy="329184"/>
          </a:xfrm>
          <a:prstGeom prst="ellipse">
            <a:avLst/>
          </a:prstGeom>
          <a:solidFill>
            <a:srgbClr val="0076A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200" b="1">
                <a:solidFill>
                  <a:srgbClr val="FFFFFF"/>
                </a:solidFill>
                <a:latin typeface="Poppins"/>
              </a:rP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577840" y="1783080"/>
            <a:ext cx="2926080" cy="17697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en-US" sz="1150" b="1">
                <a:solidFill>
                  <a:srgbClr val="15284B"/>
                </a:solidFill>
                <a:latin typeface="Poppins"/>
              </a:rPr>
              <a:t>Check each document to be merged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577840" y="2194560"/>
            <a:ext cx="2926080" cy="29238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en-US" sz="950" b="0">
                <a:solidFill>
                  <a:srgbClr val="78797B"/>
                </a:solidFill>
                <a:latin typeface="Arial MT Pro"/>
              </a:rPr>
              <a:t>Tick the box beside every version of the doc type that belongs in one file.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983480" y="2944368"/>
            <a:ext cx="3657600" cy="1097280"/>
          </a:xfrm>
          <a:prstGeom prst="rect">
            <a:avLst/>
          </a:prstGeom>
          <a:solidFill>
            <a:srgbClr val="FFFFFF"/>
          </a:solidFill>
          <a:ln w="9525">
            <a:solidFill>
              <a:srgbClr val="CCCCC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4983480" y="2944368"/>
            <a:ext cx="54864" cy="1097280"/>
          </a:xfrm>
          <a:prstGeom prst="rect">
            <a:avLst/>
          </a:prstGeom>
          <a:solidFill>
            <a:srgbClr val="0076A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Oval 12"/>
          <p:cNvSpPr/>
          <p:nvPr/>
        </p:nvSpPr>
        <p:spPr>
          <a:xfrm>
            <a:off x="5148072" y="3191256"/>
            <a:ext cx="329184" cy="329184"/>
          </a:xfrm>
          <a:prstGeom prst="ellipse">
            <a:avLst/>
          </a:prstGeom>
          <a:solidFill>
            <a:srgbClr val="0076A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200" b="1">
                <a:solidFill>
                  <a:srgbClr val="FFFFFF"/>
                </a:solidFill>
                <a:latin typeface="Poppins"/>
              </a:rPr>
              <a:t>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577840" y="3099815"/>
            <a:ext cx="2926080" cy="17697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en-US" sz="1150" b="1">
                <a:solidFill>
                  <a:srgbClr val="15284B"/>
                </a:solidFill>
                <a:latin typeface="Poppins"/>
              </a:rPr>
              <a:t>Click the Merge icon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577840" y="3511296"/>
            <a:ext cx="2926080" cy="29238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en-US" sz="950" b="0">
                <a:solidFill>
                  <a:srgbClr val="78797B"/>
                </a:solidFill>
                <a:latin typeface="Arial MT Pro"/>
              </a:rPr>
              <a:t>The Merge icon on the top toolbar only opens once two or more documents are selected.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02920" y="4224528"/>
            <a:ext cx="8138160" cy="566928"/>
          </a:xfrm>
          <a:prstGeom prst="rect">
            <a:avLst/>
          </a:prstGeom>
          <a:solidFill>
            <a:srgbClr val="E6F1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ectangle 16"/>
          <p:cNvSpPr/>
          <p:nvPr/>
        </p:nvSpPr>
        <p:spPr>
          <a:xfrm>
            <a:off x="502920" y="4224528"/>
            <a:ext cx="54864" cy="566928"/>
          </a:xfrm>
          <a:prstGeom prst="rect">
            <a:avLst/>
          </a:prstGeom>
          <a:solidFill>
            <a:srgbClr val="15284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749808" y="4419506"/>
            <a:ext cx="7772400" cy="17697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r>
              <a:rPr lang="en-US" sz="1150" b="1" dirty="0">
                <a:solidFill>
                  <a:srgbClr val="15284B"/>
                </a:solidFill>
                <a:latin typeface="Poppins"/>
              </a:rPr>
              <a:t>Remember:  </a:t>
            </a:r>
            <a:r>
              <a:rPr lang="en-US" sz="1150" b="0" dirty="0">
                <a:solidFill>
                  <a:srgbClr val="15284B"/>
                </a:solidFill>
                <a:latin typeface="Arial MT Pro"/>
              </a:rPr>
              <a:t>only PDFs can be merged.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101"/>
          </p:nvPr>
        </p:nvSpPr>
        <p:spPr/>
        <p:txBody>
          <a:bodyPr/>
          <a:lstStyle/>
          <a:p>
            <a:r>
              <a:rPr lang="en-US" sz="2500" b="1">
                <a:solidFill>
                  <a:srgbClr val="15284B"/>
                </a:solidFill>
                <a:latin typeface="Poppins"/>
              </a:rPr>
              <a:t>Select the documents and set the order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02920" y="1078992"/>
            <a:ext cx="8138160" cy="20005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en-US" sz="1300" b="0">
                <a:solidFill>
                  <a:srgbClr val="78797B"/>
                </a:solidFill>
                <a:latin typeface="Arial MT Pro"/>
              </a:rPr>
              <a:t>The first Merge Documents screen lists everything you selected and lets you set the page order.</a:t>
            </a:r>
          </a:p>
        </p:txBody>
      </p:sp>
      <p:sp>
        <p:nvSpPr>
          <p:cNvPr id="4" name="Rectangle 3"/>
          <p:cNvSpPr/>
          <p:nvPr/>
        </p:nvSpPr>
        <p:spPr>
          <a:xfrm>
            <a:off x="502920" y="1463040"/>
            <a:ext cx="4206240" cy="2697480"/>
          </a:xfrm>
          <a:prstGeom prst="rect">
            <a:avLst/>
          </a:prstGeom>
          <a:solidFill>
            <a:srgbClr val="FFFFFF"/>
          </a:solidFill>
          <a:ln w="9525">
            <a:solidFill>
              <a:srgbClr val="CCCCC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6663" y="1581912"/>
            <a:ext cx="3318753" cy="246888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4983480" y="1627632"/>
            <a:ext cx="3657600" cy="1097280"/>
          </a:xfrm>
          <a:prstGeom prst="rect">
            <a:avLst/>
          </a:prstGeom>
          <a:solidFill>
            <a:srgbClr val="FFFFFF"/>
          </a:solidFill>
          <a:ln w="9525">
            <a:solidFill>
              <a:srgbClr val="CCCCC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ectangle 16"/>
          <p:cNvSpPr/>
          <p:nvPr/>
        </p:nvSpPr>
        <p:spPr>
          <a:xfrm>
            <a:off x="4983480" y="1627632"/>
            <a:ext cx="54864" cy="1097280"/>
          </a:xfrm>
          <a:prstGeom prst="rect">
            <a:avLst/>
          </a:prstGeom>
          <a:solidFill>
            <a:srgbClr val="0076A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Oval 17"/>
          <p:cNvSpPr/>
          <p:nvPr/>
        </p:nvSpPr>
        <p:spPr>
          <a:xfrm>
            <a:off x="5148072" y="1874519"/>
            <a:ext cx="329184" cy="329184"/>
          </a:xfrm>
          <a:prstGeom prst="ellipse">
            <a:avLst/>
          </a:prstGeom>
          <a:solidFill>
            <a:srgbClr val="0076A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200" b="1">
                <a:solidFill>
                  <a:srgbClr val="FFFFFF"/>
                </a:solidFill>
                <a:latin typeface="Poppins"/>
              </a:rPr>
              <a:t>3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577840" y="1783080"/>
            <a:ext cx="2926080" cy="17697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en-US" sz="1150" b="1">
                <a:solidFill>
                  <a:srgbClr val="15284B"/>
                </a:solidFill>
                <a:latin typeface="Poppins"/>
              </a:rPr>
              <a:t>Reorder if needed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577840" y="2057400"/>
            <a:ext cx="2926080" cy="29238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en-US" sz="950" b="0">
                <a:solidFill>
                  <a:srgbClr val="78797B"/>
                </a:solidFill>
                <a:latin typeface="Arial MT Pro"/>
              </a:rPr>
              <a:t>Drag the documents in the list until the pages are in the order you want.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4983480" y="2944368"/>
            <a:ext cx="3657600" cy="1097280"/>
          </a:xfrm>
          <a:prstGeom prst="rect">
            <a:avLst/>
          </a:prstGeom>
          <a:solidFill>
            <a:srgbClr val="FFFFFF"/>
          </a:solidFill>
          <a:ln w="9525">
            <a:solidFill>
              <a:srgbClr val="CCCCC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Rectangle 21"/>
          <p:cNvSpPr/>
          <p:nvPr/>
        </p:nvSpPr>
        <p:spPr>
          <a:xfrm>
            <a:off x="4983480" y="2944368"/>
            <a:ext cx="54864" cy="1097280"/>
          </a:xfrm>
          <a:prstGeom prst="rect">
            <a:avLst/>
          </a:prstGeom>
          <a:solidFill>
            <a:srgbClr val="0076A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Oval 22"/>
          <p:cNvSpPr/>
          <p:nvPr/>
        </p:nvSpPr>
        <p:spPr>
          <a:xfrm>
            <a:off x="5148072" y="3191256"/>
            <a:ext cx="329184" cy="329184"/>
          </a:xfrm>
          <a:prstGeom prst="ellipse">
            <a:avLst/>
          </a:prstGeom>
          <a:solidFill>
            <a:srgbClr val="0076A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200" b="1">
                <a:solidFill>
                  <a:srgbClr val="FFFFFF"/>
                </a:solidFill>
                <a:latin typeface="Poppins"/>
              </a:rPr>
              <a:t>4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577840" y="3099816"/>
            <a:ext cx="2926080" cy="17697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en-US" sz="1150" b="1">
                <a:solidFill>
                  <a:srgbClr val="15284B"/>
                </a:solidFill>
                <a:latin typeface="Poppins"/>
              </a:rPr>
              <a:t>Move to next screen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577840" y="3374136"/>
            <a:ext cx="2926080" cy="29238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en-US" sz="950" b="0">
                <a:solidFill>
                  <a:srgbClr val="78797B"/>
                </a:solidFill>
                <a:latin typeface="Arial MT Pro"/>
              </a:rPr>
              <a:t>Click Next to confirm where the merged file will be saved.</a:t>
            </a:r>
          </a:p>
        </p:txBody>
      </p:sp>
      <p:sp>
        <p:nvSpPr>
          <p:cNvPr id="26" name="Rectangle 25"/>
          <p:cNvSpPr/>
          <p:nvPr/>
        </p:nvSpPr>
        <p:spPr>
          <a:xfrm>
            <a:off x="502920" y="4224528"/>
            <a:ext cx="8138160" cy="566928"/>
          </a:xfrm>
          <a:prstGeom prst="rect">
            <a:avLst/>
          </a:prstGeom>
          <a:solidFill>
            <a:srgbClr val="E6F1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Rectangle 26"/>
          <p:cNvSpPr/>
          <p:nvPr/>
        </p:nvSpPr>
        <p:spPr>
          <a:xfrm>
            <a:off x="502920" y="4224528"/>
            <a:ext cx="54864" cy="566928"/>
          </a:xfrm>
          <a:prstGeom prst="rect">
            <a:avLst/>
          </a:prstGeom>
          <a:solidFill>
            <a:srgbClr val="15284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749808" y="4331020"/>
            <a:ext cx="7772400" cy="353943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r>
              <a:rPr lang="en-US" sz="1150" b="1">
                <a:solidFill>
                  <a:srgbClr val="15284B"/>
                </a:solidFill>
                <a:latin typeface="Poppins"/>
              </a:rPr>
              <a:t>Order matters:  </a:t>
            </a:r>
            <a:r>
              <a:rPr lang="en-US" sz="1150" b="0">
                <a:solidFill>
                  <a:srgbClr val="15284B"/>
                </a:solidFill>
                <a:latin typeface="Arial MT Pro"/>
              </a:rPr>
              <a:t>put the pages in the sequence the underwriter should read them — the merged file is what the investor receives.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101"/>
          </p:nvPr>
        </p:nvSpPr>
        <p:spPr/>
        <p:txBody>
          <a:bodyPr/>
          <a:lstStyle/>
          <a:p>
            <a:r>
              <a:rPr lang="en-US" sz="2500" b="1">
                <a:solidFill>
                  <a:srgbClr val="15284B"/>
                </a:solidFill>
                <a:latin typeface="Poppins"/>
              </a:rPr>
              <a:t>Completing the merge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02920" y="1078992"/>
            <a:ext cx="8138160" cy="41549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en-US" sz="1400" dirty="0"/>
              <a:t>On the next screen, confirm the document type and location, then complete the merge.</a:t>
            </a:r>
          </a:p>
          <a:p>
            <a:endParaRPr lang="en-US" sz="1300" b="0">
              <a:solidFill>
                <a:srgbClr val="78797B"/>
              </a:solidFill>
              <a:latin typeface="Poppins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02920" y="1463040"/>
            <a:ext cx="4206240" cy="2697480"/>
          </a:xfrm>
          <a:prstGeom prst="rect">
            <a:avLst/>
          </a:prstGeom>
          <a:solidFill>
            <a:srgbClr val="FFFFFF"/>
          </a:solidFill>
          <a:ln w="9525">
            <a:solidFill>
              <a:srgbClr val="CCCCC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0976" y="1581912"/>
            <a:ext cx="3310128" cy="246888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4983480" y="1627632"/>
            <a:ext cx="3657600" cy="1097280"/>
          </a:xfrm>
          <a:prstGeom prst="rect">
            <a:avLst/>
          </a:prstGeom>
          <a:solidFill>
            <a:srgbClr val="FFFFFF"/>
          </a:solidFill>
          <a:ln w="9525">
            <a:solidFill>
              <a:srgbClr val="CCCCC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ectangle 16"/>
          <p:cNvSpPr/>
          <p:nvPr/>
        </p:nvSpPr>
        <p:spPr>
          <a:xfrm>
            <a:off x="4983480" y="1627632"/>
            <a:ext cx="54864" cy="1097280"/>
          </a:xfrm>
          <a:prstGeom prst="rect">
            <a:avLst/>
          </a:prstGeom>
          <a:solidFill>
            <a:srgbClr val="0076A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Oval 17"/>
          <p:cNvSpPr/>
          <p:nvPr/>
        </p:nvSpPr>
        <p:spPr>
          <a:xfrm>
            <a:off x="5148072" y="1874519"/>
            <a:ext cx="329184" cy="329184"/>
          </a:xfrm>
          <a:prstGeom prst="ellipse">
            <a:avLst/>
          </a:prstGeom>
          <a:solidFill>
            <a:srgbClr val="0076A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200" b="1">
                <a:solidFill>
                  <a:srgbClr val="FFFFFF"/>
                </a:solidFill>
                <a:latin typeface="Poppins"/>
              </a:rPr>
              <a:t>5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577840" y="1783080"/>
            <a:ext cx="2926080" cy="17697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en-US" sz="1150" b="1">
                <a:solidFill>
                  <a:srgbClr val="15284B"/>
                </a:solidFill>
                <a:latin typeface="Poppins"/>
              </a:rPr>
              <a:t>Choose a Location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577840" y="2057400"/>
            <a:ext cx="2926080" cy="29238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en-US" sz="950" b="0">
                <a:solidFill>
                  <a:srgbClr val="78797B"/>
                </a:solidFill>
                <a:latin typeface="Arial MT Pro"/>
              </a:rPr>
              <a:t>Use the location drop down to land the file under the right borrower, employer, or account.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4983480" y="2944368"/>
            <a:ext cx="3657600" cy="1097280"/>
          </a:xfrm>
          <a:prstGeom prst="rect">
            <a:avLst/>
          </a:prstGeom>
          <a:solidFill>
            <a:srgbClr val="FFFFFF"/>
          </a:solidFill>
          <a:ln w="9525">
            <a:solidFill>
              <a:srgbClr val="CCCCC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Rectangle 21"/>
          <p:cNvSpPr/>
          <p:nvPr/>
        </p:nvSpPr>
        <p:spPr>
          <a:xfrm>
            <a:off x="4983480" y="2944368"/>
            <a:ext cx="54864" cy="1097280"/>
          </a:xfrm>
          <a:prstGeom prst="rect">
            <a:avLst/>
          </a:prstGeom>
          <a:solidFill>
            <a:srgbClr val="0076A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Oval 22"/>
          <p:cNvSpPr/>
          <p:nvPr/>
        </p:nvSpPr>
        <p:spPr>
          <a:xfrm>
            <a:off x="5148072" y="3191256"/>
            <a:ext cx="329184" cy="329184"/>
          </a:xfrm>
          <a:prstGeom prst="ellipse">
            <a:avLst/>
          </a:prstGeom>
          <a:solidFill>
            <a:srgbClr val="0076A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200" b="1">
                <a:solidFill>
                  <a:srgbClr val="FFFFFF"/>
                </a:solidFill>
                <a:latin typeface="Poppins"/>
              </a:rPr>
              <a:t>6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577840" y="3099816"/>
            <a:ext cx="2926080" cy="17697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en-US" sz="1150" b="1">
                <a:solidFill>
                  <a:srgbClr val="15284B"/>
                </a:solidFill>
                <a:latin typeface="Poppins"/>
              </a:rPr>
              <a:t>Merge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577840" y="3374136"/>
            <a:ext cx="2926080" cy="14619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en-US" sz="950" b="0">
                <a:solidFill>
                  <a:srgbClr val="78797B"/>
                </a:solidFill>
                <a:latin typeface="Arial MT Pro"/>
              </a:rPr>
              <a:t>Confirm the selections, then click Merge.</a:t>
            </a:r>
          </a:p>
        </p:txBody>
      </p:sp>
      <p:sp>
        <p:nvSpPr>
          <p:cNvPr id="26" name="Rectangle 25"/>
          <p:cNvSpPr/>
          <p:nvPr/>
        </p:nvSpPr>
        <p:spPr>
          <a:xfrm>
            <a:off x="502920" y="4224528"/>
            <a:ext cx="8138160" cy="566928"/>
          </a:xfrm>
          <a:prstGeom prst="rect">
            <a:avLst/>
          </a:prstGeom>
          <a:solidFill>
            <a:srgbClr val="E6F1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Rectangle 26"/>
          <p:cNvSpPr/>
          <p:nvPr/>
        </p:nvSpPr>
        <p:spPr>
          <a:xfrm>
            <a:off x="502920" y="4224528"/>
            <a:ext cx="54864" cy="566928"/>
          </a:xfrm>
          <a:prstGeom prst="rect">
            <a:avLst/>
          </a:prstGeom>
          <a:solidFill>
            <a:srgbClr val="15284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749808" y="4331020"/>
            <a:ext cx="7772400" cy="353943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r>
              <a:rPr lang="en-US" sz="1150" b="1">
                <a:solidFill>
                  <a:srgbClr val="15284B"/>
                </a:solidFill>
                <a:latin typeface="Poppins"/>
              </a:rPr>
              <a:t>Watch the location:  </a:t>
            </a:r>
            <a:r>
              <a:rPr lang="en-US" sz="1150" b="0">
                <a:solidFill>
                  <a:srgbClr val="15284B"/>
                </a:solidFill>
                <a:latin typeface="Arial MT Pro"/>
              </a:rPr>
              <a:t>the correct doc type is not enough — the wrong location puts the merged file under the wrong borrower or account.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101"/>
          </p:nvPr>
        </p:nvSpPr>
        <p:spPr/>
        <p:txBody>
          <a:bodyPr/>
          <a:lstStyle/>
          <a:p>
            <a:r>
              <a:rPr lang="en-US" sz="2500" b="1">
                <a:solidFill>
                  <a:srgbClr val="15284B"/>
                </a:solidFill>
                <a:latin typeface="Poppins"/>
              </a:rPr>
              <a:t>Merge rules and what happens next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02920" y="1078992"/>
            <a:ext cx="8138160" cy="20005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en-US" sz="1300" b="0">
                <a:solidFill>
                  <a:srgbClr val="78797B"/>
                </a:solidFill>
                <a:latin typeface="Arial MT Pro"/>
              </a:rPr>
              <a:t>A few rules decide when and how a merge works — and what the underwriter does once it does.</a:t>
            </a:r>
          </a:p>
        </p:txBody>
      </p:sp>
      <p:sp>
        <p:nvSpPr>
          <p:cNvPr id="4" name="Rectangle 3"/>
          <p:cNvSpPr/>
          <p:nvPr/>
        </p:nvSpPr>
        <p:spPr>
          <a:xfrm>
            <a:off x="502920" y="1481328"/>
            <a:ext cx="3886200" cy="384048"/>
          </a:xfrm>
          <a:prstGeom prst="rect">
            <a:avLst/>
          </a:prstGeom>
          <a:solidFill>
            <a:srgbClr val="0076A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731520" y="1592560"/>
            <a:ext cx="3474720" cy="161583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r>
              <a:rPr lang="en-US" sz="1050" b="1">
                <a:solidFill>
                  <a:srgbClr val="FFFFFF"/>
                </a:solidFill>
                <a:latin typeface="Poppins"/>
              </a:rPr>
              <a:t>RULES FOR MERGING</a:t>
            </a:r>
          </a:p>
        </p:txBody>
      </p:sp>
      <p:sp>
        <p:nvSpPr>
          <p:cNvPr id="6" name="Rectangle 5"/>
          <p:cNvSpPr/>
          <p:nvPr/>
        </p:nvSpPr>
        <p:spPr>
          <a:xfrm>
            <a:off x="502920" y="1865376"/>
            <a:ext cx="3886200" cy="2212848"/>
          </a:xfrm>
          <a:prstGeom prst="rect">
            <a:avLst/>
          </a:prstGeom>
          <a:solidFill>
            <a:srgbClr val="FFFFFF"/>
          </a:solidFill>
          <a:ln w="9525">
            <a:solidFill>
              <a:srgbClr val="CCCCC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731520" y="2011680"/>
            <a:ext cx="3456432" cy="1149033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700"/>
              </a:spcAft>
            </a:pPr>
            <a:r>
              <a:rPr lang="en-US" sz="1050" dirty="0">
                <a:solidFill>
                  <a:srgbClr val="78797B"/>
                </a:solidFill>
                <a:latin typeface="Arial MT Pro"/>
              </a:rPr>
              <a:t>•  Only PDFs can be merged — best practice is to upload PDFs, never Word files or photos.</a:t>
            </a:r>
          </a:p>
          <a:p>
            <a:pPr>
              <a:spcAft>
                <a:spcPts val="700"/>
              </a:spcAft>
            </a:pPr>
            <a:r>
              <a:rPr lang="en-US" sz="1050" dirty="0">
                <a:solidFill>
                  <a:srgbClr val="78797B"/>
                </a:solidFill>
                <a:latin typeface="Arial MT Pro"/>
              </a:rPr>
              <a:t>•  Two or more documents must be selected before the Merge icon opens.</a:t>
            </a:r>
          </a:p>
          <a:p>
            <a:pPr>
              <a:spcAft>
                <a:spcPts val="700"/>
              </a:spcAft>
            </a:pPr>
            <a:r>
              <a:rPr lang="en-US" sz="1050" dirty="0">
                <a:solidFill>
                  <a:srgbClr val="78797B"/>
                </a:solidFill>
                <a:latin typeface="Arial MT Pro"/>
              </a:rPr>
              <a:t>•  Most pipeline documents no longer require merging or finals at all.</a:t>
            </a:r>
          </a:p>
        </p:txBody>
      </p:sp>
      <p:sp>
        <p:nvSpPr>
          <p:cNvPr id="8" name="Rectangle 7"/>
          <p:cNvSpPr/>
          <p:nvPr/>
        </p:nvSpPr>
        <p:spPr>
          <a:xfrm>
            <a:off x="4754880" y="1481328"/>
            <a:ext cx="3886200" cy="384048"/>
          </a:xfrm>
          <a:prstGeom prst="rect">
            <a:avLst/>
          </a:prstGeom>
          <a:solidFill>
            <a:srgbClr val="15284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4983480" y="1592560"/>
            <a:ext cx="3474720" cy="161583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r>
              <a:rPr lang="en-US" sz="1050" b="1">
                <a:solidFill>
                  <a:srgbClr val="FFFFFF"/>
                </a:solidFill>
                <a:latin typeface="Poppins"/>
              </a:rPr>
              <a:t>AFTER YOU MERGE</a:t>
            </a:r>
          </a:p>
        </p:txBody>
      </p:sp>
      <p:sp>
        <p:nvSpPr>
          <p:cNvPr id="10" name="Rectangle 9"/>
          <p:cNvSpPr/>
          <p:nvPr/>
        </p:nvSpPr>
        <p:spPr>
          <a:xfrm>
            <a:off x="4754880" y="1865376"/>
            <a:ext cx="3886200" cy="2212848"/>
          </a:xfrm>
          <a:prstGeom prst="rect">
            <a:avLst/>
          </a:prstGeom>
          <a:solidFill>
            <a:srgbClr val="FFFFFF"/>
          </a:solidFill>
          <a:ln w="9525">
            <a:solidFill>
              <a:srgbClr val="CCCCC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1" name="Picture 10" descr="merge-final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9472" y="2011680"/>
            <a:ext cx="3557016" cy="927917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983480" y="3063240"/>
            <a:ext cx="3429000" cy="736099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700"/>
              </a:spcAft>
            </a:pPr>
            <a:r>
              <a:rPr lang="en-US" sz="1050">
                <a:solidFill>
                  <a:srgbClr val="78797B"/>
                </a:solidFill>
                <a:latin typeface="Arial MT Pro"/>
              </a:rPr>
              <a:t>•  Where a FINAL is still required, the underwriter marks the document FINAL and clears the condition.</a:t>
            </a:r>
          </a:p>
          <a:p>
            <a:pPr>
              <a:spcAft>
                <a:spcPts val="700"/>
              </a:spcAft>
            </a:pPr>
            <a:r>
              <a:rPr lang="en-US" sz="1050">
                <a:solidFill>
                  <a:srgbClr val="78797B"/>
                </a:solidFill>
                <a:latin typeface="Arial MT Pro"/>
              </a:rPr>
              <a:t>•  New pages added later merge into that FINAL version — nothing earlier is lost.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02920" y="4224528"/>
            <a:ext cx="8138160" cy="658368"/>
          </a:xfrm>
          <a:prstGeom prst="rect">
            <a:avLst/>
          </a:prstGeom>
          <a:solidFill>
            <a:srgbClr val="E6F1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502920" y="4224528"/>
            <a:ext cx="54864" cy="658368"/>
          </a:xfrm>
          <a:prstGeom prst="rect">
            <a:avLst/>
          </a:prstGeom>
          <a:solidFill>
            <a:srgbClr val="15284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749808" y="4376740"/>
            <a:ext cx="7772400" cy="353943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r>
              <a:rPr lang="en-US" sz="1150" b="1">
                <a:solidFill>
                  <a:srgbClr val="15284B"/>
                </a:solidFill>
                <a:latin typeface="Poppins"/>
              </a:rPr>
              <a:t>Reminder:  </a:t>
            </a:r>
            <a:r>
              <a:rPr lang="en-US" sz="1150" b="0">
                <a:solidFill>
                  <a:srgbClr val="15284B"/>
                </a:solidFill>
                <a:latin typeface="Arial MT Pro"/>
              </a:rPr>
              <a:t>Once the underwriter has completed the initial loan review, do not delete anything from the Document Repository — the underwriter handles deletions.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1" hasCustomPrompt="1"/>
          </p:nvPr>
        </p:nvSpPr>
        <p:spPr>
          <a:xfrm>
            <a:off x="502920" y="310896"/>
            <a:ext cx="81381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>
                <a:solidFill>
                  <a:srgbClr val="15284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Other tools worth knowing</a:t>
            </a:r>
            <a:endParaRPr lang="en-US" sz="2500" dirty="0"/>
          </a:p>
        </p:txBody>
      </p:sp>
      <p:sp>
        <p:nvSpPr>
          <p:cNvPr id="3" name="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02920" y="1188720"/>
            <a:ext cx="3886200" cy="1463040"/>
          </a:xfrm>
          <a:prstGeom prst="rect">
            <a:avLst/>
          </a:prstGeom>
          <a:solidFill>
            <a:srgbClr val="FFFFFF"/>
          </a:solidFill>
          <a:ln w="12700">
            <a:solidFill>
              <a:srgbClr val="CCCCC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accen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02920" y="1188720"/>
            <a:ext cx="64008" cy="1463040"/>
          </a:xfrm>
          <a:prstGeom prst="rect">
            <a:avLst/>
          </a:prstGeom>
          <a:solidFill>
            <a:srgbClr val="0076A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3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>
            <a:off x="749808" y="1316736"/>
            <a:ext cx="34747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>
                <a:solidFill>
                  <a:srgbClr val="15284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All Versions toggle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749808" y="1645920"/>
            <a:ext cx="3474720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50">
                <a:solidFill>
                  <a:srgbClr val="78797B"/>
                </a:solidFill>
                <a:latin typeface="Arial MT Pro" pitchFamily="34" charset="0"/>
                <a:ea typeface="Arial MT Pro" pitchFamily="34" charset="-122"/>
                <a:cs typeface="Arial MT Pro" pitchFamily="34" charset="-120"/>
              </a:rPr>
              <a:t>Turn it on to see every version of a document. Known issue: versions can appear at the end of the list — search or filter to a single document type instead.</a:t>
            </a:r>
            <a:endParaRPr lang="en-US" sz="1150" dirty="0"/>
          </a:p>
        </p:txBody>
      </p:sp>
      <p:sp>
        <p:nvSpPr>
          <p:cNvPr id="7" name="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754880" y="1188720"/>
            <a:ext cx="3886200" cy="1463040"/>
          </a:xfrm>
          <a:prstGeom prst="rect">
            <a:avLst/>
          </a:prstGeom>
          <a:solidFill>
            <a:srgbClr val="FFFFFF"/>
          </a:solidFill>
          <a:ln w="12700">
            <a:solidFill>
              <a:srgbClr val="CCCCC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accen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754880" y="1188720"/>
            <a:ext cx="64008" cy="1463040"/>
          </a:xfrm>
          <a:prstGeom prst="rect">
            <a:avLst/>
          </a:prstGeom>
          <a:solidFill>
            <a:srgbClr val="0076A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Text 7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>
            <a:off x="5001768" y="1316736"/>
            <a:ext cx="34747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>
                <a:solidFill>
                  <a:srgbClr val="15284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Properties</a:t>
            </a:r>
            <a:endParaRPr lang="en-US" sz="1350" dirty="0"/>
          </a:p>
        </p:txBody>
      </p:sp>
      <p:sp>
        <p:nvSpPr>
          <p:cNvPr id="10" name="Text 8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>
            <a:off x="5001768" y="1645920"/>
            <a:ext cx="3474720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50">
                <a:solidFill>
                  <a:srgbClr val="78797B"/>
                </a:solidFill>
                <a:latin typeface="Arial MT Pro" pitchFamily="34" charset="0"/>
                <a:ea typeface="Arial MT Pro" pitchFamily="34" charset="-122"/>
                <a:cs typeface="Arial MT Pro" pitchFamily="34" charset="-120"/>
              </a:rPr>
              <a:t>Shows all information about a document. Final Version appears at the bottom of the list when available.</a:t>
            </a:r>
            <a:endParaRPr lang="en-US" sz="1150" dirty="0"/>
          </a:p>
        </p:txBody>
      </p:sp>
      <p:sp>
        <p:nvSpPr>
          <p:cNvPr id="11" name="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02920" y="2816352"/>
            <a:ext cx="3886200" cy="1463040"/>
          </a:xfrm>
          <a:prstGeom prst="rect">
            <a:avLst/>
          </a:prstGeom>
          <a:solidFill>
            <a:srgbClr val="FFFFFF"/>
          </a:solidFill>
          <a:ln w="12700">
            <a:solidFill>
              <a:srgbClr val="CCCCC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accen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02920" y="2816352"/>
            <a:ext cx="64008" cy="1463040"/>
          </a:xfrm>
          <a:prstGeom prst="rect">
            <a:avLst/>
          </a:prstGeom>
          <a:solidFill>
            <a:srgbClr val="0076A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3" name="Text 11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>
            <a:off x="749808" y="2944368"/>
            <a:ext cx="34747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>
                <a:solidFill>
                  <a:srgbClr val="15284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Conditions</a:t>
            </a:r>
            <a:endParaRPr lang="en-US" sz="1350" dirty="0"/>
          </a:p>
        </p:txBody>
      </p:sp>
      <p:sp>
        <p:nvSpPr>
          <p:cNvPr id="14" name="Text 12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>
            <a:off x="749808" y="3273552"/>
            <a:ext cx="3474720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50">
                <a:solidFill>
                  <a:srgbClr val="78797B"/>
                </a:solidFill>
                <a:latin typeface="Arial MT Pro" pitchFamily="34" charset="0"/>
                <a:ea typeface="Arial MT Pro" pitchFamily="34" charset="-122"/>
                <a:cs typeface="Arial MT Pro" pitchFamily="34" charset="-120"/>
              </a:rPr>
              <a:t>Select a document, then the footprints icon to link it to a condition. Use the tornado filter to view outstanding conditions only.</a:t>
            </a:r>
            <a:endParaRPr lang="en-US" sz="1150" dirty="0"/>
          </a:p>
        </p:txBody>
      </p:sp>
      <p:sp>
        <p:nvSpPr>
          <p:cNvPr id="15" name="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754880" y="2816352"/>
            <a:ext cx="3886200" cy="1463040"/>
          </a:xfrm>
          <a:prstGeom prst="rect">
            <a:avLst/>
          </a:prstGeom>
          <a:solidFill>
            <a:srgbClr val="FFFFFF"/>
          </a:solidFill>
          <a:ln w="12700">
            <a:solidFill>
              <a:srgbClr val="CCCCC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accen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754880" y="2816352"/>
            <a:ext cx="64008" cy="1463040"/>
          </a:xfrm>
          <a:prstGeom prst="rect">
            <a:avLst/>
          </a:prstGeom>
          <a:solidFill>
            <a:srgbClr val="15284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/>
          <p:nvPr/>
        </p:nvSpPr>
        <p:spPr>
          <a:xfrm>
            <a:off x="5001768" y="2944368"/>
            <a:ext cx="34747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>
                <a:solidFill>
                  <a:srgbClr val="15284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Mark as Delete</a:t>
            </a:r>
            <a:endParaRPr lang="en-US" sz="1350" dirty="0"/>
          </a:p>
        </p:txBody>
      </p:sp>
      <p:sp>
        <p:nvSpPr>
          <p:cNvPr id="18" name="Text 16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>
            <a:off x="5001768" y="3273552"/>
            <a:ext cx="3474720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50">
                <a:solidFill>
                  <a:srgbClr val="78797B"/>
                </a:solidFill>
                <a:latin typeface="Arial MT Pro" pitchFamily="34" charset="0"/>
                <a:ea typeface="Arial MT Pro" pitchFamily="34" charset="-122"/>
                <a:cs typeface="Arial MT Pro" pitchFamily="34" charset="-120"/>
              </a:rPr>
              <a:t>A soft delete. The document is hidden from the default view and is NOT shipped to the investor. Only admins or compliance can hard-delete.</a:t>
            </a:r>
            <a:endParaRPr lang="en-US" sz="1150" dirty="0"/>
          </a:p>
        </p:txBody>
      </p:sp>
      <p:sp>
        <p:nvSpPr>
          <p:cNvPr id="19" name="reminder banner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02920" y="4407408"/>
            <a:ext cx="8138160" cy="566928"/>
          </a:xfrm>
          <a:prstGeom prst="rect">
            <a:avLst/>
          </a:prstGeom>
          <a:solidFill>
            <a:srgbClr val="E6F1F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0" name="accen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02920" y="4407408"/>
            <a:ext cx="54864" cy="566928"/>
          </a:xfrm>
          <a:prstGeom prst="rect">
            <a:avLst/>
          </a:prstGeom>
          <a:solidFill>
            <a:srgbClr val="15284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1" name="Text 19"/>
          <p:cNvSpPr/>
          <p:nvPr/>
        </p:nvSpPr>
        <p:spPr>
          <a:xfrm>
            <a:off x="749808" y="4407408"/>
            <a:ext cx="77724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>
                <a:solidFill>
                  <a:srgbClr val="15284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Reminder:  </a:t>
            </a:r>
            <a:r>
              <a:rPr lang="en-US" sz="1150">
                <a:solidFill>
                  <a:srgbClr val="15284B"/>
                </a:solidFill>
                <a:latin typeface="Arial MT Pro" pitchFamily="34" charset="0"/>
                <a:ea typeface="Arial MT Pro" pitchFamily="34" charset="-122"/>
                <a:cs typeface="Arial MT Pro" pitchFamily="34" charset="-120"/>
              </a:rPr>
              <a:t>Once the underwriter has completed the initial loan review, processors must not delete anything from the Document Repository. If something needs to be deleted, the underwriter will handle it.</a:t>
            </a:r>
            <a:endParaRPr lang="en-US" sz="115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1" hasCustomPrompt="1"/>
          </p:nvPr>
        </p:nvSpPr>
        <p:spPr>
          <a:xfrm>
            <a:off x="502920" y="310896"/>
            <a:ext cx="81381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>
                <a:solidFill>
                  <a:srgbClr val="15284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Five things to remember</a:t>
            </a:r>
            <a:endParaRPr lang="en-US" sz="2500" dirty="0"/>
          </a:p>
        </p:txBody>
      </p:sp>
      <p:sp>
        <p:nvSpPr>
          <p:cNvPr id="3" name="row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02920" y="1060704"/>
            <a:ext cx="8138160" cy="502920"/>
          </a:xfrm>
          <a:prstGeom prst="rect">
            <a:avLst/>
          </a:prstGeom>
          <a:solidFill>
            <a:srgbClr val="FFFFFF"/>
          </a:solidFill>
          <a:ln w="12700">
            <a:solidFill>
              <a:srgbClr val="CCCCC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accen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02920" y="1060704"/>
            <a:ext cx="54864" cy="502920"/>
          </a:xfrm>
          <a:prstGeom prst="rect">
            <a:avLst/>
          </a:prstGeom>
          <a:solidFill>
            <a:srgbClr val="0076A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number do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49808" y="1120140"/>
            <a:ext cx="384048" cy="384048"/>
          </a:xfrm>
          <a:prstGeom prst="ellipse">
            <a:avLst/>
          </a:prstGeom>
          <a:solidFill>
            <a:srgbClr val="0076A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749808" y="112014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1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1298448" y="1060704"/>
            <a:ext cx="71780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>
                <a:solidFill>
                  <a:srgbClr val="15284B"/>
                </a:solidFill>
                <a:latin typeface="Arial MT Pro" pitchFamily="34" charset="0"/>
                <a:ea typeface="Arial MT Pro" pitchFamily="34" charset="-122"/>
                <a:cs typeface="Arial MT Pro" pitchFamily="34" charset="-120"/>
              </a:rPr>
              <a:t>Borrower documents arrive as Portal Documents — rename and organize them one time.</a:t>
            </a:r>
            <a:endParaRPr lang="en-US" sz="1250" dirty="0"/>
          </a:p>
        </p:txBody>
      </p:sp>
      <p:sp>
        <p:nvSpPr>
          <p:cNvPr id="8" name="row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02920" y="1664208"/>
            <a:ext cx="8138160" cy="502920"/>
          </a:xfrm>
          <a:prstGeom prst="rect">
            <a:avLst/>
          </a:prstGeom>
          <a:solidFill>
            <a:srgbClr val="FFFFFF"/>
          </a:solidFill>
          <a:ln w="12700">
            <a:solidFill>
              <a:srgbClr val="CCCCC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accen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02920" y="1664208"/>
            <a:ext cx="54864" cy="502920"/>
          </a:xfrm>
          <a:prstGeom prst="rect">
            <a:avLst/>
          </a:prstGeom>
          <a:solidFill>
            <a:srgbClr val="0076A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number do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49808" y="1723644"/>
            <a:ext cx="384048" cy="384048"/>
          </a:xfrm>
          <a:prstGeom prst="ellipse">
            <a:avLst/>
          </a:prstGeom>
          <a:solidFill>
            <a:srgbClr val="0076A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749808" y="1723644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2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1298448" y="1664208"/>
            <a:ext cx="71780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>
                <a:solidFill>
                  <a:srgbClr val="15284B"/>
                </a:solidFill>
                <a:latin typeface="Arial MT Pro" pitchFamily="34" charset="0"/>
                <a:ea typeface="Arial MT Pro" pitchFamily="34" charset="-122"/>
                <a:cs typeface="Arial MT Pro" pitchFamily="34" charset="-120"/>
              </a:rPr>
              <a:t>Merge only where the enhanced shipping policy still requires it.</a:t>
            </a:r>
            <a:endParaRPr lang="en-US" sz="1250" dirty="0"/>
          </a:p>
        </p:txBody>
      </p:sp>
      <p:sp>
        <p:nvSpPr>
          <p:cNvPr id="18" name="row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02920" y="2267712"/>
            <a:ext cx="8138160" cy="502920"/>
          </a:xfrm>
          <a:prstGeom prst="rect">
            <a:avLst/>
          </a:prstGeom>
          <a:solidFill>
            <a:srgbClr val="FFFFFF"/>
          </a:solidFill>
          <a:ln w="12700">
            <a:solidFill>
              <a:srgbClr val="CCCCC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accen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02920" y="2267712"/>
            <a:ext cx="54864" cy="502920"/>
          </a:xfrm>
          <a:prstGeom prst="rect">
            <a:avLst/>
          </a:prstGeom>
          <a:solidFill>
            <a:srgbClr val="0076A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0" name="number do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49808" y="2327148"/>
            <a:ext cx="384048" cy="384048"/>
          </a:xfrm>
          <a:prstGeom prst="ellipse">
            <a:avLst/>
          </a:prstGeom>
          <a:solidFill>
            <a:srgbClr val="0076A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1" name="Text 19"/>
          <p:cNvSpPr/>
          <p:nvPr/>
        </p:nvSpPr>
        <p:spPr>
          <a:xfrm>
            <a:off x="749808" y="2327148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3</a:t>
            </a:r>
            <a:endParaRPr lang="en-US" sz="1400" dirty="0"/>
          </a:p>
        </p:txBody>
      </p:sp>
      <p:sp>
        <p:nvSpPr>
          <p:cNvPr id="22" name="Text 20"/>
          <p:cNvSpPr/>
          <p:nvPr/>
        </p:nvSpPr>
        <p:spPr>
          <a:xfrm>
            <a:off x="1298448" y="2267712"/>
            <a:ext cx="71780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>
                <a:solidFill>
                  <a:srgbClr val="15284B"/>
                </a:solidFill>
                <a:latin typeface="Arial MT Pro" pitchFamily="34" charset="0"/>
                <a:ea typeface="Arial MT Pro" pitchFamily="34" charset="-122"/>
                <a:cs typeface="Arial MT Pro" pitchFamily="34" charset="-120"/>
              </a:rPr>
              <a:t>Give each borrower, account, or property its own named doc type.</a:t>
            </a:r>
            <a:endParaRPr lang="en-US" sz="1250" dirty="0"/>
          </a:p>
        </p:txBody>
      </p:sp>
      <p:sp>
        <p:nvSpPr>
          <p:cNvPr id="23" name="row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02920" y="2871216"/>
            <a:ext cx="8138160" cy="502920"/>
          </a:xfrm>
          <a:prstGeom prst="rect">
            <a:avLst/>
          </a:prstGeom>
          <a:solidFill>
            <a:srgbClr val="FFFFFF"/>
          </a:solidFill>
          <a:ln w="12700">
            <a:solidFill>
              <a:srgbClr val="CCCCC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4" name="accen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02920" y="2871216"/>
            <a:ext cx="54864" cy="502920"/>
          </a:xfrm>
          <a:prstGeom prst="rect">
            <a:avLst/>
          </a:prstGeom>
          <a:solidFill>
            <a:srgbClr val="0076A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5" name="number do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49808" y="2930652"/>
            <a:ext cx="384048" cy="384048"/>
          </a:xfrm>
          <a:prstGeom prst="ellipse">
            <a:avLst/>
          </a:prstGeom>
          <a:solidFill>
            <a:srgbClr val="0076A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6" name="Text 24"/>
          <p:cNvSpPr/>
          <p:nvPr/>
        </p:nvSpPr>
        <p:spPr>
          <a:xfrm>
            <a:off x="749808" y="2930652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4</a:t>
            </a:r>
            <a:endParaRPr lang="en-US" sz="1400" dirty="0"/>
          </a:p>
        </p:txBody>
      </p:sp>
      <p:sp>
        <p:nvSpPr>
          <p:cNvPr id="27" name="Text 25"/>
          <p:cNvSpPr/>
          <p:nvPr/>
        </p:nvSpPr>
        <p:spPr>
          <a:xfrm>
            <a:off x="1298448" y="2871216"/>
            <a:ext cx="71780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>
                <a:solidFill>
                  <a:srgbClr val="15284B"/>
                </a:solidFill>
                <a:latin typeface="Arial MT Pro" pitchFamily="34" charset="0"/>
                <a:ea typeface="Arial MT Pro" pitchFamily="34" charset="-122"/>
                <a:cs typeface="Arial MT Pro" pitchFamily="34" charset="-120"/>
              </a:rPr>
              <a:t>Use the new stacking orders and department tags to review the file.</a:t>
            </a:r>
            <a:endParaRPr lang="en-US" sz="1250" dirty="0"/>
          </a:p>
        </p:txBody>
      </p:sp>
      <p:sp>
        <p:nvSpPr>
          <p:cNvPr id="28" name="row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02920" y="3474720"/>
            <a:ext cx="8138160" cy="502920"/>
          </a:xfrm>
          <a:prstGeom prst="rect">
            <a:avLst/>
          </a:prstGeom>
          <a:solidFill>
            <a:srgbClr val="F2F7FB"/>
          </a:solidFill>
          <a:ln w="12700">
            <a:solidFill>
              <a:srgbClr val="CCCCC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9" name="accen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02920" y="3474720"/>
            <a:ext cx="54864" cy="502920"/>
          </a:xfrm>
          <a:prstGeom prst="rect">
            <a:avLst/>
          </a:prstGeom>
          <a:solidFill>
            <a:srgbClr val="15284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0" name="number do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49808" y="3534156"/>
            <a:ext cx="384048" cy="384048"/>
          </a:xfrm>
          <a:prstGeom prst="ellipse">
            <a:avLst/>
          </a:prstGeom>
          <a:solidFill>
            <a:srgbClr val="15284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1" name="Text 29"/>
          <p:cNvSpPr/>
          <p:nvPr/>
        </p:nvSpPr>
        <p:spPr>
          <a:xfrm>
            <a:off x="749808" y="3534156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5</a:t>
            </a:r>
            <a:endParaRPr lang="en-US" sz="1400" dirty="0"/>
          </a:p>
        </p:txBody>
      </p:sp>
      <p:sp>
        <p:nvSpPr>
          <p:cNvPr id="32" name="Text 30"/>
          <p:cNvSpPr/>
          <p:nvPr/>
        </p:nvSpPr>
        <p:spPr>
          <a:xfrm>
            <a:off x="1298448" y="3474720"/>
            <a:ext cx="71780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>
                <a:solidFill>
                  <a:srgbClr val="15284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After initial UW review, never delete from the repository — the underwriter handles deletions.</a:t>
            </a:r>
            <a:endParaRPr lang="en-US" sz="1250" dirty="0"/>
          </a:p>
        </p:txBody>
      </p:sp>
      <p:sp>
        <p:nvSpPr>
          <p:cNvPr id="33" name="Text 31"/>
          <p:cNvSpPr/>
          <p:nvPr/>
        </p:nvSpPr>
        <p:spPr>
          <a:xfrm>
            <a:off x="502920" y="4718304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>
                <a:solidFill>
                  <a:srgbClr val="8A97A8"/>
                </a:solidFill>
                <a:latin typeface="Arial MT Pro" pitchFamily="34" charset="0"/>
                <a:ea typeface="Arial MT Pro" pitchFamily="34" charset="-122"/>
                <a:cs typeface="Arial MT Pro" pitchFamily="34" charset="-120"/>
              </a:rPr>
              <a:t>Questions on a specific document type? Check the Document Repository Doc Types reference or ask your Underwriting partner.</a:t>
            </a:r>
            <a:endParaRPr lang="en-US" sz="9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Poppins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Poppins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Poppins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Poppins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6970</TotalTime>
  <Words>2108</Words>
  <Application>Microsoft Office PowerPoint</Application>
  <PresentationFormat>On-screen Show (16:9)</PresentationFormat>
  <Paragraphs>239</Paragraphs>
  <Slides>22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9" baseType="lpstr">
      <vt:lpstr>Arial</vt:lpstr>
      <vt:lpstr>Arial MT Pro</vt:lpstr>
      <vt:lpstr>Arial MT Pro Bold</vt:lpstr>
      <vt:lpstr>Calibri</vt:lpstr>
      <vt:lpstr>Poppins</vt:lpstr>
      <vt:lpstr>Vladimir Script</vt:lpstr>
      <vt:lpstr>Office Theme</vt:lpstr>
      <vt:lpstr>PowerPoint Presentation</vt:lpstr>
      <vt:lpstr>Why this matters</vt:lpstr>
      <vt:lpstr>What's changing in Empower DocRepo</vt:lpstr>
      <vt:lpstr>New stacking orders and department tags</vt:lpstr>
      <vt:lpstr>Where documents come from</vt:lpstr>
      <vt:lpstr>Your responsibilities as the Processor</vt:lpstr>
      <vt:lpstr>Documents that must be separated</vt:lpstr>
      <vt:lpstr>One named doc type per borrower, employer, property or account</vt:lpstr>
      <vt:lpstr>Two doc type reminders</vt:lpstr>
      <vt:lpstr>Use the Processor filter to pick document types</vt:lpstr>
      <vt:lpstr>Uploading multiple versions of document</vt:lpstr>
      <vt:lpstr>Bank statements: one doc type per account</vt:lpstr>
      <vt:lpstr>What Underwriting does — and doesn't do</vt:lpstr>
      <vt:lpstr>What underwriters do during initial review</vt:lpstr>
      <vt:lpstr>Common upload issues to avoid</vt:lpstr>
      <vt:lpstr>Before You Merge</vt:lpstr>
      <vt:lpstr>Starting a merge</vt:lpstr>
      <vt:lpstr>Select the documents and set the order</vt:lpstr>
      <vt:lpstr>Completing the merge</vt:lpstr>
      <vt:lpstr>Merge rules and what happens next</vt:lpstr>
      <vt:lpstr>Other tools worth knowing</vt:lpstr>
      <vt:lpstr>Five things to remember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Yourkwitz, Layla</dc:creator>
  <cp:lastModifiedBy>Yourkwitz, Layla</cp:lastModifiedBy>
  <cp:revision>3</cp:revision>
  <dcterms:created xsi:type="dcterms:W3CDTF">2026-09-30T21:01:19Z</dcterms:created>
  <dcterms:modified xsi:type="dcterms:W3CDTF">2026-10-05T17:11:23Z</dcterms:modified>
</cp:coreProperties>
</file>