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42D442-7205-4161-9DE7-38D96D5991EF}" v="4" dt="2026-09-11T04:59:57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6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022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731520" y="971156"/>
            <a:ext cx="9144000" cy="1269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 LETTER REQUIREMENTS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402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FHA vs. Conventional / USDA / VA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15468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side-by-side comparison of donor certification, documentation, and evidence-of-transfer requirements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31520" y="3840480"/>
            <a:ext cx="2011680" cy="0"/>
          </a:xfrm>
          <a:prstGeom prst="line">
            <a:avLst/>
          </a:prstGeom>
          <a:noFill/>
          <a:ln w="31750">
            <a:solidFill>
              <a:srgbClr val="E851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31520" y="4114800"/>
            <a:ext cx="1828800" cy="292608"/>
          </a:xfrm>
          <a:prstGeom prst="roundRect">
            <a:avLst>
              <a:gd name="adj" fmla="val 1875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411480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GIFT LETTER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246120" y="4114800"/>
            <a:ext cx="3017520" cy="292608"/>
          </a:xfrm>
          <a:prstGeom prst="roundRect">
            <a:avLst>
              <a:gd name="adj" fmla="val 1875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246120" y="41148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 / USDA / VA GIFT LETTER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617220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Velocio Loan Officer Team   |   Source: FHA Gift Letter and Checklist (7-22-2026) &amp; Gift Letter — Conventional, USDA and VA (Rev. 8-24-26)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intent, different paperwork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2344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gift letter exists to prove the same thing to underwriting: the money is truly a gift, from a legitimate source, with no repayment expected. But FHA and Conventional/USDA/VA use different forms with different structures — mixing them up creates stips.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965960"/>
            <a:ext cx="5074920" cy="1207008"/>
          </a:xfrm>
          <a:prstGeom prst="roundRect">
            <a:avLst>
              <a:gd name="adj" fmla="val 60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85800" y="2194560"/>
            <a:ext cx="365760" cy="36576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112264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certification structure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468880"/>
            <a:ext cx="4114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uses two separate certifications (Donor + Recipient). Conventional/USDA/VA uses one combined letter, addressed “To Whom It May Concern.”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989320" y="1965960"/>
            <a:ext cx="5074920" cy="1207008"/>
          </a:xfrm>
          <a:prstGeom prst="roundRect">
            <a:avLst>
              <a:gd name="adj" fmla="val 60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17920" y="2194560"/>
            <a:ext cx="365760" cy="36576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21792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720840" y="2112264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&amp; trust funding — Conv/USDA/VA only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2468880"/>
            <a:ext cx="4114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Conventional/USDA/VA letter lets a donor certify funds came from a business or trust account — with a 100% ownership rule for USDA/VA.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447288"/>
            <a:ext cx="5074920" cy="1207008"/>
          </a:xfrm>
          <a:prstGeom prst="roundRect">
            <a:avLst>
              <a:gd name="adj" fmla="val 60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85800" y="3675888"/>
            <a:ext cx="365760" cy="36576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85800" y="3675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5935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core prohibitions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950208"/>
            <a:ext cx="4114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forbid donors with any interest in the transaction (seller, agent, builder, loan officer) and both reject “Cash on Hand” as a source.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989320" y="3447288"/>
            <a:ext cx="5074920" cy="1207008"/>
          </a:xfrm>
          <a:prstGeom prst="roundRect">
            <a:avLst>
              <a:gd name="adj" fmla="val 60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217920" y="3675888"/>
            <a:ext cx="365760" cy="36576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217920" y="3675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720840" y="3593592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checklists diverge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6720840" y="3950208"/>
            <a:ext cx="4114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splits evidence into “prior to settlement” vs. “at settlement” paths. Conventional and USDA/VA reference the Closing Disclosure (CD) directly.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Gift Letter Requirements: FHA vs. Conventional / USDA / VA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32" name="Text 20">
            <a:extLst>
              <a:ext uri="{FF2B5EF4-FFF2-40B4-BE49-F238E27FC236}">
                <a16:creationId xmlns:a16="http://schemas.microsoft.com/office/drawing/2014/main" id="{152B45C9-EF33-DA8A-FE08-4DBC6F76900E}"/>
              </a:ext>
            </a:extLst>
          </p:cNvPr>
          <p:cNvSpPr txBox="1"/>
          <p:nvPr/>
        </p:nvSpPr>
        <p:spPr>
          <a:xfrm>
            <a:off x="3086100" y="515858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2">
            <a:extLst>
              <a:ext uri="{FF2B5EF4-FFF2-40B4-BE49-F238E27FC236}">
                <a16:creationId xmlns:a16="http://schemas.microsoft.com/office/drawing/2014/main" id="{D0B5C560-831C-D08C-8A91-5ACE4B0A55BC}"/>
              </a:ext>
            </a:extLst>
          </p:cNvPr>
          <p:cNvSpPr txBox="1"/>
          <p:nvPr/>
        </p:nvSpPr>
        <p:spPr>
          <a:xfrm>
            <a:off x="457200" y="12344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found in our share point under Forms and Worksheets:   </a:t>
            </a:r>
            <a:r>
              <a:rPr lang="en-US" sz="1300" b="1" dirty="0"/>
              <a:t>https://houseloan1.sharepoint.com/sites/UW/SitePages/FormsandWorksheets.aspx</a:t>
            </a: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7ED076FD-346E-6327-1825-B8172CF1FC55}"/>
              </a:ext>
            </a:extLst>
          </p:cNvPr>
          <p:cNvSpPr txBox="1"/>
          <p:nvPr/>
        </p:nvSpPr>
        <p:spPr>
          <a:xfrm>
            <a:off x="4572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12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F334E8F3-C96F-6C1A-0565-9BCF8F6B1A39}"/>
              </a:ext>
            </a:extLst>
          </p:cNvPr>
          <p:cNvSpPr txBox="1"/>
          <p:nvPr/>
        </p:nvSpPr>
        <p:spPr>
          <a:xfrm>
            <a:off x="4572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do I find the blank gift letter ???</a:t>
            </a:r>
            <a:endParaRPr lang="en-US" sz="2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6485C9-0CAE-E7F5-BCC4-3C19071C4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021" y="1783080"/>
            <a:ext cx="9217182" cy="18059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ED9BA8-F085-3FB0-5072-0CF1A2256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570" y="3742627"/>
            <a:ext cx="9267633" cy="27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41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data fields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731520" cy="292608"/>
          </a:xfrm>
          <a:prstGeom prst="roundRect">
            <a:avLst>
              <a:gd name="adj" fmla="val 1875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23444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</a:t>
            </a:r>
            <a:endParaRPr lang="en-US" sz="1150" dirty="0"/>
          </a:p>
        </p:txBody>
      </p:sp>
      <p:pic>
        <p:nvPicPr>
          <p:cNvPr id="8" name="Image 0" descr="snip_fha_fiel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45920"/>
            <a:ext cx="5349240" cy="3352190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9" name="Text 6"/>
          <p:cNvSpPr txBox="1"/>
          <p:nvPr/>
        </p:nvSpPr>
        <p:spPr>
          <a:xfrm>
            <a:off x="457200" y="504383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Gift Letter and Checklist — page 1 field table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172200" y="1234440"/>
            <a:ext cx="1920240" cy="292608"/>
          </a:xfrm>
          <a:prstGeom prst="roundRect">
            <a:avLst>
              <a:gd name="adj" fmla="val 1875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172200" y="123444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 / USDA / VA</a:t>
            </a:r>
            <a:endParaRPr lang="en-US" sz="1150" dirty="0"/>
          </a:p>
        </p:txBody>
      </p:sp>
      <p:pic>
        <p:nvPicPr>
          <p:cNvPr id="12" name="Image 1" descr="snip_conv_field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645920"/>
            <a:ext cx="5532120" cy="2212848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3" name="Text 9"/>
          <p:cNvSpPr txBox="1"/>
          <p:nvPr/>
        </p:nvSpPr>
        <p:spPr>
          <a:xfrm>
            <a:off x="6172200" y="3904488"/>
            <a:ext cx="5532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 Letter — Conventional, USDA and VA — page 1 field table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57200" y="5074920"/>
            <a:ext cx="11247120" cy="1234440"/>
          </a:xfrm>
          <a:prstGeom prst="roundRect">
            <a:avLst>
              <a:gd name="adj" fmla="val 7407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685800" y="521208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1A6B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DIFFERENCES</a:t>
            </a:r>
            <a:endParaRPr lang="en-US" sz="1150" dirty="0"/>
          </a:p>
        </p:txBody>
      </p:sp>
      <p:sp>
        <p:nvSpPr>
          <p:cNvPr id="16" name="Text 12"/>
          <p:cNvSpPr txBox="1"/>
          <p:nvPr/>
        </p:nvSpPr>
        <p:spPr>
          <a:xfrm>
            <a:off x="685800" y="548640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Only Conventional/USDA/VA captures </a:t>
            </a:r>
            <a:r>
              <a:rPr lang="en-US" sz="125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 Property Address</a:t>
            </a: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• Only FHA captures the </a:t>
            </a:r>
            <a:r>
              <a:rPr lang="en-US" sz="125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Donor's Email Address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FHA totals 7 fields; Conv/USDA/VA totals 8 (adds property address + transfer date)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Gift Letter Requirements: FHA vs. Conventional / USDA / VA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Certification &amp; signature structure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731520" cy="292608"/>
          </a:xfrm>
          <a:prstGeom prst="roundRect">
            <a:avLst>
              <a:gd name="adj" fmla="val 1875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1887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</a:t>
            </a:r>
            <a:endParaRPr lang="en-US" sz="1150" dirty="0"/>
          </a:p>
        </p:txBody>
      </p:sp>
      <p:pic>
        <p:nvPicPr>
          <p:cNvPr id="8" name="Image 0" descr="snip_fha_cer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4937760" cy="2212373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9" name="Text 6"/>
          <p:cNvSpPr txBox="1"/>
          <p:nvPr/>
        </p:nvSpPr>
        <p:spPr>
          <a:xfrm>
            <a:off x="457200" y="3858293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— separate Donor Certification and Recipient Certification, each individually signed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63640" y="1188720"/>
            <a:ext cx="1920240" cy="292608"/>
          </a:xfrm>
          <a:prstGeom prst="roundRect">
            <a:avLst>
              <a:gd name="adj" fmla="val 1875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263640" y="118872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 / USDA / VA</a:t>
            </a:r>
            <a:endParaRPr lang="en-US" sz="1150" dirty="0"/>
          </a:p>
        </p:txBody>
      </p:sp>
      <p:pic>
        <p:nvPicPr>
          <p:cNvPr id="12" name="Image 1" descr="snip_conv_let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600200"/>
            <a:ext cx="5440680" cy="1577797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3" name="Text 9"/>
          <p:cNvSpPr txBox="1"/>
          <p:nvPr/>
        </p:nvSpPr>
        <p:spPr>
          <a:xfrm>
            <a:off x="6263640" y="3223717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Conv/USDA/VA — one combined letter, “To Whom It May Concern”</a:t>
            </a:r>
            <a:endParaRPr lang="en-US" sz="1000" dirty="0"/>
          </a:p>
        </p:txBody>
      </p:sp>
      <p:pic>
        <p:nvPicPr>
          <p:cNvPr id="14" name="Image 2" descr="snip_conv_signatur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4160520"/>
            <a:ext cx="5440680" cy="1015594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5" name="Text 10"/>
          <p:cNvSpPr txBox="1"/>
          <p:nvPr/>
        </p:nvSpPr>
        <p:spPr>
          <a:xfrm>
            <a:off x="6263640" y="5221834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once by Donor and once by Recipient on the same letter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457200" y="4251960"/>
            <a:ext cx="5486400" cy="1691640"/>
          </a:xfrm>
          <a:prstGeom prst="roundRect">
            <a:avLst>
              <a:gd name="adj" fmla="val 5405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 txBox="1"/>
          <p:nvPr/>
        </p:nvSpPr>
        <p:spPr>
          <a:xfrm>
            <a:off x="685800" y="43891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1A6B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DIFFERENCE</a:t>
            </a:r>
            <a:endParaRPr lang="en-US" sz="115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4681728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requires the donor and recipient to certify and sign separately — two distinct statements, each with its own signature and date line. Both certifications repeat the same interested-party prohibition independently.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Gift Letter Requirements: FHA vs. Conventional / USDA / VA</a:t>
            </a:r>
            <a:endParaRPr lang="en-US" sz="900" dirty="0"/>
          </a:p>
        </p:txBody>
      </p:sp>
      <p:sp>
        <p:nvSpPr>
          <p:cNvPr id="20" name="Text 15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 of funds &amp; ownership rules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731520" cy="292608"/>
          </a:xfrm>
          <a:prstGeom prst="roundRect">
            <a:avLst>
              <a:gd name="adj" fmla="val 1875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1887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</a:t>
            </a:r>
            <a:endParaRPr lang="en-US" sz="1150" dirty="0"/>
          </a:p>
        </p:txBody>
      </p:sp>
      <p:pic>
        <p:nvPicPr>
          <p:cNvPr id="8" name="Image 0" descr="snip_fha_sourcegif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5486400" cy="1353312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9" name="Text 6"/>
          <p:cNvSpPr txBox="1"/>
          <p:nvPr/>
        </p:nvSpPr>
        <p:spPr>
          <a:xfrm>
            <a:off x="457200" y="29992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— explicit Transaction Type &amp; Source of Gift checkboxes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63640" y="1188720"/>
            <a:ext cx="1920240" cy="292608"/>
          </a:xfrm>
          <a:prstGeom prst="roundRect">
            <a:avLst>
              <a:gd name="adj" fmla="val 1875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263640" y="118872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 / USDA / VA</a:t>
            </a:r>
            <a:endParaRPr lang="en-US" sz="1150" dirty="0"/>
          </a:p>
        </p:txBody>
      </p:sp>
      <p:pic>
        <p:nvPicPr>
          <p:cNvPr id="12" name="Image 1" descr="snip_conv_bustru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600200"/>
            <a:ext cx="5440680" cy="707288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3" name="Text 9"/>
          <p:cNvSpPr txBox="1"/>
          <p:nvPr/>
        </p:nvSpPr>
        <p:spPr>
          <a:xfrm>
            <a:off x="6263640" y="2353208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Conv/USDA/VA — Business Account / Trust Account certification (not on FHA form)</a:t>
            </a:r>
            <a:endParaRPr lang="en-US" sz="1000" dirty="0"/>
          </a:p>
        </p:txBody>
      </p:sp>
      <p:pic>
        <p:nvPicPr>
          <p:cNvPr id="14" name="Image 2" descr="snip_conv_intr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2788920"/>
            <a:ext cx="5440680" cy="634746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5" name="Text 10"/>
          <p:cNvSpPr txBox="1"/>
          <p:nvPr/>
        </p:nvSpPr>
        <p:spPr>
          <a:xfrm>
            <a:off x="6263640" y="3469386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Conv/USDA/VA checklist — interested-party rule + ownership note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457200" y="4160520"/>
            <a:ext cx="11247120" cy="2057400"/>
          </a:xfrm>
          <a:prstGeom prst="roundRect">
            <a:avLst>
              <a:gd name="adj" fmla="val 4444"/>
            </a:avLst>
          </a:prstGeom>
          <a:solidFill>
            <a:srgbClr val="FDEDE7"/>
          </a:solidFill>
          <a:ln w="15875">
            <a:solidFill>
              <a:srgbClr val="E851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 txBox="1"/>
          <p:nvPr/>
        </p:nvSpPr>
        <p:spPr>
          <a:xfrm>
            <a:off x="685800" y="43434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WATCH FOR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685800" y="4681728"/>
            <a:ext cx="107899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 threshold differs by program: 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accepts any percentage of business ownership; USDA and VA require the donor to own 100% of the business before business-account funds qualify as a gift source.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i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has no business/trust account option at all</a:t>
            </a:r>
            <a:endParaRPr lang="en-US" sz="1250" dirty="0"/>
          </a:p>
        </p:txBody>
      </p:sp>
      <p:sp>
        <p:nvSpPr>
          <p:cNvPr id="19" name="Text 14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Gift Letter Requirements: FHA vs. Conventional / USDA / VA</a:t>
            </a:r>
            <a:endParaRPr lang="en-US" sz="900" dirty="0"/>
          </a:p>
        </p:txBody>
      </p:sp>
      <p:sp>
        <p:nvSpPr>
          <p:cNvPr id="20" name="Text 15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Evidence of transfer &amp; receipt checklist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731520" cy="292608"/>
          </a:xfrm>
          <a:prstGeom prst="roundRect">
            <a:avLst>
              <a:gd name="adj" fmla="val 18750"/>
            </a:avLst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457200" y="1188720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</a:t>
            </a:r>
            <a:endParaRPr lang="en-US" sz="1150" dirty="0"/>
          </a:p>
        </p:txBody>
      </p:sp>
      <p:pic>
        <p:nvPicPr>
          <p:cNvPr id="8" name="Image 0" descr="snip_fha_checkli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5486400" cy="3599358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9" name="Text 6"/>
          <p:cNvSpPr txBox="1"/>
          <p:nvPr/>
        </p:nvSpPr>
        <p:spPr>
          <a:xfrm>
            <a:off x="457200" y="524527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FHA — “prior to settlement” vs. “at settlement” evidence paths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63640" y="1188720"/>
            <a:ext cx="1920240" cy="292608"/>
          </a:xfrm>
          <a:prstGeom prst="roundRect">
            <a:avLst>
              <a:gd name="adj" fmla="val 18750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263640" y="118872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 / USDA / VA</a:t>
            </a:r>
            <a:endParaRPr lang="en-US" sz="1150" dirty="0"/>
          </a:p>
        </p:txBody>
      </p:sp>
      <p:pic>
        <p:nvPicPr>
          <p:cNvPr id="12" name="Image 1" descr="snip_conv_checkli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600200"/>
            <a:ext cx="5440680" cy="2357628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3" name="Text 9"/>
          <p:cNvSpPr txBox="1"/>
          <p:nvPr/>
        </p:nvSpPr>
        <p:spPr>
          <a:xfrm>
            <a:off x="6263640" y="4003548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— 7 evidence options, incl. Closing Disclosure (CD)</a:t>
            </a:r>
            <a:endParaRPr lang="en-US" sz="1000" dirty="0"/>
          </a:p>
        </p:txBody>
      </p:sp>
      <p:pic>
        <p:nvPicPr>
          <p:cNvPr id="14" name="Image 2" descr="snip_usdava_checklis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4434840"/>
            <a:ext cx="5440680" cy="1487119"/>
          </a:xfrm>
          <a:prstGeom prst="rect">
            <a:avLst/>
          </a:prstGeom>
          <a:effectLst>
            <a:outerShdw blurRad="76200" dist="25400" dir="5400000" algn="bl" rotWithShape="0">
              <a:srgbClr val="000000">
                <a:alpha val="25000"/>
              </a:srgbClr>
            </a:outerShdw>
          </a:effectLst>
        </p:spPr>
      </p:pic>
      <p:sp>
        <p:nvSpPr>
          <p:cNvPr id="15" name="Text 10"/>
          <p:cNvSpPr txBox="1"/>
          <p:nvPr/>
        </p:nvSpPr>
        <p:spPr>
          <a:xfrm>
            <a:off x="6263640" y="5967679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USDA/VA — simplified 3-item evidence list, also CD-based</a:t>
            </a:r>
            <a:endParaRPr lang="en-US" sz="1000" dirty="0"/>
          </a:p>
        </p:txBody>
      </p:sp>
      <p:sp>
        <p:nvSpPr>
          <p:cNvPr id="16" name="Text 11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Gift Letter Requirements: FHA vs. Conventional / USDA / VA</a:t>
            </a:r>
            <a:endParaRPr lang="en-US" sz="900" dirty="0"/>
          </a:p>
        </p:txBody>
      </p:sp>
      <p:sp>
        <p:nvSpPr>
          <p:cNvPr id="17" name="Text 12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FD9208DB-262A-AECA-B6C0-F0E65D19D42A}"/>
              </a:ext>
            </a:extLst>
          </p:cNvPr>
          <p:cNvSpPr/>
          <p:nvPr/>
        </p:nvSpPr>
        <p:spPr>
          <a:xfrm>
            <a:off x="381526" y="5519598"/>
            <a:ext cx="5562074" cy="818140"/>
          </a:xfrm>
          <a:prstGeom prst="roundRect">
            <a:avLst>
              <a:gd name="adj" fmla="val 4444"/>
            </a:avLst>
          </a:prstGeom>
          <a:solidFill>
            <a:srgbClr val="FDEDE7"/>
          </a:solidFill>
          <a:ln w="15875">
            <a:solidFill>
              <a:srgbClr val="E851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40DE3F2B-9014-5169-B4DE-E95E110ED2CA}"/>
              </a:ext>
            </a:extLst>
          </p:cNvPr>
          <p:cNvSpPr txBox="1"/>
          <p:nvPr/>
        </p:nvSpPr>
        <p:spPr>
          <a:xfrm>
            <a:off x="457200" y="5562096"/>
            <a:ext cx="5253070" cy="744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Option – WIRE Funds Directly to Title</a:t>
            </a:r>
            <a:endParaRPr lang="en-US" sz="1250" dirty="0"/>
          </a:p>
          <a:p>
            <a:pPr marL="0" indent="0">
              <a:buNone/>
            </a:pPr>
            <a:r>
              <a:rPr lang="en-US" sz="1250" i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Documenting funds to close is the primary challenge for our customers – once gift letter is executed, ensure funds are wired and confirmed received at </a:t>
            </a:r>
            <a:r>
              <a:rPr lang="en-US" sz="1250" i="1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title, prior </a:t>
            </a:r>
            <a:r>
              <a:rPr lang="en-US" sz="1250" i="1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submission for final loan approval.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c1f896b-405a-45fb-979c-c4d35805f0fb}" enabled="0" method="" siteId="{fc1f896b-405a-45fb-979c-c4d35805f0f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765</Words>
  <Application>Microsoft Office PowerPoint</Application>
  <PresentationFormat>Widescreen</PresentationFormat>
  <Paragraphs>83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Spurlin, Billie</cp:lastModifiedBy>
  <cp:revision>2</cp:revision>
  <dcterms:created xsi:type="dcterms:W3CDTF">2026-09-11T04:25:05Z</dcterms:created>
  <dcterms:modified xsi:type="dcterms:W3CDTF">2026-10-02T19:16:01Z</dcterms:modified>
</cp:coreProperties>
</file>