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1" d="100"/>
          <a:sy n="121" d="100"/>
        </p:scale>
        <p:origin x="2266"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6201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7.jp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545"/>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B2545"/>
          </a:solidFill>
          <a:ln/>
        </p:spPr>
        <p:txBody>
          <a:bodyPr/>
          <a:lstStyle/>
          <a:p>
            <a:endParaRPr lang="en-US"/>
          </a:p>
        </p:txBody>
      </p:sp>
      <p:sp>
        <p:nvSpPr>
          <p:cNvPr id="3" name="Shape 1"/>
          <p:cNvSpPr/>
          <p:nvPr/>
        </p:nvSpPr>
        <p:spPr>
          <a:xfrm>
            <a:off x="9692640" y="-1645920"/>
            <a:ext cx="4572000" cy="4572000"/>
          </a:xfrm>
          <a:prstGeom prst="ellipse">
            <a:avLst/>
          </a:prstGeom>
          <a:solidFill>
            <a:srgbClr val="0F2E56"/>
          </a:solidFill>
          <a:ln/>
        </p:spPr>
        <p:txBody>
          <a:bodyPr/>
          <a:lstStyle/>
          <a:p>
            <a:endParaRPr lang="en-US"/>
          </a:p>
        </p:txBody>
      </p:sp>
      <p:sp>
        <p:nvSpPr>
          <p:cNvPr id="4" name="Shape 2"/>
          <p:cNvSpPr/>
          <p:nvPr/>
        </p:nvSpPr>
        <p:spPr>
          <a:xfrm>
            <a:off x="-1371600" y="4754880"/>
            <a:ext cx="3657600" cy="3657600"/>
          </a:xfrm>
          <a:prstGeom prst="ellipse">
            <a:avLst/>
          </a:prstGeom>
          <a:solidFill>
            <a:srgbClr val="0F2E56"/>
          </a:solidFill>
          <a:ln/>
        </p:spPr>
        <p:txBody>
          <a:bodyPr/>
          <a:lstStyle/>
          <a:p>
            <a:endParaRPr lang="en-US"/>
          </a:p>
        </p:txBody>
      </p:sp>
      <p:sp>
        <p:nvSpPr>
          <p:cNvPr id="5" name="Text 3"/>
          <p:cNvSpPr txBox="1"/>
          <p:nvPr/>
        </p:nvSpPr>
        <p:spPr>
          <a:xfrm>
            <a:off x="731520" y="1965960"/>
            <a:ext cx="9144000" cy="365760"/>
          </a:xfrm>
          <a:prstGeom prst="rect">
            <a:avLst/>
          </a:prstGeom>
          <a:noFill/>
          <a:ln/>
        </p:spPr>
        <p:txBody>
          <a:bodyPr wrap="square" lIns="0" tIns="0" rIns="0" bIns="0" rtlCol="0" anchor="ctr"/>
          <a:lstStyle/>
          <a:p>
            <a:pPr marL="0" indent="0">
              <a:buNone/>
            </a:pPr>
            <a:r>
              <a:rPr lang="en-US" sz="1400" b="1" kern="0" spc="200" dirty="0">
                <a:solidFill>
                  <a:srgbClr val="E8510A"/>
                </a:solidFill>
                <a:latin typeface="Calibri" pitchFamily="34" charset="0"/>
                <a:ea typeface="Calibri" pitchFamily="34" charset="-122"/>
                <a:cs typeface="Calibri" pitchFamily="34" charset="-120"/>
              </a:rPr>
              <a:t>BUILDER CONTRACT REVIEW TRAINING</a:t>
            </a:r>
            <a:endParaRPr lang="en-US" sz="1400" dirty="0"/>
          </a:p>
        </p:txBody>
      </p:sp>
      <p:sp>
        <p:nvSpPr>
          <p:cNvPr id="6" name="Text 4"/>
          <p:cNvSpPr txBox="1"/>
          <p:nvPr/>
        </p:nvSpPr>
        <p:spPr>
          <a:xfrm>
            <a:off x="731520" y="2331720"/>
            <a:ext cx="10515600" cy="1005840"/>
          </a:xfrm>
          <a:prstGeom prst="rect">
            <a:avLst/>
          </a:prstGeom>
          <a:noFill/>
          <a:ln/>
        </p:spPr>
        <p:txBody>
          <a:bodyPr wrap="square" lIns="0" tIns="0" rIns="0" bIns="0"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How to Read a Builder Contract</a:t>
            </a:r>
            <a:endParaRPr lang="en-US" sz="4400" dirty="0"/>
          </a:p>
        </p:txBody>
      </p:sp>
      <p:sp>
        <p:nvSpPr>
          <p:cNvPr id="7" name="Text 5"/>
          <p:cNvSpPr txBox="1"/>
          <p:nvPr/>
        </p:nvSpPr>
        <p:spPr>
          <a:xfrm>
            <a:off x="731520" y="3291840"/>
            <a:ext cx="9601200" cy="548640"/>
          </a:xfrm>
          <a:prstGeom prst="rect">
            <a:avLst/>
          </a:prstGeom>
          <a:noFill/>
          <a:ln/>
        </p:spPr>
        <p:txBody>
          <a:bodyPr wrap="square" lIns="0" tIns="0" rIns="0" bIns="0" rtlCol="0" anchor="ctr"/>
          <a:lstStyle/>
          <a:p>
            <a:pPr marL="0" indent="0">
              <a:buNone/>
            </a:pPr>
            <a:r>
              <a:rPr lang="en-US" sz="1800" dirty="0">
                <a:solidFill>
                  <a:srgbClr val="CADCFC"/>
                </a:solidFill>
                <a:latin typeface="Calibri" pitchFamily="34" charset="0"/>
                <a:ea typeface="Calibri" pitchFamily="34" charset="-122"/>
                <a:cs typeface="Calibri" pitchFamily="34" charset="-120"/>
              </a:rPr>
              <a:t>A working example using the Starlight Homes contract package</a:t>
            </a:r>
            <a:endParaRPr lang="en-US" sz="1800" dirty="0"/>
          </a:p>
        </p:txBody>
      </p:sp>
      <p:sp>
        <p:nvSpPr>
          <p:cNvPr id="8" name="Shape 6"/>
          <p:cNvSpPr/>
          <p:nvPr/>
        </p:nvSpPr>
        <p:spPr>
          <a:xfrm>
            <a:off x="731520" y="3977640"/>
            <a:ext cx="2011680" cy="0"/>
          </a:xfrm>
          <a:prstGeom prst="line">
            <a:avLst/>
          </a:prstGeom>
          <a:noFill/>
          <a:ln w="31750">
            <a:solidFill>
              <a:srgbClr val="E8510A"/>
            </a:solidFill>
            <a:prstDash val="solid"/>
          </a:ln>
        </p:spPr>
        <p:txBody>
          <a:bodyPr/>
          <a:lstStyle/>
          <a:p>
            <a:endParaRPr lang="en-US"/>
          </a:p>
        </p:txBody>
      </p:sp>
      <p:sp>
        <p:nvSpPr>
          <p:cNvPr id="9" name="Text 7"/>
          <p:cNvSpPr txBox="1"/>
          <p:nvPr/>
        </p:nvSpPr>
        <p:spPr>
          <a:xfrm>
            <a:off x="731520" y="4206240"/>
            <a:ext cx="10241280" cy="640080"/>
          </a:xfrm>
          <a:prstGeom prst="rect">
            <a:avLst/>
          </a:prstGeom>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Accuracy checks for:  </a:t>
            </a:r>
            <a:r>
              <a:rPr lang="en-US" sz="1350" dirty="0">
                <a:solidFill>
                  <a:srgbClr val="CADCFC"/>
                </a:solidFill>
                <a:latin typeface="Calibri" pitchFamily="34" charset="0"/>
                <a:ea typeface="Calibri" pitchFamily="34" charset="-122"/>
                <a:cs typeface="Calibri" pitchFamily="34" charset="-120"/>
              </a:rPr>
              <a:t>Name &amp; ID match  •  Property details  •  Pricing &amp; financing  •  Builder contributions  •  Signatures</a:t>
            </a:r>
            <a:endParaRPr lang="en-US" sz="1350" dirty="0"/>
          </a:p>
        </p:txBody>
      </p:sp>
      <p:sp>
        <p:nvSpPr>
          <p:cNvPr id="10" name="Text 8"/>
          <p:cNvSpPr txBox="1"/>
          <p:nvPr/>
        </p:nvSpPr>
        <p:spPr>
          <a:xfrm>
            <a:off x="731520" y="6126480"/>
            <a:ext cx="8229600" cy="365760"/>
          </a:xfrm>
          <a:prstGeom prst="rect">
            <a:avLst/>
          </a:prstGeom>
          <a:noFill/>
          <a:ln/>
        </p:spPr>
        <p:txBody>
          <a:bodyPr wrap="square" lIns="0" tIns="0" rIns="0" bIns="0" rtlCol="0" anchor="ctr"/>
          <a:lstStyle/>
          <a:p>
            <a:pPr marL="0" indent="0">
              <a:buNone/>
            </a:pPr>
            <a:r>
              <a:rPr lang="en-US" sz="1100" dirty="0">
                <a:solidFill>
                  <a:srgbClr val="8FA6C9"/>
                </a:solidFill>
                <a:latin typeface="Calibri" pitchFamily="34" charset="0"/>
                <a:ea typeface="Calibri" pitchFamily="34" charset="-122"/>
                <a:cs typeface="Calibri" pitchFamily="34" charset="-120"/>
              </a:rPr>
              <a:t>Prepared for the Velocio Sales &amp; Ops Team   |   Part 1 of a multi-part series</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47472"/>
            <a:ext cx="9144000" cy="274320"/>
          </a:xfrm>
          <a:prstGeom prst="rect">
            <a:avLst/>
          </a:prstGeom>
          <a:noFill/>
          <a:ln/>
        </p:spPr>
        <p:txBody>
          <a:bodyPr wrap="square" lIns="0" tIns="0" rIns="0" bIns="0" rtlCol="0" anchor="ctr"/>
          <a:lstStyle/>
          <a:p>
            <a:pPr marL="0" indent="0">
              <a:buNone/>
            </a:pPr>
            <a:r>
              <a:rPr lang="en-US" sz="1200" b="1" kern="0" spc="100" dirty="0">
                <a:solidFill>
                  <a:srgbClr val="E8510A"/>
                </a:solidFill>
                <a:latin typeface="Calibri" pitchFamily="34" charset="0"/>
                <a:ea typeface="Calibri" pitchFamily="34" charset="-122"/>
                <a:cs typeface="Calibri" pitchFamily="34" charset="-120"/>
              </a:rPr>
              <a:t>WHY IT MATTERS</a:t>
            </a:r>
            <a:endParaRPr lang="en-US" sz="1200" dirty="0"/>
          </a:p>
        </p:txBody>
      </p:sp>
      <p:sp>
        <p:nvSpPr>
          <p:cNvPr id="3" name="Text 1"/>
          <p:cNvSpPr txBox="1"/>
          <p:nvPr/>
        </p:nvSpPr>
        <p:spPr>
          <a:xfrm>
            <a:off x="457200" y="603504"/>
            <a:ext cx="10515600" cy="548640"/>
          </a:xfrm>
          <a:prstGeom prst="rect">
            <a:avLst/>
          </a:prstGeom>
          <a:noFill/>
          <a:ln/>
        </p:spPr>
        <p:txBody>
          <a:bodyPr wrap="square" lIns="0" tIns="0" rIns="0" bIns="0" rtlCol="0" anchor="ctr"/>
          <a:lstStyle/>
          <a:p>
            <a:pPr marL="0" indent="0">
              <a:buNone/>
            </a:pPr>
            <a:r>
              <a:rPr lang="en-US" sz="2800" b="1" dirty="0">
                <a:solidFill>
                  <a:srgbClr val="0B2545"/>
                </a:solidFill>
                <a:latin typeface="Cambria" pitchFamily="34" charset="0"/>
                <a:ea typeface="Cambria" pitchFamily="34" charset="-122"/>
                <a:cs typeface="Cambria" pitchFamily="34" charset="-120"/>
              </a:rPr>
              <a:t>One typo can delay closing — or void a benefit</a:t>
            </a:r>
            <a:endParaRPr lang="en-US" sz="2800" dirty="0"/>
          </a:p>
        </p:txBody>
      </p:sp>
      <p:sp>
        <p:nvSpPr>
          <p:cNvPr id="4" name="Shape 2"/>
          <p:cNvSpPr/>
          <p:nvPr/>
        </p:nvSpPr>
        <p:spPr>
          <a:xfrm>
            <a:off x="457200" y="1600200"/>
            <a:ext cx="5074920" cy="1170432"/>
          </a:xfrm>
          <a:prstGeom prst="roundRect">
            <a:avLst>
              <a:gd name="adj" fmla="val 6250"/>
            </a:avLst>
          </a:prstGeom>
          <a:solidFill>
            <a:srgbClr val="F4F6F9"/>
          </a:solidFill>
          <a:ln/>
        </p:spPr>
        <p:txBody>
          <a:bodyPr/>
          <a:lstStyle/>
          <a:p>
            <a:endParaRPr lang="en-US"/>
          </a:p>
        </p:txBody>
      </p:sp>
      <p:sp>
        <p:nvSpPr>
          <p:cNvPr id="5" name="Shape 3"/>
          <p:cNvSpPr/>
          <p:nvPr/>
        </p:nvSpPr>
        <p:spPr>
          <a:xfrm>
            <a:off x="685800" y="1828800"/>
            <a:ext cx="365760" cy="365760"/>
          </a:xfrm>
          <a:prstGeom prst="ellipse">
            <a:avLst/>
          </a:prstGeom>
          <a:solidFill>
            <a:srgbClr val="1A6BAF"/>
          </a:solidFill>
          <a:ln/>
        </p:spPr>
        <p:txBody>
          <a:bodyPr/>
          <a:lstStyle/>
          <a:p>
            <a:endParaRPr lang="en-US"/>
          </a:p>
        </p:txBody>
      </p:sp>
      <p:sp>
        <p:nvSpPr>
          <p:cNvPr id="6" name="Text 4"/>
          <p:cNvSpPr txBox="1"/>
          <p:nvPr/>
        </p:nvSpPr>
        <p:spPr>
          <a:xfrm>
            <a:off x="685800" y="1828800"/>
            <a:ext cx="365760" cy="36576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188720" y="1656325"/>
            <a:ext cx="4160520" cy="320040"/>
          </a:xfrm>
          <a:prstGeom prst="rect">
            <a:avLst/>
          </a:prstGeom>
          <a:noFill/>
          <a:ln/>
        </p:spPr>
        <p:txBody>
          <a:bodyPr wrap="square" lIns="0" tIns="0" rIns="0" bIns="0" rtlCol="0" anchor="ctr"/>
          <a:lstStyle/>
          <a:p>
            <a:pPr marL="0" indent="0">
              <a:buNone/>
            </a:pPr>
            <a:r>
              <a:rPr lang="en-US" sz="1500" b="1" dirty="0">
                <a:solidFill>
                  <a:srgbClr val="0B2545"/>
                </a:solidFill>
                <a:latin typeface="Calibri" pitchFamily="34" charset="0"/>
                <a:ea typeface="Calibri" pitchFamily="34" charset="-122"/>
                <a:cs typeface="Calibri" pitchFamily="34" charset="-120"/>
              </a:rPr>
              <a:t>Buyer name &amp; ID match</a:t>
            </a:r>
            <a:endParaRPr lang="en-US" sz="1500" dirty="0"/>
          </a:p>
        </p:txBody>
      </p:sp>
      <p:sp>
        <p:nvSpPr>
          <p:cNvPr id="8" name="Text 6"/>
          <p:cNvSpPr txBox="1"/>
          <p:nvPr/>
        </p:nvSpPr>
        <p:spPr>
          <a:xfrm>
            <a:off x="1188720" y="2002536"/>
            <a:ext cx="4114800" cy="694944"/>
          </a:xfrm>
          <a:prstGeom prst="rect">
            <a:avLst/>
          </a:prstGeom>
          <a:noFill/>
          <a:ln/>
        </p:spPr>
        <p:txBody>
          <a:bodyPr wrap="square" lIns="0" tIns="0" rIns="0" bIns="0" rtlCol="0" anchor="ctr"/>
          <a:lstStyle/>
          <a:p>
            <a:pPr marL="0" indent="0">
              <a:buNone/>
            </a:pPr>
            <a:r>
              <a:rPr lang="en-US" sz="1150" dirty="0">
                <a:solidFill>
                  <a:srgbClr val="1B1F27"/>
                </a:solidFill>
                <a:latin typeface="Calibri" pitchFamily="34" charset="0"/>
                <a:ea typeface="Calibri" pitchFamily="34" charset="-122"/>
                <a:cs typeface="Calibri" pitchFamily="34" charset="-120"/>
              </a:rPr>
              <a:t>A misspelled or mismatched name across the contract, exhibits, title, credit report, HOI and government ID can stall loan approval or title work. Biggest issue is mismatch from how borrower enters name at </a:t>
            </a:r>
            <a:r>
              <a:rPr lang="en-US" sz="1150" dirty="0" err="1">
                <a:solidFill>
                  <a:srgbClr val="1B1F27"/>
                </a:solidFill>
                <a:latin typeface="Calibri" pitchFamily="34" charset="0"/>
                <a:ea typeface="Calibri" pitchFamily="34" charset="-122"/>
                <a:cs typeface="Calibri" pitchFamily="34" charset="-120"/>
              </a:rPr>
              <a:t>PreQual</a:t>
            </a:r>
            <a:r>
              <a:rPr lang="en-US" sz="1150" dirty="0">
                <a:solidFill>
                  <a:srgbClr val="1B1F27"/>
                </a:solidFill>
                <a:latin typeface="Calibri" pitchFamily="34" charset="0"/>
                <a:ea typeface="Calibri" pitchFamily="34" charset="-122"/>
                <a:cs typeface="Calibri" pitchFamily="34" charset="-120"/>
              </a:rPr>
              <a:t> -- Double check BEFORE hard credit is pulled</a:t>
            </a:r>
            <a:endParaRPr lang="en-US" sz="1150" dirty="0"/>
          </a:p>
        </p:txBody>
      </p:sp>
      <p:sp>
        <p:nvSpPr>
          <p:cNvPr id="9" name="Shape 7"/>
          <p:cNvSpPr/>
          <p:nvPr/>
        </p:nvSpPr>
        <p:spPr>
          <a:xfrm>
            <a:off x="5989320" y="1600200"/>
            <a:ext cx="5074920" cy="1170432"/>
          </a:xfrm>
          <a:prstGeom prst="roundRect">
            <a:avLst>
              <a:gd name="adj" fmla="val 6250"/>
            </a:avLst>
          </a:prstGeom>
          <a:solidFill>
            <a:srgbClr val="F4F6F9"/>
          </a:solidFill>
          <a:ln/>
        </p:spPr>
        <p:txBody>
          <a:bodyPr/>
          <a:lstStyle/>
          <a:p>
            <a:endParaRPr lang="en-US"/>
          </a:p>
        </p:txBody>
      </p:sp>
      <p:sp>
        <p:nvSpPr>
          <p:cNvPr id="10" name="Shape 8"/>
          <p:cNvSpPr/>
          <p:nvPr/>
        </p:nvSpPr>
        <p:spPr>
          <a:xfrm>
            <a:off x="6217920" y="1828800"/>
            <a:ext cx="365760" cy="365760"/>
          </a:xfrm>
          <a:prstGeom prst="ellipse">
            <a:avLst/>
          </a:prstGeom>
          <a:solidFill>
            <a:srgbClr val="1A6BAF"/>
          </a:solidFill>
          <a:ln/>
        </p:spPr>
        <p:txBody>
          <a:bodyPr/>
          <a:lstStyle/>
          <a:p>
            <a:endParaRPr lang="en-US"/>
          </a:p>
        </p:txBody>
      </p:sp>
      <p:sp>
        <p:nvSpPr>
          <p:cNvPr id="11" name="Text 9"/>
          <p:cNvSpPr txBox="1"/>
          <p:nvPr/>
        </p:nvSpPr>
        <p:spPr>
          <a:xfrm>
            <a:off x="6217920" y="1828800"/>
            <a:ext cx="365760" cy="36576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2" name="Text 10"/>
          <p:cNvSpPr txBox="1"/>
          <p:nvPr/>
        </p:nvSpPr>
        <p:spPr>
          <a:xfrm>
            <a:off x="6720840" y="1764792"/>
            <a:ext cx="4160520" cy="320040"/>
          </a:xfrm>
          <a:prstGeom prst="rect">
            <a:avLst/>
          </a:prstGeom>
          <a:noFill/>
          <a:ln/>
        </p:spPr>
        <p:txBody>
          <a:bodyPr wrap="square" lIns="0" tIns="0" rIns="0" bIns="0" rtlCol="0" anchor="ctr"/>
          <a:lstStyle/>
          <a:p>
            <a:pPr marL="0" indent="0">
              <a:buNone/>
            </a:pPr>
            <a:r>
              <a:rPr lang="en-US" sz="1500" b="1" dirty="0">
                <a:solidFill>
                  <a:srgbClr val="0B2545"/>
                </a:solidFill>
                <a:latin typeface="Calibri" pitchFamily="34" charset="0"/>
                <a:ea typeface="Calibri" pitchFamily="34" charset="-122"/>
                <a:cs typeface="Calibri" pitchFamily="34" charset="-120"/>
              </a:rPr>
              <a:t>Property &amp; lot detail accuracy</a:t>
            </a:r>
            <a:endParaRPr lang="en-US" sz="1500" dirty="0"/>
          </a:p>
        </p:txBody>
      </p:sp>
      <p:sp>
        <p:nvSpPr>
          <p:cNvPr id="13" name="Text 11"/>
          <p:cNvSpPr txBox="1"/>
          <p:nvPr/>
        </p:nvSpPr>
        <p:spPr>
          <a:xfrm>
            <a:off x="6720840" y="2075688"/>
            <a:ext cx="4114800" cy="621792"/>
          </a:xfrm>
          <a:prstGeom prst="rect">
            <a:avLst/>
          </a:prstGeom>
          <a:noFill/>
          <a:ln/>
        </p:spPr>
        <p:txBody>
          <a:bodyPr wrap="square" lIns="0" tIns="0" rIns="0" bIns="0" rtlCol="0" anchor="ctr"/>
          <a:lstStyle/>
          <a:p>
            <a:pPr marL="0" indent="0">
              <a:buNone/>
            </a:pPr>
            <a:r>
              <a:rPr lang="en-US" sz="1150" dirty="0">
                <a:solidFill>
                  <a:srgbClr val="1B1F27"/>
                </a:solidFill>
                <a:latin typeface="Calibri" pitchFamily="34" charset="0"/>
                <a:ea typeface="Calibri" pitchFamily="34" charset="-122"/>
                <a:cs typeface="Calibri" pitchFamily="34" charset="-120"/>
              </a:rPr>
              <a:t>Lot #, plan, elevation, and address must match exactly across every document — inconsistencies raise title and appraisal issues.</a:t>
            </a:r>
            <a:endParaRPr lang="en-US" sz="1150" dirty="0"/>
          </a:p>
        </p:txBody>
      </p:sp>
      <p:sp>
        <p:nvSpPr>
          <p:cNvPr id="14" name="Shape 12"/>
          <p:cNvSpPr/>
          <p:nvPr/>
        </p:nvSpPr>
        <p:spPr>
          <a:xfrm>
            <a:off x="457200" y="3090672"/>
            <a:ext cx="5074920" cy="1170432"/>
          </a:xfrm>
          <a:prstGeom prst="roundRect">
            <a:avLst>
              <a:gd name="adj" fmla="val 6250"/>
            </a:avLst>
          </a:prstGeom>
          <a:solidFill>
            <a:srgbClr val="F4F6F9"/>
          </a:solidFill>
          <a:ln/>
        </p:spPr>
        <p:txBody>
          <a:bodyPr/>
          <a:lstStyle/>
          <a:p>
            <a:endParaRPr lang="en-US"/>
          </a:p>
        </p:txBody>
      </p:sp>
      <p:sp>
        <p:nvSpPr>
          <p:cNvPr id="15" name="Shape 13"/>
          <p:cNvSpPr/>
          <p:nvPr/>
        </p:nvSpPr>
        <p:spPr>
          <a:xfrm>
            <a:off x="685800" y="3319272"/>
            <a:ext cx="365760" cy="365760"/>
          </a:xfrm>
          <a:prstGeom prst="ellipse">
            <a:avLst/>
          </a:prstGeom>
          <a:solidFill>
            <a:srgbClr val="1A6BAF"/>
          </a:solidFill>
          <a:ln/>
        </p:spPr>
        <p:txBody>
          <a:bodyPr/>
          <a:lstStyle/>
          <a:p>
            <a:endParaRPr lang="en-US"/>
          </a:p>
        </p:txBody>
      </p:sp>
      <p:sp>
        <p:nvSpPr>
          <p:cNvPr id="16" name="Text 14"/>
          <p:cNvSpPr txBox="1"/>
          <p:nvPr/>
        </p:nvSpPr>
        <p:spPr>
          <a:xfrm>
            <a:off x="685800" y="3319272"/>
            <a:ext cx="365760" cy="36576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7" name="Text 15"/>
          <p:cNvSpPr txBox="1"/>
          <p:nvPr/>
        </p:nvSpPr>
        <p:spPr>
          <a:xfrm>
            <a:off x="1188720" y="3255264"/>
            <a:ext cx="4160520" cy="320040"/>
          </a:xfrm>
          <a:prstGeom prst="rect">
            <a:avLst/>
          </a:prstGeom>
          <a:noFill/>
          <a:ln/>
        </p:spPr>
        <p:txBody>
          <a:bodyPr wrap="square" lIns="0" tIns="0" rIns="0" bIns="0" rtlCol="0" anchor="ctr"/>
          <a:lstStyle/>
          <a:p>
            <a:pPr marL="0" indent="0">
              <a:buNone/>
            </a:pPr>
            <a:r>
              <a:rPr lang="en-US" sz="1500" b="1" dirty="0">
                <a:solidFill>
                  <a:srgbClr val="0B2545"/>
                </a:solidFill>
                <a:latin typeface="Calibri" pitchFamily="34" charset="0"/>
                <a:ea typeface="Calibri" pitchFamily="34" charset="-122"/>
                <a:cs typeface="Calibri" pitchFamily="34" charset="-120"/>
              </a:rPr>
              <a:t>Builder contribution terms</a:t>
            </a:r>
            <a:endParaRPr lang="en-US" sz="1500" dirty="0"/>
          </a:p>
        </p:txBody>
      </p:sp>
      <p:sp>
        <p:nvSpPr>
          <p:cNvPr id="18" name="Text 16"/>
          <p:cNvSpPr txBox="1"/>
          <p:nvPr/>
        </p:nvSpPr>
        <p:spPr>
          <a:xfrm>
            <a:off x="1188720" y="3566160"/>
            <a:ext cx="4114800" cy="621792"/>
          </a:xfrm>
          <a:prstGeom prst="rect">
            <a:avLst/>
          </a:prstGeom>
          <a:noFill/>
          <a:ln/>
        </p:spPr>
        <p:txBody>
          <a:bodyPr wrap="square" lIns="0" tIns="0" rIns="0" bIns="0" rtlCol="0" anchor="ctr"/>
          <a:lstStyle/>
          <a:p>
            <a:pPr marL="0" indent="0">
              <a:buNone/>
            </a:pPr>
            <a:r>
              <a:rPr lang="en-US" sz="1150" dirty="0">
                <a:solidFill>
                  <a:srgbClr val="1B1F27"/>
                </a:solidFill>
                <a:latin typeface="Calibri" pitchFamily="34" charset="0"/>
                <a:ea typeface="Calibri" pitchFamily="34" charset="-122"/>
                <a:cs typeface="Calibri" pitchFamily="34" charset="-120"/>
              </a:rPr>
              <a:t>Advantage Program dollars and rate buydowns are conditional — missed requirements can void the benefit entirely.</a:t>
            </a:r>
            <a:endParaRPr lang="en-US" sz="1150" dirty="0"/>
          </a:p>
        </p:txBody>
      </p:sp>
      <p:sp>
        <p:nvSpPr>
          <p:cNvPr id="19" name="Shape 17"/>
          <p:cNvSpPr/>
          <p:nvPr/>
        </p:nvSpPr>
        <p:spPr>
          <a:xfrm>
            <a:off x="5989320" y="3090672"/>
            <a:ext cx="5074920" cy="1170432"/>
          </a:xfrm>
          <a:prstGeom prst="roundRect">
            <a:avLst>
              <a:gd name="adj" fmla="val 6250"/>
            </a:avLst>
          </a:prstGeom>
          <a:solidFill>
            <a:srgbClr val="F4F6F9"/>
          </a:solidFill>
          <a:ln/>
        </p:spPr>
        <p:txBody>
          <a:bodyPr/>
          <a:lstStyle/>
          <a:p>
            <a:endParaRPr lang="en-US"/>
          </a:p>
        </p:txBody>
      </p:sp>
      <p:sp>
        <p:nvSpPr>
          <p:cNvPr id="20" name="Shape 18"/>
          <p:cNvSpPr/>
          <p:nvPr/>
        </p:nvSpPr>
        <p:spPr>
          <a:xfrm>
            <a:off x="6217920" y="3319272"/>
            <a:ext cx="365760" cy="365760"/>
          </a:xfrm>
          <a:prstGeom prst="ellipse">
            <a:avLst/>
          </a:prstGeom>
          <a:solidFill>
            <a:srgbClr val="1A6BAF"/>
          </a:solidFill>
          <a:ln/>
        </p:spPr>
        <p:txBody>
          <a:bodyPr/>
          <a:lstStyle/>
          <a:p>
            <a:endParaRPr lang="en-US"/>
          </a:p>
        </p:txBody>
      </p:sp>
      <p:sp>
        <p:nvSpPr>
          <p:cNvPr id="21" name="Text 19"/>
          <p:cNvSpPr txBox="1"/>
          <p:nvPr/>
        </p:nvSpPr>
        <p:spPr>
          <a:xfrm>
            <a:off x="6217920" y="3319272"/>
            <a:ext cx="365760" cy="36576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2" name="Text 20"/>
          <p:cNvSpPr txBox="1"/>
          <p:nvPr/>
        </p:nvSpPr>
        <p:spPr>
          <a:xfrm>
            <a:off x="6720840" y="3255264"/>
            <a:ext cx="4160520" cy="320040"/>
          </a:xfrm>
          <a:prstGeom prst="rect">
            <a:avLst/>
          </a:prstGeom>
          <a:noFill/>
          <a:ln/>
        </p:spPr>
        <p:txBody>
          <a:bodyPr wrap="square" lIns="0" tIns="0" rIns="0" bIns="0" rtlCol="0" anchor="ctr"/>
          <a:lstStyle/>
          <a:p>
            <a:pPr marL="0" indent="0">
              <a:buNone/>
            </a:pPr>
            <a:r>
              <a:rPr lang="en-US" sz="1500" b="1" dirty="0">
                <a:solidFill>
                  <a:srgbClr val="0B2545"/>
                </a:solidFill>
                <a:latin typeface="Calibri" pitchFamily="34" charset="0"/>
                <a:ea typeface="Calibri" pitchFamily="34" charset="-122"/>
                <a:cs typeface="Calibri" pitchFamily="34" charset="-120"/>
              </a:rPr>
              <a:t>Signatures &amp; dates</a:t>
            </a:r>
            <a:endParaRPr lang="en-US" sz="1500" dirty="0"/>
          </a:p>
        </p:txBody>
      </p:sp>
      <p:sp>
        <p:nvSpPr>
          <p:cNvPr id="23" name="Text 21"/>
          <p:cNvSpPr txBox="1"/>
          <p:nvPr/>
        </p:nvSpPr>
        <p:spPr>
          <a:xfrm>
            <a:off x="6720840" y="3566160"/>
            <a:ext cx="4114800" cy="621792"/>
          </a:xfrm>
          <a:prstGeom prst="rect">
            <a:avLst/>
          </a:prstGeom>
          <a:noFill/>
          <a:ln/>
        </p:spPr>
        <p:txBody>
          <a:bodyPr wrap="square" lIns="0" tIns="0" rIns="0" bIns="0" rtlCol="0" anchor="ctr"/>
          <a:lstStyle/>
          <a:p>
            <a:pPr marL="0" indent="0">
              <a:buNone/>
            </a:pPr>
            <a:r>
              <a:rPr lang="en-US" sz="1150" dirty="0">
                <a:solidFill>
                  <a:srgbClr val="1B1F27"/>
                </a:solidFill>
                <a:latin typeface="Calibri" pitchFamily="34" charset="0"/>
                <a:ea typeface="Calibri" pitchFamily="34" charset="-122"/>
                <a:cs typeface="Calibri" pitchFamily="34" charset="-120"/>
              </a:rPr>
              <a:t>An unsigned or undated exhibit means a term isn't yet binding — including the Contract's own Effective Date.</a:t>
            </a:r>
            <a:endParaRPr lang="en-US" sz="1150" dirty="0"/>
          </a:p>
        </p:txBody>
      </p:sp>
      <p:sp>
        <p:nvSpPr>
          <p:cNvPr id="24" name="Text 22"/>
          <p:cNvSpPr txBox="1"/>
          <p:nvPr/>
        </p:nvSpPr>
        <p:spPr>
          <a:xfrm>
            <a:off x="457200" y="6537960"/>
            <a:ext cx="7315200" cy="274320"/>
          </a:xfrm>
          <a:prstGeom prst="rect">
            <a:avLst/>
          </a:prstGeom>
          <a:noFill/>
          <a:ln/>
        </p:spPr>
        <p:txBody>
          <a:bodyPr wrap="square" lIns="0" tIns="0" rIns="0" bIns="0" rtlCol="0" anchor="ctr"/>
          <a:lstStyle/>
          <a:p>
            <a:pPr marL="0" indent="0">
              <a:buNone/>
            </a:pPr>
            <a:r>
              <a:rPr lang="en-US" sz="900" dirty="0">
                <a:solidFill>
                  <a:srgbClr val="6B7280"/>
                </a:solidFill>
                <a:latin typeface="Calibri" pitchFamily="34" charset="0"/>
                <a:ea typeface="Calibri" pitchFamily="34" charset="-122"/>
                <a:cs typeface="Calibri" pitchFamily="34" charset="-120"/>
              </a:rPr>
              <a:t>Velocio Mortgage  |  Builder Contract Review Training</a:t>
            </a:r>
            <a:endParaRPr lang="en-US" sz="900" dirty="0"/>
          </a:p>
        </p:txBody>
      </p:sp>
      <p:sp>
        <p:nvSpPr>
          <p:cNvPr id="25" name="Text 23"/>
          <p:cNvSpPr txBox="1"/>
          <p:nvPr/>
        </p:nvSpPr>
        <p:spPr>
          <a:xfrm>
            <a:off x="11274552" y="6537960"/>
            <a:ext cx="457200" cy="274320"/>
          </a:xfrm>
          <a:prstGeom prst="rect">
            <a:avLst/>
          </a:prstGeom>
          <a:noFill/>
          <a:ln/>
        </p:spPr>
        <p:txBody>
          <a:bodyPr wrap="square" lIns="0" tIns="0" rIns="0" bIns="0"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47472"/>
            <a:ext cx="9144000" cy="274320"/>
          </a:xfrm>
          <a:prstGeom prst="rect">
            <a:avLst/>
          </a:prstGeom>
          <a:noFill/>
          <a:ln/>
        </p:spPr>
        <p:txBody>
          <a:bodyPr wrap="square" lIns="0" tIns="0" rIns="0" bIns="0" rtlCol="0" anchor="ctr"/>
          <a:lstStyle/>
          <a:p>
            <a:pPr marL="0" indent="0">
              <a:buNone/>
            </a:pPr>
            <a:r>
              <a:rPr lang="en-US" sz="1200" b="1" kern="0" spc="100" dirty="0">
                <a:solidFill>
                  <a:srgbClr val="E8510A"/>
                </a:solidFill>
                <a:latin typeface="Calibri" pitchFamily="34" charset="0"/>
                <a:ea typeface="Calibri" pitchFamily="34" charset="-122"/>
                <a:cs typeface="Calibri" pitchFamily="34" charset="-120"/>
              </a:rPr>
              <a:t>THE PACKAGE</a:t>
            </a:r>
            <a:endParaRPr lang="en-US" sz="1200" dirty="0"/>
          </a:p>
        </p:txBody>
      </p:sp>
      <p:sp>
        <p:nvSpPr>
          <p:cNvPr id="3" name="Text 1"/>
          <p:cNvSpPr txBox="1"/>
          <p:nvPr/>
        </p:nvSpPr>
        <p:spPr>
          <a:xfrm>
            <a:off x="457200" y="603504"/>
            <a:ext cx="10515600" cy="548640"/>
          </a:xfrm>
          <a:prstGeom prst="rect">
            <a:avLst/>
          </a:prstGeom>
          <a:noFill/>
          <a:ln/>
        </p:spPr>
        <p:txBody>
          <a:bodyPr wrap="square" lIns="0" tIns="0" rIns="0" bIns="0" rtlCol="0" anchor="ctr"/>
          <a:lstStyle/>
          <a:p>
            <a:pPr marL="0" indent="0">
              <a:buNone/>
            </a:pPr>
            <a:r>
              <a:rPr lang="en-US" sz="2800" b="1" dirty="0">
                <a:solidFill>
                  <a:srgbClr val="0B2545"/>
                </a:solidFill>
                <a:latin typeface="Cambria" pitchFamily="34" charset="0"/>
                <a:ea typeface="Cambria" pitchFamily="34" charset="-122"/>
                <a:cs typeface="Cambria" pitchFamily="34" charset="-120"/>
              </a:rPr>
              <a:t>What's inside this contract package</a:t>
            </a:r>
            <a:endParaRPr lang="en-US" sz="2800" dirty="0"/>
          </a:p>
        </p:txBody>
      </p:sp>
      <p:sp>
        <p:nvSpPr>
          <p:cNvPr id="4" name="Shape 2"/>
          <p:cNvSpPr/>
          <p:nvPr/>
        </p:nvSpPr>
        <p:spPr>
          <a:xfrm>
            <a:off x="457200" y="1691640"/>
            <a:ext cx="6309360" cy="512064"/>
          </a:xfrm>
          <a:prstGeom prst="roundRect">
            <a:avLst>
              <a:gd name="adj" fmla="val 10714"/>
            </a:avLst>
          </a:prstGeom>
          <a:solidFill>
            <a:srgbClr val="F4F6F9"/>
          </a:solidFill>
          <a:ln w="9525">
            <a:solidFill>
              <a:srgbClr val="E4E8ED"/>
            </a:solidFill>
            <a:prstDash val="solid"/>
          </a:ln>
        </p:spPr>
        <p:txBody>
          <a:bodyPr/>
          <a:lstStyle/>
          <a:p>
            <a:endParaRPr lang="en-US"/>
          </a:p>
        </p:txBody>
      </p:sp>
      <p:sp>
        <p:nvSpPr>
          <p:cNvPr id="5" name="Text 3"/>
          <p:cNvSpPr txBox="1"/>
          <p:nvPr/>
        </p:nvSpPr>
        <p:spPr>
          <a:xfrm>
            <a:off x="685800" y="1691640"/>
            <a:ext cx="5852160" cy="512064"/>
          </a:xfrm>
          <a:prstGeom prst="rect">
            <a:avLst/>
          </a:prstGeom>
          <a:noFill/>
          <a:ln/>
        </p:spPr>
        <p:txBody>
          <a:bodyPr wrap="square" lIns="0" tIns="0" rIns="0" bIns="0" rtlCol="0" anchor="ctr"/>
          <a:lstStyle/>
          <a:p>
            <a:pPr marL="0" indent="0">
              <a:buNone/>
            </a:pPr>
            <a:r>
              <a:rPr lang="en-US" sz="1300" dirty="0">
                <a:solidFill>
                  <a:srgbClr val="1B1F27"/>
                </a:solidFill>
                <a:latin typeface="Calibri" pitchFamily="34" charset="0"/>
                <a:ea typeface="Calibri" pitchFamily="34" charset="-122"/>
                <a:cs typeface="Calibri" pitchFamily="34" charset="-120"/>
              </a:rPr>
              <a:t>Contract of Sale &amp; Escrow Instructions</a:t>
            </a:r>
            <a:endParaRPr lang="en-US" sz="1300" dirty="0"/>
          </a:p>
        </p:txBody>
      </p:sp>
      <p:sp>
        <p:nvSpPr>
          <p:cNvPr id="6" name="Shape 4"/>
          <p:cNvSpPr/>
          <p:nvPr/>
        </p:nvSpPr>
        <p:spPr>
          <a:xfrm>
            <a:off x="457200" y="2258568"/>
            <a:ext cx="6309360" cy="512064"/>
          </a:xfrm>
          <a:prstGeom prst="roundRect">
            <a:avLst>
              <a:gd name="adj" fmla="val 10714"/>
            </a:avLst>
          </a:prstGeom>
          <a:solidFill>
            <a:srgbClr val="FFFFFF"/>
          </a:solidFill>
          <a:ln w="9525">
            <a:solidFill>
              <a:srgbClr val="E4E8ED"/>
            </a:solidFill>
            <a:prstDash val="solid"/>
          </a:ln>
        </p:spPr>
        <p:txBody>
          <a:bodyPr/>
          <a:lstStyle/>
          <a:p>
            <a:endParaRPr lang="en-US"/>
          </a:p>
        </p:txBody>
      </p:sp>
      <p:sp>
        <p:nvSpPr>
          <p:cNvPr id="7" name="Text 5"/>
          <p:cNvSpPr txBox="1"/>
          <p:nvPr/>
        </p:nvSpPr>
        <p:spPr>
          <a:xfrm>
            <a:off x="685800" y="2258568"/>
            <a:ext cx="5852160" cy="512064"/>
          </a:xfrm>
          <a:prstGeom prst="rect">
            <a:avLst/>
          </a:prstGeom>
          <a:noFill/>
          <a:ln/>
        </p:spPr>
        <p:txBody>
          <a:bodyPr wrap="square" lIns="0" tIns="0" rIns="0" bIns="0" rtlCol="0" anchor="ctr"/>
          <a:lstStyle/>
          <a:p>
            <a:pPr marL="0" indent="0">
              <a:buNone/>
            </a:pPr>
            <a:r>
              <a:rPr lang="en-US" sz="1300" dirty="0">
                <a:solidFill>
                  <a:srgbClr val="1B1F27"/>
                </a:solidFill>
                <a:latin typeface="Calibri" pitchFamily="34" charset="0"/>
                <a:ea typeface="Calibri" pitchFamily="34" charset="-122"/>
                <a:cs typeface="Calibri" pitchFamily="34" charset="-120"/>
              </a:rPr>
              <a:t>Exhibit B — HOA Membership Notice</a:t>
            </a:r>
            <a:endParaRPr lang="en-US" sz="1300" dirty="0"/>
          </a:p>
        </p:txBody>
      </p:sp>
      <p:sp>
        <p:nvSpPr>
          <p:cNvPr id="8" name="Shape 6"/>
          <p:cNvSpPr/>
          <p:nvPr/>
        </p:nvSpPr>
        <p:spPr>
          <a:xfrm>
            <a:off x="457200" y="2825496"/>
            <a:ext cx="6309360" cy="512064"/>
          </a:xfrm>
          <a:prstGeom prst="roundRect">
            <a:avLst>
              <a:gd name="adj" fmla="val 10714"/>
            </a:avLst>
          </a:prstGeom>
          <a:solidFill>
            <a:srgbClr val="F4F6F9"/>
          </a:solidFill>
          <a:ln w="9525">
            <a:solidFill>
              <a:srgbClr val="E4E8ED"/>
            </a:solidFill>
            <a:prstDash val="solid"/>
          </a:ln>
        </p:spPr>
        <p:txBody>
          <a:bodyPr/>
          <a:lstStyle/>
          <a:p>
            <a:endParaRPr lang="en-US"/>
          </a:p>
        </p:txBody>
      </p:sp>
      <p:sp>
        <p:nvSpPr>
          <p:cNvPr id="9" name="Text 7"/>
          <p:cNvSpPr txBox="1"/>
          <p:nvPr/>
        </p:nvSpPr>
        <p:spPr>
          <a:xfrm>
            <a:off x="685800" y="2825496"/>
            <a:ext cx="5852160" cy="512064"/>
          </a:xfrm>
          <a:prstGeom prst="rect">
            <a:avLst/>
          </a:prstGeom>
          <a:noFill/>
          <a:ln/>
        </p:spPr>
        <p:txBody>
          <a:bodyPr wrap="square" lIns="0" tIns="0" rIns="0" bIns="0" rtlCol="0" anchor="ctr"/>
          <a:lstStyle/>
          <a:p>
            <a:pPr marL="0" indent="0">
              <a:buNone/>
            </a:pPr>
            <a:r>
              <a:rPr lang="en-US" sz="1300" dirty="0">
                <a:solidFill>
                  <a:srgbClr val="1B1F27"/>
                </a:solidFill>
                <a:latin typeface="Calibri" pitchFamily="34" charset="0"/>
                <a:ea typeface="Calibri" pitchFamily="34" charset="-122"/>
                <a:cs typeface="Calibri" pitchFamily="34" charset="-120"/>
              </a:rPr>
              <a:t>Exhibit C — Westwood Insurance Opt-Out</a:t>
            </a:r>
            <a:endParaRPr lang="en-US" sz="1300" dirty="0"/>
          </a:p>
        </p:txBody>
      </p:sp>
      <p:sp>
        <p:nvSpPr>
          <p:cNvPr id="10" name="Shape 8"/>
          <p:cNvSpPr/>
          <p:nvPr/>
        </p:nvSpPr>
        <p:spPr>
          <a:xfrm>
            <a:off x="457200" y="3392424"/>
            <a:ext cx="6309360" cy="512064"/>
          </a:xfrm>
          <a:prstGeom prst="roundRect">
            <a:avLst>
              <a:gd name="adj" fmla="val 10714"/>
            </a:avLst>
          </a:prstGeom>
          <a:solidFill>
            <a:srgbClr val="FFFFFF"/>
          </a:solidFill>
          <a:ln w="9525">
            <a:solidFill>
              <a:srgbClr val="E4E8ED"/>
            </a:solidFill>
            <a:prstDash val="solid"/>
          </a:ln>
        </p:spPr>
        <p:txBody>
          <a:bodyPr/>
          <a:lstStyle/>
          <a:p>
            <a:endParaRPr lang="en-US"/>
          </a:p>
        </p:txBody>
      </p:sp>
      <p:sp>
        <p:nvSpPr>
          <p:cNvPr id="11" name="Text 9"/>
          <p:cNvSpPr txBox="1"/>
          <p:nvPr/>
        </p:nvSpPr>
        <p:spPr>
          <a:xfrm>
            <a:off x="685800" y="3392424"/>
            <a:ext cx="5852160" cy="512064"/>
          </a:xfrm>
          <a:prstGeom prst="rect">
            <a:avLst/>
          </a:prstGeom>
          <a:noFill/>
          <a:ln/>
        </p:spPr>
        <p:txBody>
          <a:bodyPr wrap="square" lIns="0" tIns="0" rIns="0" bIns="0" rtlCol="0" anchor="ctr"/>
          <a:lstStyle/>
          <a:p>
            <a:pPr marL="0" indent="0">
              <a:buNone/>
            </a:pPr>
            <a:r>
              <a:rPr lang="en-US" sz="1300" dirty="0">
                <a:solidFill>
                  <a:srgbClr val="1B1F27"/>
                </a:solidFill>
                <a:latin typeface="Calibri" pitchFamily="34" charset="0"/>
                <a:ea typeface="Calibri" pitchFamily="34" charset="-122"/>
                <a:cs typeface="Calibri" pitchFamily="34" charset="-120"/>
              </a:rPr>
              <a:t>Exhibit E — Advantage Program Addendum</a:t>
            </a:r>
            <a:endParaRPr lang="en-US" sz="1300" dirty="0"/>
          </a:p>
        </p:txBody>
      </p:sp>
      <p:sp>
        <p:nvSpPr>
          <p:cNvPr id="12" name="Shape 10"/>
          <p:cNvSpPr/>
          <p:nvPr/>
        </p:nvSpPr>
        <p:spPr>
          <a:xfrm>
            <a:off x="457200" y="3959352"/>
            <a:ext cx="6309360" cy="512064"/>
          </a:xfrm>
          <a:prstGeom prst="roundRect">
            <a:avLst>
              <a:gd name="adj" fmla="val 10714"/>
            </a:avLst>
          </a:prstGeom>
          <a:solidFill>
            <a:srgbClr val="F4F6F9"/>
          </a:solidFill>
          <a:ln w="9525">
            <a:solidFill>
              <a:srgbClr val="E4E8ED"/>
            </a:solidFill>
            <a:prstDash val="solid"/>
          </a:ln>
        </p:spPr>
        <p:txBody>
          <a:bodyPr/>
          <a:lstStyle/>
          <a:p>
            <a:endParaRPr lang="en-US"/>
          </a:p>
        </p:txBody>
      </p:sp>
      <p:sp>
        <p:nvSpPr>
          <p:cNvPr id="13" name="Text 11"/>
          <p:cNvSpPr txBox="1"/>
          <p:nvPr/>
        </p:nvSpPr>
        <p:spPr>
          <a:xfrm>
            <a:off x="685800" y="3959352"/>
            <a:ext cx="5852160" cy="512064"/>
          </a:xfrm>
          <a:prstGeom prst="rect">
            <a:avLst/>
          </a:prstGeom>
          <a:noFill/>
          <a:ln/>
        </p:spPr>
        <p:txBody>
          <a:bodyPr wrap="square" lIns="0" tIns="0" rIns="0" bIns="0" rtlCol="0" anchor="ctr"/>
          <a:lstStyle/>
          <a:p>
            <a:pPr marL="0" indent="0">
              <a:buNone/>
            </a:pPr>
            <a:r>
              <a:rPr lang="en-US" sz="1300" dirty="0">
                <a:solidFill>
                  <a:srgbClr val="1B1F27"/>
                </a:solidFill>
                <a:latin typeface="Calibri" pitchFamily="34" charset="0"/>
                <a:ea typeface="Calibri" pitchFamily="34" charset="-122"/>
                <a:cs typeface="Calibri" pitchFamily="34" charset="-120"/>
              </a:rPr>
              <a:t>Exhibit F — Special Stipulations</a:t>
            </a:r>
            <a:endParaRPr lang="en-US" sz="1300" dirty="0"/>
          </a:p>
        </p:txBody>
      </p:sp>
      <p:sp>
        <p:nvSpPr>
          <p:cNvPr id="14" name="Shape 12"/>
          <p:cNvSpPr/>
          <p:nvPr/>
        </p:nvSpPr>
        <p:spPr>
          <a:xfrm>
            <a:off x="457200" y="4526280"/>
            <a:ext cx="6309360" cy="512064"/>
          </a:xfrm>
          <a:prstGeom prst="roundRect">
            <a:avLst>
              <a:gd name="adj" fmla="val 10714"/>
            </a:avLst>
          </a:prstGeom>
          <a:solidFill>
            <a:srgbClr val="FFFFFF"/>
          </a:solidFill>
          <a:ln w="9525">
            <a:solidFill>
              <a:srgbClr val="E4E8ED"/>
            </a:solidFill>
            <a:prstDash val="solid"/>
          </a:ln>
        </p:spPr>
        <p:txBody>
          <a:bodyPr/>
          <a:lstStyle/>
          <a:p>
            <a:endParaRPr lang="en-US"/>
          </a:p>
        </p:txBody>
      </p:sp>
      <p:sp>
        <p:nvSpPr>
          <p:cNvPr id="15" name="Text 13"/>
          <p:cNvSpPr txBox="1"/>
          <p:nvPr/>
        </p:nvSpPr>
        <p:spPr>
          <a:xfrm>
            <a:off x="685800" y="4526280"/>
            <a:ext cx="5852160" cy="512064"/>
          </a:xfrm>
          <a:prstGeom prst="rect">
            <a:avLst/>
          </a:prstGeom>
          <a:noFill/>
          <a:ln/>
        </p:spPr>
        <p:txBody>
          <a:bodyPr wrap="square" lIns="0" tIns="0" rIns="0" bIns="0" rtlCol="0" anchor="ctr"/>
          <a:lstStyle/>
          <a:p>
            <a:pPr marL="0" indent="0">
              <a:buNone/>
            </a:pPr>
            <a:r>
              <a:rPr lang="en-US" sz="1300" dirty="0">
                <a:solidFill>
                  <a:srgbClr val="1B1F27"/>
                </a:solidFill>
                <a:latin typeface="Calibri" pitchFamily="34" charset="0"/>
                <a:ea typeface="Calibri" pitchFamily="34" charset="-122"/>
                <a:cs typeface="Calibri" pitchFamily="34" charset="-120"/>
              </a:rPr>
              <a:t>Starlight Homes Earnest Money Receipt</a:t>
            </a:r>
            <a:endParaRPr lang="en-US" sz="1300" dirty="0"/>
          </a:p>
        </p:txBody>
      </p:sp>
      <p:sp>
        <p:nvSpPr>
          <p:cNvPr id="16" name="Shape 14"/>
          <p:cNvSpPr/>
          <p:nvPr/>
        </p:nvSpPr>
        <p:spPr>
          <a:xfrm>
            <a:off x="457200" y="5093208"/>
            <a:ext cx="6309360" cy="512064"/>
          </a:xfrm>
          <a:prstGeom prst="roundRect">
            <a:avLst>
              <a:gd name="adj" fmla="val 10714"/>
            </a:avLst>
          </a:prstGeom>
          <a:solidFill>
            <a:srgbClr val="F4F6F9"/>
          </a:solidFill>
          <a:ln w="9525">
            <a:solidFill>
              <a:srgbClr val="E4E8ED"/>
            </a:solidFill>
            <a:prstDash val="solid"/>
          </a:ln>
        </p:spPr>
        <p:txBody>
          <a:bodyPr/>
          <a:lstStyle/>
          <a:p>
            <a:endParaRPr lang="en-US"/>
          </a:p>
        </p:txBody>
      </p:sp>
      <p:sp>
        <p:nvSpPr>
          <p:cNvPr id="17" name="Text 15"/>
          <p:cNvSpPr txBox="1"/>
          <p:nvPr/>
        </p:nvSpPr>
        <p:spPr>
          <a:xfrm>
            <a:off x="685800" y="5093208"/>
            <a:ext cx="5852160" cy="512064"/>
          </a:xfrm>
          <a:prstGeom prst="rect">
            <a:avLst/>
          </a:prstGeom>
          <a:noFill/>
          <a:ln/>
        </p:spPr>
        <p:txBody>
          <a:bodyPr wrap="square" lIns="0" tIns="0" rIns="0" bIns="0" rtlCol="0" anchor="ctr"/>
          <a:lstStyle/>
          <a:p>
            <a:pPr marL="0" indent="0">
              <a:buNone/>
            </a:pPr>
            <a:r>
              <a:rPr lang="en-US" sz="1300" dirty="0">
                <a:solidFill>
                  <a:srgbClr val="1B1F27"/>
                </a:solidFill>
                <a:latin typeface="Calibri" pitchFamily="34" charset="0"/>
                <a:ea typeface="Calibri" pitchFamily="34" charset="-122"/>
                <a:cs typeface="Calibri" pitchFamily="34" charset="-120"/>
              </a:rPr>
              <a:t>Loan Application Prep Sheet</a:t>
            </a:r>
            <a:endParaRPr lang="en-US" sz="1300" dirty="0"/>
          </a:p>
        </p:txBody>
      </p:sp>
      <p:sp>
        <p:nvSpPr>
          <p:cNvPr id="18" name="Shape 16"/>
          <p:cNvSpPr/>
          <p:nvPr/>
        </p:nvSpPr>
        <p:spPr>
          <a:xfrm>
            <a:off x="7086600" y="1691640"/>
            <a:ext cx="4617720" cy="4023360"/>
          </a:xfrm>
          <a:prstGeom prst="roundRect">
            <a:avLst>
              <a:gd name="adj" fmla="val 2273"/>
            </a:avLst>
          </a:prstGeom>
          <a:solidFill>
            <a:srgbClr val="0B2545"/>
          </a:solidFill>
          <a:ln/>
        </p:spPr>
        <p:txBody>
          <a:bodyPr/>
          <a:lstStyle/>
          <a:p>
            <a:endParaRPr lang="en-US"/>
          </a:p>
        </p:txBody>
      </p:sp>
      <p:sp>
        <p:nvSpPr>
          <p:cNvPr id="19" name="Text 17"/>
          <p:cNvSpPr txBox="1"/>
          <p:nvPr/>
        </p:nvSpPr>
        <p:spPr>
          <a:xfrm>
            <a:off x="7406640" y="1920240"/>
            <a:ext cx="3657600" cy="274320"/>
          </a:xfrm>
          <a:prstGeom prst="rect">
            <a:avLst/>
          </a:prstGeom>
          <a:noFill/>
          <a:ln/>
        </p:spPr>
        <p:txBody>
          <a:bodyPr wrap="square" lIns="0" tIns="0" rIns="0" bIns="0" rtlCol="0" anchor="ctr"/>
          <a:lstStyle/>
          <a:p>
            <a:pPr marL="0" indent="0">
              <a:buNone/>
            </a:pPr>
            <a:r>
              <a:rPr lang="en-US" sz="1100" b="1" kern="0" spc="150" dirty="0">
                <a:solidFill>
                  <a:srgbClr val="E8510A"/>
                </a:solidFill>
                <a:latin typeface="Calibri" pitchFamily="34" charset="0"/>
                <a:ea typeface="Calibri" pitchFamily="34" charset="-122"/>
                <a:cs typeface="Calibri" pitchFamily="34" charset="-120"/>
              </a:rPr>
              <a:t>SNAPSHOT</a:t>
            </a:r>
            <a:endParaRPr lang="en-US" sz="1100" dirty="0"/>
          </a:p>
        </p:txBody>
      </p:sp>
      <p:sp>
        <p:nvSpPr>
          <p:cNvPr id="20" name="Text 18"/>
          <p:cNvSpPr txBox="1"/>
          <p:nvPr/>
        </p:nvSpPr>
        <p:spPr>
          <a:xfrm>
            <a:off x="7406640" y="2331720"/>
            <a:ext cx="4023360" cy="228600"/>
          </a:xfrm>
          <a:prstGeom prst="rect">
            <a:avLst/>
          </a:prstGeom>
          <a:noFill/>
          <a:ln/>
        </p:spPr>
        <p:txBody>
          <a:bodyPr wrap="square" lIns="0" tIns="0" rIns="0" bIns="0" rtlCol="0" anchor="ctr"/>
          <a:lstStyle/>
          <a:p>
            <a:pPr marL="0" indent="0">
              <a:buNone/>
            </a:pPr>
            <a:r>
              <a:rPr lang="en-US" sz="950" b="1" kern="0" spc="50" dirty="0">
                <a:solidFill>
                  <a:srgbClr val="8FA6C9"/>
                </a:solidFill>
                <a:latin typeface="Calibri" pitchFamily="34" charset="0"/>
                <a:ea typeface="Calibri" pitchFamily="34" charset="-122"/>
                <a:cs typeface="Calibri" pitchFamily="34" charset="-120"/>
              </a:rPr>
              <a:t>COMMUNITY / LOT</a:t>
            </a:r>
            <a:endParaRPr lang="en-US" sz="950" dirty="0"/>
          </a:p>
        </p:txBody>
      </p:sp>
      <p:sp>
        <p:nvSpPr>
          <p:cNvPr id="21" name="Text 19"/>
          <p:cNvSpPr txBox="1"/>
          <p:nvPr/>
        </p:nvSpPr>
        <p:spPr>
          <a:xfrm>
            <a:off x="7406640" y="2551176"/>
            <a:ext cx="4023360" cy="32004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Magma Ranch – Lot 5, Plan 1177, Elev. R</a:t>
            </a:r>
            <a:endParaRPr lang="en-US" sz="1350" dirty="0"/>
          </a:p>
        </p:txBody>
      </p:sp>
      <p:sp>
        <p:nvSpPr>
          <p:cNvPr id="22" name="Text 20"/>
          <p:cNvSpPr txBox="1"/>
          <p:nvPr/>
        </p:nvSpPr>
        <p:spPr>
          <a:xfrm>
            <a:off x="7406640" y="2898648"/>
            <a:ext cx="4023360" cy="228600"/>
          </a:xfrm>
          <a:prstGeom prst="rect">
            <a:avLst/>
          </a:prstGeom>
          <a:noFill/>
          <a:ln/>
        </p:spPr>
        <p:txBody>
          <a:bodyPr wrap="square" lIns="0" tIns="0" rIns="0" bIns="0" rtlCol="0" anchor="ctr"/>
          <a:lstStyle/>
          <a:p>
            <a:pPr marL="0" indent="0">
              <a:buNone/>
            </a:pPr>
            <a:r>
              <a:rPr lang="en-US" sz="950" b="1" kern="0" spc="50" dirty="0">
                <a:solidFill>
                  <a:srgbClr val="8FA6C9"/>
                </a:solidFill>
                <a:latin typeface="Calibri" pitchFamily="34" charset="0"/>
                <a:ea typeface="Calibri" pitchFamily="34" charset="-122"/>
                <a:cs typeface="Calibri" pitchFamily="34" charset="-120"/>
              </a:rPr>
              <a:t>ADDRESS</a:t>
            </a:r>
            <a:endParaRPr lang="en-US" sz="950" dirty="0"/>
          </a:p>
        </p:txBody>
      </p:sp>
      <p:sp>
        <p:nvSpPr>
          <p:cNvPr id="23" name="Text 21"/>
          <p:cNvSpPr txBox="1"/>
          <p:nvPr/>
        </p:nvSpPr>
        <p:spPr>
          <a:xfrm>
            <a:off x="7406640" y="3118104"/>
            <a:ext cx="4023360" cy="32004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12893 East Wallflower Lane, Florence, AZ</a:t>
            </a:r>
            <a:endParaRPr lang="en-US" sz="1350" dirty="0"/>
          </a:p>
        </p:txBody>
      </p:sp>
      <p:sp>
        <p:nvSpPr>
          <p:cNvPr id="24" name="Text 22"/>
          <p:cNvSpPr txBox="1"/>
          <p:nvPr/>
        </p:nvSpPr>
        <p:spPr>
          <a:xfrm>
            <a:off x="7406640" y="3465576"/>
            <a:ext cx="4023360" cy="228600"/>
          </a:xfrm>
          <a:prstGeom prst="rect">
            <a:avLst/>
          </a:prstGeom>
          <a:noFill/>
          <a:ln/>
        </p:spPr>
        <p:txBody>
          <a:bodyPr wrap="square" lIns="0" tIns="0" rIns="0" bIns="0" rtlCol="0" anchor="ctr"/>
          <a:lstStyle/>
          <a:p>
            <a:pPr marL="0" indent="0">
              <a:buNone/>
            </a:pPr>
            <a:r>
              <a:rPr lang="en-US" sz="950" b="1" kern="0" spc="50" dirty="0">
                <a:solidFill>
                  <a:srgbClr val="8FA6C9"/>
                </a:solidFill>
                <a:latin typeface="Calibri" pitchFamily="34" charset="0"/>
                <a:ea typeface="Calibri" pitchFamily="34" charset="-122"/>
                <a:cs typeface="Calibri" pitchFamily="34" charset="-120"/>
              </a:rPr>
              <a:t>PURCHASE PRICE</a:t>
            </a:r>
            <a:endParaRPr lang="en-US" sz="950" dirty="0"/>
          </a:p>
        </p:txBody>
      </p:sp>
      <p:sp>
        <p:nvSpPr>
          <p:cNvPr id="25" name="Text 23"/>
          <p:cNvSpPr txBox="1"/>
          <p:nvPr/>
        </p:nvSpPr>
        <p:spPr>
          <a:xfrm>
            <a:off x="7406640" y="3685032"/>
            <a:ext cx="4023360" cy="32004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$309,990</a:t>
            </a:r>
            <a:endParaRPr lang="en-US" sz="1350" dirty="0"/>
          </a:p>
        </p:txBody>
      </p:sp>
      <p:sp>
        <p:nvSpPr>
          <p:cNvPr id="26" name="Text 24"/>
          <p:cNvSpPr txBox="1"/>
          <p:nvPr/>
        </p:nvSpPr>
        <p:spPr>
          <a:xfrm>
            <a:off x="7406640" y="4032504"/>
            <a:ext cx="4023360" cy="228600"/>
          </a:xfrm>
          <a:prstGeom prst="rect">
            <a:avLst/>
          </a:prstGeom>
          <a:noFill/>
          <a:ln/>
        </p:spPr>
        <p:txBody>
          <a:bodyPr wrap="square" lIns="0" tIns="0" rIns="0" bIns="0" rtlCol="0" anchor="ctr"/>
          <a:lstStyle/>
          <a:p>
            <a:pPr marL="0" indent="0">
              <a:buNone/>
            </a:pPr>
            <a:r>
              <a:rPr lang="en-US" sz="950" b="1" kern="0" spc="50" dirty="0">
                <a:solidFill>
                  <a:srgbClr val="8FA6C9"/>
                </a:solidFill>
                <a:latin typeface="Calibri" pitchFamily="34" charset="0"/>
                <a:ea typeface="Calibri" pitchFamily="34" charset="-122"/>
                <a:cs typeface="Calibri" pitchFamily="34" charset="-120"/>
              </a:rPr>
              <a:t>DEPOSIT</a:t>
            </a:r>
            <a:endParaRPr lang="en-US" sz="950" dirty="0"/>
          </a:p>
        </p:txBody>
      </p:sp>
      <p:sp>
        <p:nvSpPr>
          <p:cNvPr id="27" name="Text 25"/>
          <p:cNvSpPr txBox="1"/>
          <p:nvPr/>
        </p:nvSpPr>
        <p:spPr>
          <a:xfrm>
            <a:off x="7406640" y="4251960"/>
            <a:ext cx="4023360" cy="32004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$1,500</a:t>
            </a:r>
            <a:endParaRPr lang="en-US" sz="1350" dirty="0"/>
          </a:p>
        </p:txBody>
      </p:sp>
      <p:sp>
        <p:nvSpPr>
          <p:cNvPr id="28" name="Text 26"/>
          <p:cNvSpPr txBox="1"/>
          <p:nvPr/>
        </p:nvSpPr>
        <p:spPr>
          <a:xfrm>
            <a:off x="7406640" y="4599432"/>
            <a:ext cx="4023360" cy="228600"/>
          </a:xfrm>
          <a:prstGeom prst="rect">
            <a:avLst/>
          </a:prstGeom>
          <a:noFill/>
          <a:ln/>
        </p:spPr>
        <p:txBody>
          <a:bodyPr wrap="square" lIns="0" tIns="0" rIns="0" bIns="0" rtlCol="0" anchor="ctr"/>
          <a:lstStyle/>
          <a:p>
            <a:pPr marL="0" indent="0">
              <a:buNone/>
            </a:pPr>
            <a:r>
              <a:rPr lang="en-US" sz="950" b="1" kern="0" spc="50" dirty="0">
                <a:solidFill>
                  <a:srgbClr val="8FA6C9"/>
                </a:solidFill>
                <a:latin typeface="Calibri" pitchFamily="34" charset="0"/>
                <a:ea typeface="Calibri" pitchFamily="34" charset="-122"/>
                <a:cs typeface="Calibri" pitchFamily="34" charset="-120"/>
              </a:rPr>
              <a:t>FINANCING</a:t>
            </a:r>
            <a:endParaRPr lang="en-US" sz="950" dirty="0"/>
          </a:p>
        </p:txBody>
      </p:sp>
      <p:sp>
        <p:nvSpPr>
          <p:cNvPr id="29" name="Text 27"/>
          <p:cNvSpPr txBox="1"/>
          <p:nvPr/>
        </p:nvSpPr>
        <p:spPr>
          <a:xfrm>
            <a:off x="7406640" y="4818888"/>
            <a:ext cx="4023360" cy="32004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USDA Rural Loan via Velocio</a:t>
            </a:r>
            <a:endParaRPr lang="en-US" sz="1350" dirty="0"/>
          </a:p>
        </p:txBody>
      </p:sp>
      <p:sp>
        <p:nvSpPr>
          <p:cNvPr id="30" name="Text 28"/>
          <p:cNvSpPr txBox="1"/>
          <p:nvPr/>
        </p:nvSpPr>
        <p:spPr>
          <a:xfrm>
            <a:off x="7406640" y="5166360"/>
            <a:ext cx="4023360" cy="228600"/>
          </a:xfrm>
          <a:prstGeom prst="rect">
            <a:avLst/>
          </a:prstGeom>
          <a:noFill/>
          <a:ln/>
        </p:spPr>
        <p:txBody>
          <a:bodyPr wrap="square" lIns="0" tIns="0" rIns="0" bIns="0" rtlCol="0" anchor="ctr"/>
          <a:lstStyle/>
          <a:p>
            <a:pPr marL="0" indent="0">
              <a:buNone/>
            </a:pPr>
            <a:r>
              <a:rPr lang="en-US" sz="950" b="1" kern="0" spc="50" dirty="0">
                <a:solidFill>
                  <a:srgbClr val="8FA6C9"/>
                </a:solidFill>
                <a:latin typeface="Calibri" pitchFamily="34" charset="0"/>
                <a:ea typeface="Calibri" pitchFamily="34" charset="-122"/>
                <a:cs typeface="Calibri" pitchFamily="34" charset="-120"/>
              </a:rPr>
              <a:t>EST. CLOSING</a:t>
            </a:r>
            <a:endParaRPr lang="en-US" sz="950" dirty="0"/>
          </a:p>
        </p:txBody>
      </p:sp>
      <p:sp>
        <p:nvSpPr>
          <p:cNvPr id="31" name="Text 29"/>
          <p:cNvSpPr txBox="1"/>
          <p:nvPr/>
        </p:nvSpPr>
        <p:spPr>
          <a:xfrm>
            <a:off x="7406640" y="5385816"/>
            <a:ext cx="4023360" cy="32004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October 20, 2026</a:t>
            </a:r>
            <a:endParaRPr lang="en-US" sz="1350" dirty="0"/>
          </a:p>
        </p:txBody>
      </p:sp>
      <p:sp>
        <p:nvSpPr>
          <p:cNvPr id="32" name="Text 30"/>
          <p:cNvSpPr txBox="1"/>
          <p:nvPr/>
        </p:nvSpPr>
        <p:spPr>
          <a:xfrm>
            <a:off x="457200" y="6537960"/>
            <a:ext cx="7315200" cy="274320"/>
          </a:xfrm>
          <a:prstGeom prst="rect">
            <a:avLst/>
          </a:prstGeom>
          <a:noFill/>
          <a:ln/>
        </p:spPr>
        <p:txBody>
          <a:bodyPr wrap="square" lIns="0" tIns="0" rIns="0" bIns="0" rtlCol="0" anchor="ctr"/>
          <a:lstStyle/>
          <a:p>
            <a:pPr marL="0" indent="0">
              <a:buNone/>
            </a:pPr>
            <a:r>
              <a:rPr lang="en-US" sz="900" dirty="0">
                <a:solidFill>
                  <a:srgbClr val="6B7280"/>
                </a:solidFill>
                <a:latin typeface="Calibri" pitchFamily="34" charset="0"/>
                <a:ea typeface="Calibri" pitchFamily="34" charset="-122"/>
                <a:cs typeface="Calibri" pitchFamily="34" charset="-120"/>
              </a:rPr>
              <a:t>Velocio Mortgage  |  Builder Contract Review Training</a:t>
            </a:r>
            <a:endParaRPr lang="en-US" sz="900" dirty="0"/>
          </a:p>
        </p:txBody>
      </p:sp>
      <p:sp>
        <p:nvSpPr>
          <p:cNvPr id="33" name="Text 31"/>
          <p:cNvSpPr txBox="1"/>
          <p:nvPr/>
        </p:nvSpPr>
        <p:spPr>
          <a:xfrm>
            <a:off x="11274552" y="6537960"/>
            <a:ext cx="457200" cy="274320"/>
          </a:xfrm>
          <a:prstGeom prst="rect">
            <a:avLst/>
          </a:prstGeom>
          <a:noFill/>
          <a:ln/>
        </p:spPr>
        <p:txBody>
          <a:bodyPr wrap="square" lIns="0" tIns="0" rIns="0" bIns="0"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384048"/>
            <a:ext cx="502920" cy="502920"/>
          </a:xfrm>
          <a:prstGeom prst="ellipse">
            <a:avLst/>
          </a:prstGeom>
          <a:solidFill>
            <a:srgbClr val="E8510A"/>
          </a:solidFill>
          <a:ln/>
        </p:spPr>
        <p:txBody>
          <a:bodyPr/>
          <a:lstStyle/>
          <a:p>
            <a:endParaRPr lang="en-US"/>
          </a:p>
        </p:txBody>
      </p:sp>
      <p:sp>
        <p:nvSpPr>
          <p:cNvPr id="3" name="Text 1"/>
          <p:cNvSpPr txBox="1"/>
          <p:nvPr/>
        </p:nvSpPr>
        <p:spPr>
          <a:xfrm>
            <a:off x="457200" y="384048"/>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1</a:t>
            </a:r>
            <a:endParaRPr lang="en-US" sz="2200" dirty="0"/>
          </a:p>
        </p:txBody>
      </p:sp>
      <p:sp>
        <p:nvSpPr>
          <p:cNvPr id="4" name="Text 2"/>
          <p:cNvSpPr txBox="1"/>
          <p:nvPr/>
        </p:nvSpPr>
        <p:spPr>
          <a:xfrm>
            <a:off x="1143000" y="347472"/>
            <a:ext cx="9144000" cy="274320"/>
          </a:xfrm>
          <a:prstGeom prst="rect">
            <a:avLst/>
          </a:prstGeom>
          <a:noFill/>
          <a:ln/>
        </p:spPr>
        <p:txBody>
          <a:bodyPr wrap="square" lIns="0" tIns="0" rIns="0" bIns="0" rtlCol="0" anchor="ctr"/>
          <a:lstStyle/>
          <a:p>
            <a:pPr marL="0" indent="0">
              <a:buNone/>
            </a:pPr>
            <a:r>
              <a:rPr lang="en-US" sz="1200" b="1" kern="0" spc="100" dirty="0">
                <a:solidFill>
                  <a:srgbClr val="E8510A"/>
                </a:solidFill>
                <a:latin typeface="Calibri" pitchFamily="34" charset="0"/>
                <a:ea typeface="Calibri" pitchFamily="34" charset="-122"/>
                <a:cs typeface="Calibri" pitchFamily="34" charset="-120"/>
              </a:rPr>
              <a:t>STEP 1</a:t>
            </a:r>
            <a:endParaRPr lang="en-US" sz="1200" dirty="0"/>
          </a:p>
        </p:txBody>
      </p:sp>
      <p:sp>
        <p:nvSpPr>
          <p:cNvPr id="5" name="Text 3"/>
          <p:cNvSpPr txBox="1"/>
          <p:nvPr/>
        </p:nvSpPr>
        <p:spPr>
          <a:xfrm>
            <a:off x="1143000" y="603504"/>
            <a:ext cx="10515600" cy="548640"/>
          </a:xfrm>
          <a:prstGeom prst="rect">
            <a:avLst/>
          </a:prstGeom>
          <a:noFill/>
          <a:ln/>
        </p:spPr>
        <p:txBody>
          <a:bodyPr wrap="square" lIns="0" tIns="0" rIns="0" bIns="0" rtlCol="0" anchor="ctr"/>
          <a:lstStyle/>
          <a:p>
            <a:pPr marL="0" indent="0">
              <a:buNone/>
            </a:pPr>
            <a:r>
              <a:rPr lang="en-US" sz="2800" b="1" dirty="0">
                <a:solidFill>
                  <a:srgbClr val="0B2545"/>
                </a:solidFill>
                <a:latin typeface="Cambria" pitchFamily="34" charset="0"/>
                <a:ea typeface="Cambria" pitchFamily="34" charset="-122"/>
                <a:cs typeface="Cambria" pitchFamily="34" charset="-120"/>
              </a:rPr>
              <a:t>Verify the buyer's name — everywhere</a:t>
            </a:r>
            <a:endParaRPr lang="en-US" sz="2800" dirty="0"/>
          </a:p>
        </p:txBody>
      </p:sp>
      <p:sp>
        <p:nvSpPr>
          <p:cNvPr id="6" name="Text 4"/>
          <p:cNvSpPr txBox="1"/>
          <p:nvPr/>
        </p:nvSpPr>
        <p:spPr>
          <a:xfrm>
            <a:off x="457200" y="1234440"/>
            <a:ext cx="11247120" cy="548640"/>
          </a:xfrm>
          <a:prstGeom prst="rect">
            <a:avLst/>
          </a:prstGeom>
          <a:noFill/>
          <a:ln/>
        </p:spPr>
        <p:txBody>
          <a:bodyPr wrap="square" lIns="0" tIns="0" rIns="0" bIns="0" rtlCol="0" anchor="ctr"/>
          <a:lstStyle/>
          <a:p>
            <a:pPr marL="0" indent="0">
              <a:buNone/>
            </a:pPr>
            <a:r>
              <a:rPr lang="en-US" sz="1300" dirty="0">
                <a:solidFill>
                  <a:srgbClr val="1B1F27"/>
                </a:solidFill>
                <a:latin typeface="Calibri" pitchFamily="34" charset="0"/>
                <a:ea typeface="Calibri" pitchFamily="34" charset="-122"/>
                <a:cs typeface="Calibri" pitchFamily="34" charset="-120"/>
              </a:rPr>
              <a:t>The buyer's name appears on at least six separate pages in this package. Before anything else, confirm the spelling is identical on every document and matches the buyer's government-issued ID — </a:t>
            </a:r>
            <a:r>
              <a:rPr lang="en-US" sz="1300" b="1" dirty="0">
                <a:solidFill>
                  <a:srgbClr val="1B1F27"/>
                </a:solidFill>
                <a:latin typeface="Calibri" pitchFamily="34" charset="0"/>
                <a:ea typeface="Calibri" pitchFamily="34" charset="-122"/>
                <a:cs typeface="Calibri" pitchFamily="34" charset="-120"/>
              </a:rPr>
              <a:t>don't rely on “it looks right.”</a:t>
            </a:r>
            <a:endParaRPr lang="en-US" sz="1300" b="1" dirty="0"/>
          </a:p>
        </p:txBody>
      </p:sp>
      <p:pic>
        <p:nvPicPr>
          <p:cNvPr id="7" name="Image 0" descr="snip_contract_buyerinfo2.jpg"/>
          <p:cNvPicPr>
            <a:picLocks noChangeAspect="1"/>
          </p:cNvPicPr>
          <p:nvPr/>
        </p:nvPicPr>
        <p:blipFill>
          <a:blip r:embed="rId3"/>
          <a:stretch>
            <a:fillRect/>
          </a:stretch>
        </p:blipFill>
        <p:spPr>
          <a:xfrm>
            <a:off x="457200" y="1965960"/>
            <a:ext cx="5486400" cy="1175657"/>
          </a:xfrm>
          <a:prstGeom prst="rect">
            <a:avLst/>
          </a:prstGeom>
          <a:effectLst>
            <a:outerShdw blurRad="76200" dist="25400" dir="5400000" algn="bl" rotWithShape="0">
              <a:srgbClr val="000000">
                <a:alpha val="25000"/>
              </a:srgbClr>
            </a:outerShdw>
          </a:effectLst>
        </p:spPr>
      </p:pic>
      <p:sp>
        <p:nvSpPr>
          <p:cNvPr id="8" name="Text 5"/>
          <p:cNvSpPr txBox="1"/>
          <p:nvPr/>
        </p:nvSpPr>
        <p:spPr>
          <a:xfrm>
            <a:off x="457200" y="3196481"/>
            <a:ext cx="5486400" cy="320040"/>
          </a:xfrm>
          <a:prstGeom prst="rect">
            <a:avLst/>
          </a:prstGeom>
          <a:noFill/>
          <a:ln/>
        </p:spPr>
        <p:txBody>
          <a:bodyPr wrap="square" lIns="0" tIns="0" rIns="0" bIns="0" rtlCol="0" anchor="ctr"/>
          <a:lstStyle/>
          <a:p>
            <a:pPr marL="0" indent="0">
              <a:buNone/>
            </a:pPr>
            <a:r>
              <a:rPr lang="en-US" sz="1050" i="1" dirty="0">
                <a:solidFill>
                  <a:srgbClr val="6B7280"/>
                </a:solidFill>
                <a:latin typeface="Calibri" pitchFamily="34" charset="0"/>
                <a:ea typeface="Calibri" pitchFamily="34" charset="-122"/>
                <a:cs typeface="Calibri" pitchFamily="34" charset="-120"/>
              </a:rPr>
              <a:t>Contract — Section 2, Buyer Information</a:t>
            </a:r>
            <a:endParaRPr lang="en-US" sz="1050" dirty="0"/>
          </a:p>
        </p:txBody>
      </p:sp>
      <p:pic>
        <p:nvPicPr>
          <p:cNvPr id="9" name="Image 1" descr="snip_loanapp_header.jpg"/>
          <p:cNvPicPr>
            <a:picLocks noChangeAspect="1"/>
          </p:cNvPicPr>
          <p:nvPr/>
        </p:nvPicPr>
        <p:blipFill>
          <a:blip r:embed="rId4"/>
          <a:stretch>
            <a:fillRect/>
          </a:stretch>
        </p:blipFill>
        <p:spPr>
          <a:xfrm>
            <a:off x="457200" y="4160520"/>
            <a:ext cx="5486400" cy="431074"/>
          </a:xfrm>
          <a:prstGeom prst="rect">
            <a:avLst/>
          </a:prstGeom>
          <a:effectLst>
            <a:outerShdw blurRad="76200" dist="25400" dir="5400000" algn="bl" rotWithShape="0">
              <a:srgbClr val="000000">
                <a:alpha val="25000"/>
              </a:srgbClr>
            </a:outerShdw>
          </a:effectLst>
        </p:spPr>
      </p:pic>
      <p:sp>
        <p:nvSpPr>
          <p:cNvPr id="10" name="Text 6"/>
          <p:cNvSpPr txBox="1"/>
          <p:nvPr/>
        </p:nvSpPr>
        <p:spPr>
          <a:xfrm>
            <a:off x="457200" y="4646458"/>
            <a:ext cx="5486400" cy="320040"/>
          </a:xfrm>
          <a:prstGeom prst="rect">
            <a:avLst/>
          </a:prstGeom>
          <a:noFill/>
          <a:ln/>
        </p:spPr>
        <p:txBody>
          <a:bodyPr wrap="square" lIns="0" tIns="0" rIns="0" bIns="0" rtlCol="0" anchor="ctr"/>
          <a:lstStyle/>
          <a:p>
            <a:pPr marL="0" indent="0">
              <a:buNone/>
            </a:pPr>
            <a:r>
              <a:rPr lang="en-US" sz="1050" i="1" dirty="0">
                <a:solidFill>
                  <a:srgbClr val="6B7280"/>
                </a:solidFill>
                <a:latin typeface="Calibri" pitchFamily="34" charset="0"/>
                <a:ea typeface="Calibri" pitchFamily="34" charset="-122"/>
                <a:cs typeface="Calibri" pitchFamily="34" charset="-120"/>
              </a:rPr>
              <a:t>Loan Application Prep Sheet — header block</a:t>
            </a:r>
            <a:endParaRPr lang="en-US" sz="1050" dirty="0"/>
          </a:p>
        </p:txBody>
      </p:sp>
      <p:sp>
        <p:nvSpPr>
          <p:cNvPr id="11" name="Shape 7"/>
          <p:cNvSpPr/>
          <p:nvPr/>
        </p:nvSpPr>
        <p:spPr>
          <a:xfrm>
            <a:off x="6309360" y="1965960"/>
            <a:ext cx="5394960" cy="4160520"/>
          </a:xfrm>
          <a:prstGeom prst="roundRect">
            <a:avLst>
              <a:gd name="adj" fmla="val 2198"/>
            </a:avLst>
          </a:prstGeom>
          <a:solidFill>
            <a:srgbClr val="F4F6F9"/>
          </a:solidFill>
          <a:ln/>
        </p:spPr>
        <p:txBody>
          <a:bodyPr/>
          <a:lstStyle/>
          <a:p>
            <a:endParaRPr lang="en-US"/>
          </a:p>
        </p:txBody>
      </p:sp>
      <p:sp>
        <p:nvSpPr>
          <p:cNvPr id="12" name="Text 8"/>
          <p:cNvSpPr txBox="1"/>
          <p:nvPr/>
        </p:nvSpPr>
        <p:spPr>
          <a:xfrm>
            <a:off x="6583680" y="2194560"/>
            <a:ext cx="4846320" cy="274320"/>
          </a:xfrm>
          <a:prstGeom prst="rect">
            <a:avLst/>
          </a:prstGeom>
          <a:noFill/>
          <a:ln/>
        </p:spPr>
        <p:txBody>
          <a:bodyPr wrap="square" lIns="0" tIns="0" rIns="0" bIns="0" rtlCol="0" anchor="ctr"/>
          <a:lstStyle/>
          <a:p>
            <a:pPr marL="0" indent="0">
              <a:buNone/>
            </a:pPr>
            <a:r>
              <a:rPr lang="en-US" sz="1200" b="1" kern="0" spc="100" dirty="0">
                <a:solidFill>
                  <a:srgbClr val="1A6BAF"/>
                </a:solidFill>
                <a:latin typeface="Calibri" pitchFamily="34" charset="0"/>
                <a:ea typeface="Calibri" pitchFamily="34" charset="-122"/>
                <a:cs typeface="Calibri" pitchFamily="34" charset="-120"/>
              </a:rPr>
              <a:t>WHAT TO CHECK</a:t>
            </a:r>
            <a:endParaRPr lang="en-US" sz="1200" dirty="0"/>
          </a:p>
        </p:txBody>
      </p:sp>
      <p:sp>
        <p:nvSpPr>
          <p:cNvPr id="13" name="Shape 9"/>
          <p:cNvSpPr/>
          <p:nvPr/>
        </p:nvSpPr>
        <p:spPr>
          <a:xfrm>
            <a:off x="6583680" y="2697480"/>
            <a:ext cx="109728" cy="109728"/>
          </a:xfrm>
          <a:prstGeom prst="ellipse">
            <a:avLst/>
          </a:prstGeom>
          <a:solidFill>
            <a:srgbClr val="E8510A"/>
          </a:solidFill>
          <a:ln/>
        </p:spPr>
        <p:txBody>
          <a:bodyPr/>
          <a:lstStyle/>
          <a:p>
            <a:endParaRPr lang="en-US"/>
          </a:p>
        </p:txBody>
      </p:sp>
      <p:sp>
        <p:nvSpPr>
          <p:cNvPr id="14" name="Text 10"/>
          <p:cNvSpPr txBox="1"/>
          <p:nvPr/>
        </p:nvSpPr>
        <p:spPr>
          <a:xfrm>
            <a:off x="6858000" y="2560320"/>
            <a:ext cx="4572000" cy="822960"/>
          </a:xfrm>
          <a:prstGeom prst="rect">
            <a:avLst/>
          </a:prstGeom>
          <a:noFill/>
          <a:ln/>
        </p:spPr>
        <p:txBody>
          <a:bodyPr wrap="square" lIns="0" tIns="0" rIns="0" bIns="0" rtlCol="0" anchor="ctr"/>
          <a:lstStyle/>
          <a:p>
            <a:pPr marL="0" indent="0">
              <a:buNone/>
            </a:pPr>
            <a:r>
              <a:rPr lang="en-US" sz="1200" dirty="0">
                <a:solidFill>
                  <a:srgbClr val="1B1F27"/>
                </a:solidFill>
                <a:latin typeface="Calibri" pitchFamily="34" charset="0"/>
                <a:ea typeface="Calibri" pitchFamily="34" charset="-122"/>
                <a:cs typeface="Calibri" pitchFamily="34" charset="-120"/>
              </a:rPr>
              <a:t>Spelling matches exactly across the Contract, all Exhibits (B, C, E, F), the Earnest Money Receipt, and the Loan Application Prep Sheet</a:t>
            </a:r>
            <a:endParaRPr lang="en-US" sz="1200" dirty="0"/>
          </a:p>
        </p:txBody>
      </p:sp>
      <p:sp>
        <p:nvSpPr>
          <p:cNvPr id="15" name="Shape 11"/>
          <p:cNvSpPr/>
          <p:nvPr/>
        </p:nvSpPr>
        <p:spPr>
          <a:xfrm>
            <a:off x="6583680" y="3611880"/>
            <a:ext cx="109728" cy="109728"/>
          </a:xfrm>
          <a:prstGeom prst="ellipse">
            <a:avLst/>
          </a:prstGeom>
          <a:solidFill>
            <a:srgbClr val="E8510A"/>
          </a:solidFill>
          <a:ln/>
        </p:spPr>
        <p:txBody>
          <a:bodyPr/>
          <a:lstStyle/>
          <a:p>
            <a:endParaRPr lang="en-US"/>
          </a:p>
        </p:txBody>
      </p:sp>
      <p:sp>
        <p:nvSpPr>
          <p:cNvPr id="16" name="Text 12"/>
          <p:cNvSpPr txBox="1"/>
          <p:nvPr/>
        </p:nvSpPr>
        <p:spPr>
          <a:xfrm>
            <a:off x="6858000" y="3474720"/>
            <a:ext cx="4572000" cy="822960"/>
          </a:xfrm>
          <a:prstGeom prst="rect">
            <a:avLst/>
          </a:prstGeom>
          <a:noFill/>
          <a:ln/>
        </p:spPr>
        <p:txBody>
          <a:bodyPr wrap="square" lIns="0" tIns="0" rIns="0" bIns="0" rtlCol="0" anchor="ctr"/>
          <a:lstStyle/>
          <a:p>
            <a:pPr marL="0" indent="0">
              <a:buNone/>
            </a:pPr>
            <a:r>
              <a:rPr lang="en-US" sz="1200" dirty="0">
                <a:solidFill>
                  <a:srgbClr val="1B1F27"/>
                </a:solidFill>
                <a:latin typeface="Calibri" pitchFamily="34" charset="0"/>
                <a:ea typeface="Calibri" pitchFamily="34" charset="-122"/>
                <a:cs typeface="Calibri" pitchFamily="34" charset="-120"/>
              </a:rPr>
              <a:t>Name order and middle name/initial are consistent — watch for nicknames vs. legal names</a:t>
            </a:r>
            <a:endParaRPr lang="en-US" sz="1200" dirty="0"/>
          </a:p>
        </p:txBody>
      </p:sp>
      <p:sp>
        <p:nvSpPr>
          <p:cNvPr id="17" name="Shape 13"/>
          <p:cNvSpPr/>
          <p:nvPr/>
        </p:nvSpPr>
        <p:spPr>
          <a:xfrm>
            <a:off x="6583680" y="4526280"/>
            <a:ext cx="109728" cy="109728"/>
          </a:xfrm>
          <a:prstGeom prst="ellipse">
            <a:avLst/>
          </a:prstGeom>
          <a:solidFill>
            <a:srgbClr val="E8510A"/>
          </a:solidFill>
          <a:ln/>
        </p:spPr>
        <p:txBody>
          <a:bodyPr/>
          <a:lstStyle/>
          <a:p>
            <a:endParaRPr lang="en-US"/>
          </a:p>
        </p:txBody>
      </p:sp>
      <p:sp>
        <p:nvSpPr>
          <p:cNvPr id="18" name="Text 14"/>
          <p:cNvSpPr txBox="1"/>
          <p:nvPr/>
        </p:nvSpPr>
        <p:spPr>
          <a:xfrm>
            <a:off x="6858000" y="4389120"/>
            <a:ext cx="4572000" cy="822960"/>
          </a:xfrm>
          <a:prstGeom prst="rect">
            <a:avLst/>
          </a:prstGeom>
          <a:noFill/>
          <a:ln/>
        </p:spPr>
        <p:txBody>
          <a:bodyPr wrap="square" lIns="0" tIns="0" rIns="0" bIns="0" rtlCol="0" anchor="ctr"/>
          <a:lstStyle/>
          <a:p>
            <a:pPr marL="0" indent="0">
              <a:buNone/>
            </a:pPr>
            <a:r>
              <a:rPr lang="en-US" sz="1200" dirty="0">
                <a:solidFill>
                  <a:srgbClr val="1B1F27"/>
                </a:solidFill>
                <a:latin typeface="Calibri" pitchFamily="34" charset="0"/>
                <a:ea typeface="Calibri" pitchFamily="34" charset="-122"/>
                <a:cs typeface="Calibri" pitchFamily="34" charset="-120"/>
              </a:rPr>
              <a:t>Name matches the government-issued ID collected at loan application</a:t>
            </a:r>
            <a:endParaRPr lang="en-US" sz="1200" dirty="0"/>
          </a:p>
        </p:txBody>
      </p:sp>
      <p:sp>
        <p:nvSpPr>
          <p:cNvPr id="19" name="Shape 15"/>
          <p:cNvSpPr/>
          <p:nvPr/>
        </p:nvSpPr>
        <p:spPr>
          <a:xfrm>
            <a:off x="6583680" y="5440680"/>
            <a:ext cx="109728" cy="109728"/>
          </a:xfrm>
          <a:prstGeom prst="ellipse">
            <a:avLst/>
          </a:prstGeom>
          <a:solidFill>
            <a:srgbClr val="E8510A"/>
          </a:solidFill>
          <a:ln/>
        </p:spPr>
        <p:txBody>
          <a:bodyPr/>
          <a:lstStyle/>
          <a:p>
            <a:endParaRPr lang="en-US"/>
          </a:p>
        </p:txBody>
      </p:sp>
      <p:sp>
        <p:nvSpPr>
          <p:cNvPr id="20" name="Text 16"/>
          <p:cNvSpPr txBox="1"/>
          <p:nvPr/>
        </p:nvSpPr>
        <p:spPr>
          <a:xfrm>
            <a:off x="6858000" y="5303520"/>
            <a:ext cx="4572000" cy="822960"/>
          </a:xfrm>
          <a:prstGeom prst="rect">
            <a:avLst/>
          </a:prstGeom>
          <a:noFill/>
          <a:ln/>
        </p:spPr>
        <p:txBody>
          <a:bodyPr wrap="square" lIns="0" tIns="0" rIns="0" bIns="0" rtlCol="0" anchor="ctr"/>
          <a:lstStyle/>
          <a:p>
            <a:pPr marL="0" indent="0">
              <a:buNone/>
            </a:pPr>
            <a:r>
              <a:rPr lang="en-US" sz="1200" dirty="0">
                <a:solidFill>
                  <a:srgbClr val="1B1F27"/>
                </a:solidFill>
                <a:latin typeface="Calibri" pitchFamily="34" charset="0"/>
                <a:ea typeface="Calibri" pitchFamily="34" charset="-122"/>
                <a:cs typeface="Calibri" pitchFamily="34" charset="-120"/>
              </a:rPr>
              <a:t>Co-Buyer fields: confirm intentionally blank vs. missing information</a:t>
            </a:r>
            <a:endParaRPr lang="en-US" sz="1200" dirty="0"/>
          </a:p>
        </p:txBody>
      </p:sp>
      <p:sp>
        <p:nvSpPr>
          <p:cNvPr id="21" name="Text 17"/>
          <p:cNvSpPr txBox="1"/>
          <p:nvPr/>
        </p:nvSpPr>
        <p:spPr>
          <a:xfrm>
            <a:off x="457200" y="6537960"/>
            <a:ext cx="7315200" cy="274320"/>
          </a:xfrm>
          <a:prstGeom prst="rect">
            <a:avLst/>
          </a:prstGeom>
          <a:noFill/>
          <a:ln/>
        </p:spPr>
        <p:txBody>
          <a:bodyPr wrap="square" lIns="0" tIns="0" rIns="0" bIns="0" rtlCol="0" anchor="ctr"/>
          <a:lstStyle/>
          <a:p>
            <a:pPr marL="0" indent="0">
              <a:buNone/>
            </a:pPr>
            <a:r>
              <a:rPr lang="en-US" sz="900" dirty="0">
                <a:solidFill>
                  <a:srgbClr val="6B7280"/>
                </a:solidFill>
                <a:latin typeface="Calibri" pitchFamily="34" charset="0"/>
                <a:ea typeface="Calibri" pitchFamily="34" charset="-122"/>
                <a:cs typeface="Calibri" pitchFamily="34" charset="-120"/>
              </a:rPr>
              <a:t>Velocio Mortgage  |  Builder Contract Review Training</a:t>
            </a:r>
            <a:endParaRPr lang="en-US" sz="900" dirty="0"/>
          </a:p>
        </p:txBody>
      </p:sp>
      <p:sp>
        <p:nvSpPr>
          <p:cNvPr id="22" name="Text 18"/>
          <p:cNvSpPr txBox="1"/>
          <p:nvPr/>
        </p:nvSpPr>
        <p:spPr>
          <a:xfrm>
            <a:off x="11274552" y="6537960"/>
            <a:ext cx="457200" cy="274320"/>
          </a:xfrm>
          <a:prstGeom prst="rect">
            <a:avLst/>
          </a:prstGeom>
          <a:noFill/>
          <a:ln/>
        </p:spPr>
        <p:txBody>
          <a:bodyPr wrap="square" lIns="0" tIns="0" rIns="0" bIns="0"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384048"/>
            <a:ext cx="502920" cy="502920"/>
          </a:xfrm>
          <a:prstGeom prst="ellipse">
            <a:avLst/>
          </a:prstGeom>
          <a:solidFill>
            <a:srgbClr val="E8510A"/>
          </a:solidFill>
          <a:ln/>
        </p:spPr>
        <p:txBody>
          <a:bodyPr/>
          <a:lstStyle/>
          <a:p>
            <a:endParaRPr lang="en-US"/>
          </a:p>
        </p:txBody>
      </p:sp>
      <p:sp>
        <p:nvSpPr>
          <p:cNvPr id="3" name="Text 1"/>
          <p:cNvSpPr txBox="1"/>
          <p:nvPr/>
        </p:nvSpPr>
        <p:spPr>
          <a:xfrm>
            <a:off x="457200" y="384048"/>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2</a:t>
            </a:r>
            <a:endParaRPr lang="en-US" sz="2200" dirty="0"/>
          </a:p>
        </p:txBody>
      </p:sp>
      <p:sp>
        <p:nvSpPr>
          <p:cNvPr id="4" name="Text 2"/>
          <p:cNvSpPr txBox="1"/>
          <p:nvPr/>
        </p:nvSpPr>
        <p:spPr>
          <a:xfrm>
            <a:off x="1143000" y="347472"/>
            <a:ext cx="9144000" cy="274320"/>
          </a:xfrm>
          <a:prstGeom prst="rect">
            <a:avLst/>
          </a:prstGeom>
          <a:noFill/>
          <a:ln/>
        </p:spPr>
        <p:txBody>
          <a:bodyPr wrap="square" lIns="0" tIns="0" rIns="0" bIns="0" rtlCol="0" anchor="ctr"/>
          <a:lstStyle/>
          <a:p>
            <a:pPr marL="0" indent="0">
              <a:buNone/>
            </a:pPr>
            <a:r>
              <a:rPr lang="en-US" sz="1200" b="1" kern="0" spc="100" dirty="0">
                <a:solidFill>
                  <a:srgbClr val="E8510A"/>
                </a:solidFill>
                <a:latin typeface="Calibri" pitchFamily="34" charset="0"/>
                <a:ea typeface="Calibri" pitchFamily="34" charset="-122"/>
                <a:cs typeface="Calibri" pitchFamily="34" charset="-120"/>
              </a:rPr>
              <a:t>STEP 2</a:t>
            </a:r>
            <a:endParaRPr lang="en-US" sz="1200" dirty="0"/>
          </a:p>
        </p:txBody>
      </p:sp>
      <p:sp>
        <p:nvSpPr>
          <p:cNvPr id="5" name="Text 3"/>
          <p:cNvSpPr txBox="1"/>
          <p:nvPr/>
        </p:nvSpPr>
        <p:spPr>
          <a:xfrm>
            <a:off x="1143000" y="603504"/>
            <a:ext cx="10515600" cy="548640"/>
          </a:xfrm>
          <a:prstGeom prst="rect">
            <a:avLst/>
          </a:prstGeom>
          <a:noFill/>
          <a:ln/>
        </p:spPr>
        <p:txBody>
          <a:bodyPr wrap="square" lIns="0" tIns="0" rIns="0" bIns="0" rtlCol="0" anchor="ctr"/>
          <a:lstStyle/>
          <a:p>
            <a:pPr marL="0" indent="0">
              <a:buNone/>
            </a:pPr>
            <a:r>
              <a:rPr lang="en-US" sz="2800" b="1" dirty="0">
                <a:solidFill>
                  <a:srgbClr val="0B2545"/>
                </a:solidFill>
                <a:latin typeface="Cambria" pitchFamily="34" charset="0"/>
                <a:ea typeface="Cambria" pitchFamily="34" charset="-122"/>
                <a:cs typeface="Cambria" pitchFamily="34" charset="-120"/>
              </a:rPr>
              <a:t>Confirm property &amp; community details</a:t>
            </a:r>
            <a:endParaRPr lang="en-US" sz="2800" dirty="0"/>
          </a:p>
        </p:txBody>
      </p:sp>
      <p:sp>
        <p:nvSpPr>
          <p:cNvPr id="6" name="Text 4"/>
          <p:cNvSpPr txBox="1"/>
          <p:nvPr/>
        </p:nvSpPr>
        <p:spPr>
          <a:xfrm>
            <a:off x="457200" y="1234440"/>
            <a:ext cx="11247120" cy="502920"/>
          </a:xfrm>
          <a:prstGeom prst="rect">
            <a:avLst/>
          </a:prstGeom>
          <a:noFill/>
          <a:ln/>
        </p:spPr>
        <p:txBody>
          <a:bodyPr wrap="square" lIns="0" tIns="0" rIns="0" bIns="0" rtlCol="0" anchor="ctr"/>
          <a:lstStyle/>
          <a:p>
            <a:pPr marL="0" indent="0">
              <a:buNone/>
            </a:pPr>
            <a:r>
              <a:rPr lang="en-US" sz="1300" dirty="0">
                <a:solidFill>
                  <a:srgbClr val="1B1F27"/>
                </a:solidFill>
                <a:latin typeface="Calibri" pitchFamily="34" charset="0"/>
                <a:ea typeface="Calibri" pitchFamily="34" charset="-122"/>
                <a:cs typeface="Calibri" pitchFamily="34" charset="-120"/>
              </a:rPr>
              <a:t>Lot number, plan, elevation, address, and county need to match exactly across the Contract and every Exhibit — these details drive title work, HOA enrollment, and appraisal.</a:t>
            </a:r>
            <a:endParaRPr lang="en-US" sz="1300" dirty="0"/>
          </a:p>
        </p:txBody>
      </p:sp>
      <p:pic>
        <p:nvPicPr>
          <p:cNvPr id="7" name="Image 0" descr="snip_contract_propdesc.jpg"/>
          <p:cNvPicPr>
            <a:picLocks noChangeAspect="1"/>
          </p:cNvPicPr>
          <p:nvPr/>
        </p:nvPicPr>
        <p:blipFill>
          <a:blip r:embed="rId3"/>
          <a:stretch>
            <a:fillRect/>
          </a:stretch>
        </p:blipFill>
        <p:spPr>
          <a:xfrm>
            <a:off x="457200" y="1874520"/>
            <a:ext cx="7315200" cy="992777"/>
          </a:xfrm>
          <a:prstGeom prst="rect">
            <a:avLst/>
          </a:prstGeom>
          <a:effectLst>
            <a:outerShdw blurRad="76200" dist="25400" dir="5400000" algn="bl" rotWithShape="0">
              <a:srgbClr val="000000">
                <a:alpha val="25000"/>
              </a:srgbClr>
            </a:outerShdw>
          </a:effectLst>
        </p:spPr>
      </p:pic>
      <p:sp>
        <p:nvSpPr>
          <p:cNvPr id="8" name="Text 5"/>
          <p:cNvSpPr txBox="1"/>
          <p:nvPr/>
        </p:nvSpPr>
        <p:spPr>
          <a:xfrm>
            <a:off x="457200" y="2922161"/>
            <a:ext cx="7315200" cy="320040"/>
          </a:xfrm>
          <a:prstGeom prst="rect">
            <a:avLst/>
          </a:prstGeom>
          <a:noFill/>
          <a:ln/>
        </p:spPr>
        <p:txBody>
          <a:bodyPr wrap="square" lIns="0" tIns="0" rIns="0" bIns="0" rtlCol="0" anchor="ctr"/>
          <a:lstStyle/>
          <a:p>
            <a:pPr marL="0" indent="0">
              <a:buNone/>
            </a:pPr>
            <a:r>
              <a:rPr lang="en-US" sz="1050" i="1" dirty="0">
                <a:solidFill>
                  <a:srgbClr val="6B7280"/>
                </a:solidFill>
                <a:latin typeface="Calibri" pitchFamily="34" charset="0"/>
                <a:ea typeface="Calibri" pitchFamily="34" charset="-122"/>
                <a:cs typeface="Calibri" pitchFamily="34" charset="-120"/>
              </a:rPr>
              <a:t>Contract — Section 3, Property Description</a:t>
            </a:r>
            <a:endParaRPr lang="en-US" sz="1050" dirty="0"/>
          </a:p>
        </p:txBody>
      </p:sp>
      <p:pic>
        <p:nvPicPr>
          <p:cNvPr id="9" name="Image 1" descr="snip_receipt_header.jpg"/>
          <p:cNvPicPr>
            <a:picLocks noChangeAspect="1"/>
          </p:cNvPicPr>
          <p:nvPr/>
        </p:nvPicPr>
        <p:blipFill>
          <a:blip r:embed="rId4"/>
          <a:stretch>
            <a:fillRect/>
          </a:stretch>
        </p:blipFill>
        <p:spPr>
          <a:xfrm>
            <a:off x="457200" y="3703320"/>
            <a:ext cx="7315200" cy="1254034"/>
          </a:xfrm>
          <a:prstGeom prst="rect">
            <a:avLst/>
          </a:prstGeom>
          <a:effectLst>
            <a:outerShdw blurRad="76200" dist="25400" dir="5400000" algn="bl" rotWithShape="0">
              <a:srgbClr val="000000">
                <a:alpha val="25000"/>
              </a:srgbClr>
            </a:outerShdw>
          </a:effectLst>
        </p:spPr>
      </p:pic>
      <p:sp>
        <p:nvSpPr>
          <p:cNvPr id="10" name="Text 6"/>
          <p:cNvSpPr txBox="1"/>
          <p:nvPr/>
        </p:nvSpPr>
        <p:spPr>
          <a:xfrm>
            <a:off x="457200" y="5012218"/>
            <a:ext cx="7315200" cy="320040"/>
          </a:xfrm>
          <a:prstGeom prst="rect">
            <a:avLst/>
          </a:prstGeom>
          <a:noFill/>
          <a:ln/>
        </p:spPr>
        <p:txBody>
          <a:bodyPr wrap="square" lIns="0" tIns="0" rIns="0" bIns="0" rtlCol="0" anchor="ctr"/>
          <a:lstStyle/>
          <a:p>
            <a:pPr marL="0" indent="0">
              <a:buNone/>
            </a:pPr>
            <a:r>
              <a:rPr lang="en-US" sz="1050" i="1" dirty="0">
                <a:solidFill>
                  <a:srgbClr val="6B7280"/>
                </a:solidFill>
                <a:latin typeface="Calibri" pitchFamily="34" charset="0"/>
                <a:ea typeface="Calibri" pitchFamily="34" charset="-122"/>
                <a:cs typeface="Calibri" pitchFamily="34" charset="-120"/>
              </a:rPr>
              <a:t>Earnest Money Receipt — community/lot/plan/elevation</a:t>
            </a:r>
            <a:endParaRPr lang="en-US" sz="1050" dirty="0"/>
          </a:p>
        </p:txBody>
      </p:sp>
      <p:sp>
        <p:nvSpPr>
          <p:cNvPr id="11" name="Shape 7"/>
          <p:cNvSpPr/>
          <p:nvPr/>
        </p:nvSpPr>
        <p:spPr>
          <a:xfrm>
            <a:off x="8092440" y="1874520"/>
            <a:ext cx="3611880" cy="3931920"/>
          </a:xfrm>
          <a:prstGeom prst="roundRect">
            <a:avLst>
              <a:gd name="adj" fmla="val 2532"/>
            </a:avLst>
          </a:prstGeom>
          <a:solidFill>
            <a:srgbClr val="0B2545"/>
          </a:solidFill>
          <a:ln/>
        </p:spPr>
        <p:txBody>
          <a:bodyPr/>
          <a:lstStyle/>
          <a:p>
            <a:endParaRPr lang="en-US"/>
          </a:p>
        </p:txBody>
      </p:sp>
      <p:sp>
        <p:nvSpPr>
          <p:cNvPr id="12" name="Text 8"/>
          <p:cNvSpPr txBox="1"/>
          <p:nvPr/>
        </p:nvSpPr>
        <p:spPr>
          <a:xfrm>
            <a:off x="8321040" y="2103120"/>
            <a:ext cx="3108960" cy="274320"/>
          </a:xfrm>
          <a:prstGeom prst="rect">
            <a:avLst/>
          </a:prstGeom>
          <a:noFill/>
          <a:ln/>
        </p:spPr>
        <p:txBody>
          <a:bodyPr wrap="square" lIns="0" tIns="0" rIns="0" bIns="0" rtlCol="0" anchor="ctr"/>
          <a:lstStyle/>
          <a:p>
            <a:pPr marL="0" indent="0">
              <a:buNone/>
            </a:pPr>
            <a:r>
              <a:rPr lang="en-US" sz="1100" b="1" kern="0" spc="100" dirty="0">
                <a:solidFill>
                  <a:srgbClr val="E8510A"/>
                </a:solidFill>
                <a:latin typeface="Calibri" pitchFamily="34" charset="0"/>
                <a:ea typeface="Calibri" pitchFamily="34" charset="-122"/>
                <a:cs typeface="Calibri" pitchFamily="34" charset="-120"/>
              </a:rPr>
              <a:t>CROSS-CHECK</a:t>
            </a:r>
            <a:endParaRPr lang="en-US" sz="1100" dirty="0"/>
          </a:p>
        </p:txBody>
      </p:sp>
      <p:sp>
        <p:nvSpPr>
          <p:cNvPr id="13" name="Text 9"/>
          <p:cNvSpPr txBox="1"/>
          <p:nvPr/>
        </p:nvSpPr>
        <p:spPr>
          <a:xfrm>
            <a:off x="8321040" y="2514600"/>
            <a:ext cx="1554480" cy="292608"/>
          </a:xfrm>
          <a:prstGeom prst="rect">
            <a:avLst/>
          </a:prstGeom>
          <a:noFill/>
          <a:ln/>
        </p:spPr>
        <p:txBody>
          <a:bodyPr wrap="square" lIns="0" tIns="0" rIns="0" bIns="0" rtlCol="0" anchor="ctr"/>
          <a:lstStyle/>
          <a:p>
            <a:pPr marL="0" indent="0">
              <a:buNone/>
            </a:pPr>
            <a:r>
              <a:rPr lang="en-US" sz="1100" dirty="0">
                <a:solidFill>
                  <a:srgbClr val="8FA6C9"/>
                </a:solidFill>
                <a:latin typeface="Calibri" pitchFamily="34" charset="0"/>
                <a:ea typeface="Calibri" pitchFamily="34" charset="-122"/>
                <a:cs typeface="Calibri" pitchFamily="34" charset="-120"/>
              </a:rPr>
              <a:t>Community</a:t>
            </a:r>
            <a:endParaRPr lang="en-US" sz="1100" dirty="0"/>
          </a:p>
        </p:txBody>
      </p:sp>
      <p:sp>
        <p:nvSpPr>
          <p:cNvPr id="14" name="Text 10"/>
          <p:cNvSpPr txBox="1"/>
          <p:nvPr/>
        </p:nvSpPr>
        <p:spPr>
          <a:xfrm>
            <a:off x="8321040" y="2734056"/>
            <a:ext cx="3200400" cy="29260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Magma Ranch</a:t>
            </a:r>
            <a:endParaRPr lang="en-US" sz="1300" dirty="0"/>
          </a:p>
        </p:txBody>
      </p:sp>
      <p:sp>
        <p:nvSpPr>
          <p:cNvPr id="15" name="Text 11"/>
          <p:cNvSpPr txBox="1"/>
          <p:nvPr/>
        </p:nvSpPr>
        <p:spPr>
          <a:xfrm>
            <a:off x="8321040" y="3044952"/>
            <a:ext cx="1554480" cy="292608"/>
          </a:xfrm>
          <a:prstGeom prst="rect">
            <a:avLst/>
          </a:prstGeom>
          <a:noFill/>
          <a:ln/>
        </p:spPr>
        <p:txBody>
          <a:bodyPr wrap="square" lIns="0" tIns="0" rIns="0" bIns="0" rtlCol="0" anchor="ctr"/>
          <a:lstStyle/>
          <a:p>
            <a:pPr marL="0" indent="0">
              <a:buNone/>
            </a:pPr>
            <a:r>
              <a:rPr lang="en-US" sz="1100" dirty="0">
                <a:solidFill>
                  <a:srgbClr val="8FA6C9"/>
                </a:solidFill>
                <a:latin typeface="Calibri" pitchFamily="34" charset="0"/>
                <a:ea typeface="Calibri" pitchFamily="34" charset="-122"/>
                <a:cs typeface="Calibri" pitchFamily="34" charset="-120"/>
              </a:rPr>
              <a:t>Lot #</a:t>
            </a:r>
            <a:endParaRPr lang="en-US" sz="1100" dirty="0"/>
          </a:p>
        </p:txBody>
      </p:sp>
      <p:sp>
        <p:nvSpPr>
          <p:cNvPr id="16" name="Text 12"/>
          <p:cNvSpPr txBox="1"/>
          <p:nvPr/>
        </p:nvSpPr>
        <p:spPr>
          <a:xfrm>
            <a:off x="8321040" y="3264408"/>
            <a:ext cx="3200400" cy="29260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7" name="Text 13"/>
          <p:cNvSpPr txBox="1"/>
          <p:nvPr/>
        </p:nvSpPr>
        <p:spPr>
          <a:xfrm>
            <a:off x="8321040" y="3575304"/>
            <a:ext cx="1554480" cy="292608"/>
          </a:xfrm>
          <a:prstGeom prst="rect">
            <a:avLst/>
          </a:prstGeom>
          <a:noFill/>
          <a:ln/>
        </p:spPr>
        <p:txBody>
          <a:bodyPr wrap="square" lIns="0" tIns="0" rIns="0" bIns="0" rtlCol="0" anchor="ctr"/>
          <a:lstStyle/>
          <a:p>
            <a:pPr marL="0" indent="0">
              <a:buNone/>
            </a:pPr>
            <a:r>
              <a:rPr lang="en-US" sz="1100" dirty="0">
                <a:solidFill>
                  <a:srgbClr val="8FA6C9"/>
                </a:solidFill>
                <a:latin typeface="Calibri" pitchFamily="34" charset="0"/>
                <a:ea typeface="Calibri" pitchFamily="34" charset="-122"/>
                <a:cs typeface="Calibri" pitchFamily="34" charset="-120"/>
              </a:rPr>
              <a:t>Plan #</a:t>
            </a:r>
            <a:endParaRPr lang="en-US" sz="1100" dirty="0"/>
          </a:p>
        </p:txBody>
      </p:sp>
      <p:sp>
        <p:nvSpPr>
          <p:cNvPr id="18" name="Text 14"/>
          <p:cNvSpPr txBox="1"/>
          <p:nvPr/>
        </p:nvSpPr>
        <p:spPr>
          <a:xfrm>
            <a:off x="8321040" y="3794760"/>
            <a:ext cx="3200400" cy="29260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1177</a:t>
            </a:r>
            <a:endParaRPr lang="en-US" sz="1300" dirty="0"/>
          </a:p>
        </p:txBody>
      </p:sp>
      <p:sp>
        <p:nvSpPr>
          <p:cNvPr id="19" name="Text 15"/>
          <p:cNvSpPr txBox="1"/>
          <p:nvPr/>
        </p:nvSpPr>
        <p:spPr>
          <a:xfrm>
            <a:off x="8321040" y="4105656"/>
            <a:ext cx="1554480" cy="292608"/>
          </a:xfrm>
          <a:prstGeom prst="rect">
            <a:avLst/>
          </a:prstGeom>
          <a:noFill/>
          <a:ln/>
        </p:spPr>
        <p:txBody>
          <a:bodyPr wrap="square" lIns="0" tIns="0" rIns="0" bIns="0" rtlCol="0" anchor="ctr"/>
          <a:lstStyle/>
          <a:p>
            <a:pPr marL="0" indent="0">
              <a:buNone/>
            </a:pPr>
            <a:r>
              <a:rPr lang="en-US" sz="1100" dirty="0">
                <a:solidFill>
                  <a:srgbClr val="8FA6C9"/>
                </a:solidFill>
                <a:latin typeface="Calibri" pitchFamily="34" charset="0"/>
                <a:ea typeface="Calibri" pitchFamily="34" charset="-122"/>
                <a:cs typeface="Calibri" pitchFamily="34" charset="-120"/>
              </a:rPr>
              <a:t>Elevation</a:t>
            </a:r>
            <a:endParaRPr lang="en-US" sz="1100" dirty="0"/>
          </a:p>
        </p:txBody>
      </p:sp>
      <p:sp>
        <p:nvSpPr>
          <p:cNvPr id="20" name="Text 16"/>
          <p:cNvSpPr txBox="1"/>
          <p:nvPr/>
        </p:nvSpPr>
        <p:spPr>
          <a:xfrm>
            <a:off x="8321040" y="4325112"/>
            <a:ext cx="3200400" cy="29260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R</a:t>
            </a:r>
            <a:endParaRPr lang="en-US" sz="1300" dirty="0"/>
          </a:p>
        </p:txBody>
      </p:sp>
      <p:sp>
        <p:nvSpPr>
          <p:cNvPr id="21" name="Text 17"/>
          <p:cNvSpPr txBox="1"/>
          <p:nvPr/>
        </p:nvSpPr>
        <p:spPr>
          <a:xfrm>
            <a:off x="8321040" y="4636008"/>
            <a:ext cx="1554480" cy="292608"/>
          </a:xfrm>
          <a:prstGeom prst="rect">
            <a:avLst/>
          </a:prstGeom>
          <a:noFill/>
          <a:ln/>
        </p:spPr>
        <p:txBody>
          <a:bodyPr wrap="square" lIns="0" tIns="0" rIns="0" bIns="0" rtlCol="0" anchor="ctr"/>
          <a:lstStyle/>
          <a:p>
            <a:pPr marL="0" indent="0">
              <a:buNone/>
            </a:pPr>
            <a:r>
              <a:rPr lang="en-US" sz="1100" dirty="0">
                <a:solidFill>
                  <a:srgbClr val="8FA6C9"/>
                </a:solidFill>
                <a:latin typeface="Calibri" pitchFamily="34" charset="0"/>
                <a:ea typeface="Calibri" pitchFamily="34" charset="-122"/>
                <a:cs typeface="Calibri" pitchFamily="34" charset="-120"/>
              </a:rPr>
              <a:t>Address</a:t>
            </a:r>
            <a:endParaRPr lang="en-US" sz="1100" dirty="0"/>
          </a:p>
        </p:txBody>
      </p:sp>
      <p:sp>
        <p:nvSpPr>
          <p:cNvPr id="22" name="Text 18"/>
          <p:cNvSpPr txBox="1"/>
          <p:nvPr/>
        </p:nvSpPr>
        <p:spPr>
          <a:xfrm>
            <a:off x="8321040" y="4855464"/>
            <a:ext cx="3200400" cy="29260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12893 E. Wallflower Ln</a:t>
            </a:r>
            <a:endParaRPr lang="en-US" sz="1300" dirty="0"/>
          </a:p>
        </p:txBody>
      </p:sp>
      <p:sp>
        <p:nvSpPr>
          <p:cNvPr id="23" name="Text 19"/>
          <p:cNvSpPr txBox="1"/>
          <p:nvPr/>
        </p:nvSpPr>
        <p:spPr>
          <a:xfrm>
            <a:off x="8321040" y="5166360"/>
            <a:ext cx="1554480" cy="292608"/>
          </a:xfrm>
          <a:prstGeom prst="rect">
            <a:avLst/>
          </a:prstGeom>
          <a:noFill/>
          <a:ln/>
        </p:spPr>
        <p:txBody>
          <a:bodyPr wrap="square" lIns="0" tIns="0" rIns="0" bIns="0" rtlCol="0" anchor="ctr"/>
          <a:lstStyle/>
          <a:p>
            <a:pPr marL="0" indent="0">
              <a:buNone/>
            </a:pPr>
            <a:r>
              <a:rPr lang="en-US" sz="1100" dirty="0">
                <a:solidFill>
                  <a:srgbClr val="8FA6C9"/>
                </a:solidFill>
                <a:latin typeface="Calibri" pitchFamily="34" charset="0"/>
                <a:ea typeface="Calibri" pitchFamily="34" charset="-122"/>
                <a:cs typeface="Calibri" pitchFamily="34" charset="-120"/>
              </a:rPr>
              <a:t>County</a:t>
            </a:r>
            <a:endParaRPr lang="en-US" sz="1100" dirty="0"/>
          </a:p>
        </p:txBody>
      </p:sp>
      <p:sp>
        <p:nvSpPr>
          <p:cNvPr id="24" name="Text 20"/>
          <p:cNvSpPr txBox="1"/>
          <p:nvPr/>
        </p:nvSpPr>
        <p:spPr>
          <a:xfrm>
            <a:off x="8321040" y="5385816"/>
            <a:ext cx="3200400" cy="29260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Pinal, AZ</a:t>
            </a:r>
            <a:endParaRPr lang="en-US" sz="1300" dirty="0"/>
          </a:p>
        </p:txBody>
      </p:sp>
      <p:sp>
        <p:nvSpPr>
          <p:cNvPr id="25" name="Text 21"/>
          <p:cNvSpPr txBox="1"/>
          <p:nvPr/>
        </p:nvSpPr>
        <p:spPr>
          <a:xfrm>
            <a:off x="457200" y="6537960"/>
            <a:ext cx="7315200" cy="274320"/>
          </a:xfrm>
          <a:prstGeom prst="rect">
            <a:avLst/>
          </a:prstGeom>
          <a:noFill/>
          <a:ln/>
        </p:spPr>
        <p:txBody>
          <a:bodyPr wrap="square" lIns="0" tIns="0" rIns="0" bIns="0" rtlCol="0" anchor="ctr"/>
          <a:lstStyle/>
          <a:p>
            <a:pPr marL="0" indent="0">
              <a:buNone/>
            </a:pPr>
            <a:r>
              <a:rPr lang="en-US" sz="900" dirty="0">
                <a:solidFill>
                  <a:srgbClr val="6B7280"/>
                </a:solidFill>
                <a:latin typeface="Calibri" pitchFamily="34" charset="0"/>
                <a:ea typeface="Calibri" pitchFamily="34" charset="-122"/>
                <a:cs typeface="Calibri" pitchFamily="34" charset="-120"/>
              </a:rPr>
              <a:t>Velocio Mortgage  |  Builder Contract Review Training</a:t>
            </a:r>
            <a:endParaRPr lang="en-US" sz="900" dirty="0"/>
          </a:p>
        </p:txBody>
      </p:sp>
      <p:sp>
        <p:nvSpPr>
          <p:cNvPr id="26" name="Text 22"/>
          <p:cNvSpPr txBox="1"/>
          <p:nvPr/>
        </p:nvSpPr>
        <p:spPr>
          <a:xfrm>
            <a:off x="11274552" y="6537960"/>
            <a:ext cx="457200" cy="274320"/>
          </a:xfrm>
          <a:prstGeom prst="rect">
            <a:avLst/>
          </a:prstGeom>
          <a:noFill/>
          <a:ln/>
        </p:spPr>
        <p:txBody>
          <a:bodyPr wrap="square" lIns="0" tIns="0" rIns="0" bIns="0"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384048"/>
            <a:ext cx="502920" cy="502920"/>
          </a:xfrm>
          <a:prstGeom prst="ellipse">
            <a:avLst/>
          </a:prstGeom>
          <a:solidFill>
            <a:srgbClr val="E8510A"/>
          </a:solidFill>
          <a:ln/>
        </p:spPr>
        <p:txBody>
          <a:bodyPr/>
          <a:lstStyle/>
          <a:p>
            <a:endParaRPr lang="en-US"/>
          </a:p>
        </p:txBody>
      </p:sp>
      <p:sp>
        <p:nvSpPr>
          <p:cNvPr id="3" name="Text 1"/>
          <p:cNvSpPr txBox="1"/>
          <p:nvPr/>
        </p:nvSpPr>
        <p:spPr>
          <a:xfrm>
            <a:off x="457200" y="384048"/>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3</a:t>
            </a:r>
            <a:endParaRPr lang="en-US" sz="2200" dirty="0"/>
          </a:p>
        </p:txBody>
      </p:sp>
      <p:sp>
        <p:nvSpPr>
          <p:cNvPr id="4" name="Text 2"/>
          <p:cNvSpPr txBox="1"/>
          <p:nvPr/>
        </p:nvSpPr>
        <p:spPr>
          <a:xfrm>
            <a:off x="1143000" y="347472"/>
            <a:ext cx="9144000" cy="274320"/>
          </a:xfrm>
          <a:prstGeom prst="rect">
            <a:avLst/>
          </a:prstGeom>
          <a:noFill/>
          <a:ln/>
        </p:spPr>
        <p:txBody>
          <a:bodyPr wrap="square" lIns="0" tIns="0" rIns="0" bIns="0" rtlCol="0" anchor="ctr"/>
          <a:lstStyle/>
          <a:p>
            <a:pPr marL="0" indent="0">
              <a:buNone/>
            </a:pPr>
            <a:r>
              <a:rPr lang="en-US" sz="1200" b="1" kern="0" spc="100" dirty="0">
                <a:solidFill>
                  <a:srgbClr val="E8510A"/>
                </a:solidFill>
                <a:latin typeface="Calibri" pitchFamily="34" charset="0"/>
                <a:ea typeface="Calibri" pitchFamily="34" charset="-122"/>
                <a:cs typeface="Calibri" pitchFamily="34" charset="-120"/>
              </a:rPr>
              <a:t>STEP 3</a:t>
            </a:r>
            <a:endParaRPr lang="en-US" sz="1200" dirty="0"/>
          </a:p>
        </p:txBody>
      </p:sp>
      <p:sp>
        <p:nvSpPr>
          <p:cNvPr id="5" name="Text 3"/>
          <p:cNvSpPr txBox="1"/>
          <p:nvPr/>
        </p:nvSpPr>
        <p:spPr>
          <a:xfrm>
            <a:off x="1143000" y="603504"/>
            <a:ext cx="10515600" cy="548640"/>
          </a:xfrm>
          <a:prstGeom prst="rect">
            <a:avLst/>
          </a:prstGeom>
          <a:noFill/>
          <a:ln/>
        </p:spPr>
        <p:txBody>
          <a:bodyPr wrap="square" lIns="0" tIns="0" rIns="0" bIns="0" rtlCol="0" anchor="ctr"/>
          <a:lstStyle/>
          <a:p>
            <a:pPr marL="0" indent="0">
              <a:buNone/>
            </a:pPr>
            <a:r>
              <a:rPr lang="en-US" sz="2800" b="1" dirty="0">
                <a:solidFill>
                  <a:srgbClr val="0B2545"/>
                </a:solidFill>
                <a:latin typeface="Cambria" pitchFamily="34" charset="0"/>
                <a:ea typeface="Cambria" pitchFamily="34" charset="-122"/>
                <a:cs typeface="Cambria" pitchFamily="34" charset="-120"/>
              </a:rPr>
              <a:t>Purchase price, deposit &amp; financing type</a:t>
            </a:r>
            <a:endParaRPr lang="en-US" sz="2800" dirty="0"/>
          </a:p>
        </p:txBody>
      </p:sp>
      <p:sp>
        <p:nvSpPr>
          <p:cNvPr id="6" name="Text 4"/>
          <p:cNvSpPr txBox="1"/>
          <p:nvPr/>
        </p:nvSpPr>
        <p:spPr>
          <a:xfrm>
            <a:off x="457200" y="1234440"/>
            <a:ext cx="11247120" cy="502920"/>
          </a:xfrm>
          <a:prstGeom prst="rect">
            <a:avLst/>
          </a:prstGeom>
          <a:noFill/>
          <a:ln/>
        </p:spPr>
        <p:txBody>
          <a:bodyPr wrap="square" lIns="0" tIns="0" rIns="0" bIns="0" rtlCol="0" anchor="ctr"/>
          <a:lstStyle/>
          <a:p>
            <a:pPr marL="0" indent="0">
              <a:buNone/>
            </a:pPr>
            <a:r>
              <a:rPr lang="en-US" sz="1300" dirty="0">
                <a:solidFill>
                  <a:srgbClr val="1B1F27"/>
                </a:solidFill>
                <a:latin typeface="Calibri" pitchFamily="34" charset="0"/>
                <a:ea typeface="Calibri" pitchFamily="34" charset="-122"/>
                <a:cs typeface="Calibri" pitchFamily="34" charset="-120"/>
              </a:rPr>
              <a:t>Confirm the Total Purchase Price and Deposit tie out to the Earnest Money Receipt, and that the financing type shown in Section 7 matches the lender's file.</a:t>
            </a:r>
            <a:endParaRPr lang="en-US" sz="1300" dirty="0"/>
          </a:p>
        </p:txBody>
      </p:sp>
      <p:pic>
        <p:nvPicPr>
          <p:cNvPr id="7" name="Image 0" descr="snip_price_box.jpg"/>
          <p:cNvPicPr>
            <a:picLocks noChangeAspect="1"/>
          </p:cNvPicPr>
          <p:nvPr/>
        </p:nvPicPr>
        <p:blipFill>
          <a:blip r:embed="rId3"/>
          <a:stretch>
            <a:fillRect/>
          </a:stretch>
        </p:blipFill>
        <p:spPr>
          <a:xfrm>
            <a:off x="457200" y="1783080"/>
            <a:ext cx="6400800" cy="594360"/>
          </a:xfrm>
          <a:prstGeom prst="rect">
            <a:avLst/>
          </a:prstGeom>
          <a:effectLst>
            <a:outerShdw blurRad="76200" dist="25400" dir="5400000" algn="bl" rotWithShape="0">
              <a:srgbClr val="000000">
                <a:alpha val="25000"/>
              </a:srgbClr>
            </a:outerShdw>
          </a:effectLst>
        </p:spPr>
      </p:pic>
      <p:sp>
        <p:nvSpPr>
          <p:cNvPr id="8" name="Text 5"/>
          <p:cNvSpPr txBox="1"/>
          <p:nvPr/>
        </p:nvSpPr>
        <p:spPr>
          <a:xfrm>
            <a:off x="457200" y="2432304"/>
            <a:ext cx="6400800" cy="320040"/>
          </a:xfrm>
          <a:prstGeom prst="rect">
            <a:avLst/>
          </a:prstGeom>
          <a:noFill/>
          <a:ln/>
        </p:spPr>
        <p:txBody>
          <a:bodyPr wrap="square" lIns="0" tIns="0" rIns="0" bIns="0" rtlCol="0" anchor="ctr"/>
          <a:lstStyle/>
          <a:p>
            <a:pPr marL="0" indent="0">
              <a:buNone/>
            </a:pPr>
            <a:r>
              <a:rPr lang="en-US" sz="1050" i="1" dirty="0">
                <a:solidFill>
                  <a:srgbClr val="6B7280"/>
                </a:solidFill>
                <a:latin typeface="Calibri" pitchFamily="34" charset="0"/>
                <a:ea typeface="Calibri" pitchFamily="34" charset="-122"/>
                <a:cs typeface="Calibri" pitchFamily="34" charset="-120"/>
              </a:rPr>
              <a:t>Contract — Section 4, Purchase Price</a:t>
            </a:r>
            <a:endParaRPr lang="en-US" sz="1050" dirty="0"/>
          </a:p>
        </p:txBody>
      </p:sp>
      <p:pic>
        <p:nvPicPr>
          <p:cNvPr id="9" name="Image 1" descr="snip_financing_box.jpg"/>
          <p:cNvPicPr>
            <a:picLocks noChangeAspect="1"/>
          </p:cNvPicPr>
          <p:nvPr/>
        </p:nvPicPr>
        <p:blipFill>
          <a:blip r:embed="rId4"/>
          <a:stretch>
            <a:fillRect/>
          </a:stretch>
        </p:blipFill>
        <p:spPr>
          <a:xfrm>
            <a:off x="457200" y="2697480"/>
            <a:ext cx="6400800" cy="937260"/>
          </a:xfrm>
          <a:prstGeom prst="rect">
            <a:avLst/>
          </a:prstGeom>
          <a:effectLst>
            <a:outerShdw blurRad="76200" dist="25400" dir="5400000" algn="bl" rotWithShape="0">
              <a:srgbClr val="000000">
                <a:alpha val="25000"/>
              </a:srgbClr>
            </a:outerShdw>
          </a:effectLst>
        </p:spPr>
      </p:pic>
      <p:sp>
        <p:nvSpPr>
          <p:cNvPr id="10" name="Text 6"/>
          <p:cNvSpPr txBox="1"/>
          <p:nvPr/>
        </p:nvSpPr>
        <p:spPr>
          <a:xfrm>
            <a:off x="457200" y="3689604"/>
            <a:ext cx="6400800" cy="320040"/>
          </a:xfrm>
          <a:prstGeom prst="rect">
            <a:avLst/>
          </a:prstGeom>
          <a:noFill/>
          <a:ln/>
        </p:spPr>
        <p:txBody>
          <a:bodyPr wrap="square" lIns="0" tIns="0" rIns="0" bIns="0" rtlCol="0" anchor="ctr"/>
          <a:lstStyle/>
          <a:p>
            <a:pPr marL="0" indent="0">
              <a:buNone/>
            </a:pPr>
            <a:r>
              <a:rPr lang="en-US" sz="1050" i="1" dirty="0">
                <a:solidFill>
                  <a:srgbClr val="6B7280"/>
                </a:solidFill>
                <a:latin typeface="Calibri" pitchFamily="34" charset="0"/>
                <a:ea typeface="Calibri" pitchFamily="34" charset="-122"/>
                <a:cs typeface="Calibri" pitchFamily="34" charset="-120"/>
              </a:rPr>
              <a:t>Contract — Section 7, Financing Being Obtained by Buyer</a:t>
            </a:r>
            <a:endParaRPr lang="en-US" sz="1050" dirty="0"/>
          </a:p>
        </p:txBody>
      </p:sp>
      <p:pic>
        <p:nvPicPr>
          <p:cNvPr id="11" name="Image 2" descr="snip_receipt_lender.jpg"/>
          <p:cNvPicPr>
            <a:picLocks noChangeAspect="1"/>
          </p:cNvPicPr>
          <p:nvPr/>
        </p:nvPicPr>
        <p:blipFill>
          <a:blip r:embed="rId5"/>
          <a:stretch>
            <a:fillRect/>
          </a:stretch>
        </p:blipFill>
        <p:spPr>
          <a:xfrm>
            <a:off x="457200" y="4526280"/>
            <a:ext cx="6400800" cy="1228954"/>
          </a:xfrm>
          <a:prstGeom prst="rect">
            <a:avLst/>
          </a:prstGeom>
          <a:effectLst>
            <a:outerShdw blurRad="76200" dist="25400" dir="5400000" algn="bl" rotWithShape="0">
              <a:srgbClr val="000000">
                <a:alpha val="25000"/>
              </a:srgbClr>
            </a:outerShdw>
          </a:effectLst>
        </p:spPr>
      </p:pic>
      <p:sp>
        <p:nvSpPr>
          <p:cNvPr id="12" name="Text 7"/>
          <p:cNvSpPr txBox="1"/>
          <p:nvPr/>
        </p:nvSpPr>
        <p:spPr>
          <a:xfrm>
            <a:off x="457200" y="5810098"/>
            <a:ext cx="6400800" cy="320040"/>
          </a:xfrm>
          <a:prstGeom prst="rect">
            <a:avLst/>
          </a:prstGeom>
          <a:noFill/>
          <a:ln/>
        </p:spPr>
        <p:txBody>
          <a:bodyPr wrap="square" lIns="0" tIns="0" rIns="0" bIns="0" rtlCol="0" anchor="ctr"/>
          <a:lstStyle/>
          <a:p>
            <a:pPr marL="0" indent="0">
              <a:buNone/>
            </a:pPr>
            <a:r>
              <a:rPr lang="en-US" sz="1050" i="1" dirty="0">
                <a:solidFill>
                  <a:srgbClr val="6B7280"/>
                </a:solidFill>
                <a:latin typeface="Calibri" pitchFamily="34" charset="0"/>
                <a:ea typeface="Calibri" pitchFamily="34" charset="-122"/>
                <a:cs typeface="Calibri" pitchFamily="34" charset="-120"/>
              </a:rPr>
              <a:t>Earnest Money Receipt — lender &amp; financing type</a:t>
            </a:r>
            <a:endParaRPr lang="en-US" sz="1050" dirty="0"/>
          </a:p>
        </p:txBody>
      </p:sp>
      <p:sp>
        <p:nvSpPr>
          <p:cNvPr id="13" name="Shape 8"/>
          <p:cNvSpPr/>
          <p:nvPr/>
        </p:nvSpPr>
        <p:spPr>
          <a:xfrm>
            <a:off x="7315200" y="1828800"/>
            <a:ext cx="4389120" cy="1234440"/>
          </a:xfrm>
          <a:prstGeom prst="roundRect">
            <a:avLst>
              <a:gd name="adj" fmla="val 7407"/>
            </a:avLst>
          </a:prstGeom>
          <a:solidFill>
            <a:srgbClr val="F4F6F9"/>
          </a:solidFill>
          <a:ln/>
        </p:spPr>
        <p:txBody>
          <a:bodyPr/>
          <a:lstStyle/>
          <a:p>
            <a:endParaRPr lang="en-US"/>
          </a:p>
        </p:txBody>
      </p:sp>
      <p:sp>
        <p:nvSpPr>
          <p:cNvPr id="14" name="Text 9"/>
          <p:cNvSpPr txBox="1"/>
          <p:nvPr/>
        </p:nvSpPr>
        <p:spPr>
          <a:xfrm>
            <a:off x="7543800" y="1965960"/>
            <a:ext cx="3931920" cy="548640"/>
          </a:xfrm>
          <a:prstGeom prst="rect">
            <a:avLst/>
          </a:prstGeom>
          <a:noFill/>
          <a:ln/>
        </p:spPr>
        <p:txBody>
          <a:bodyPr wrap="square" lIns="0" tIns="0" rIns="0" bIns="0" rtlCol="0" anchor="ctr"/>
          <a:lstStyle/>
          <a:p>
            <a:pPr marL="0" indent="0">
              <a:buNone/>
            </a:pPr>
            <a:r>
              <a:rPr lang="en-US" sz="3000" b="1" dirty="0">
                <a:solidFill>
                  <a:srgbClr val="0B2545"/>
                </a:solidFill>
                <a:latin typeface="Cambria" pitchFamily="34" charset="0"/>
                <a:ea typeface="Cambria" pitchFamily="34" charset="-122"/>
                <a:cs typeface="Cambria" pitchFamily="34" charset="-120"/>
              </a:rPr>
              <a:t>$309,990</a:t>
            </a:r>
            <a:endParaRPr lang="en-US" sz="3000" dirty="0"/>
          </a:p>
        </p:txBody>
      </p:sp>
      <p:sp>
        <p:nvSpPr>
          <p:cNvPr id="15" name="Text 10"/>
          <p:cNvSpPr txBox="1"/>
          <p:nvPr/>
        </p:nvSpPr>
        <p:spPr>
          <a:xfrm>
            <a:off x="7543800" y="2606040"/>
            <a:ext cx="3931920" cy="365760"/>
          </a:xfrm>
          <a:prstGeom prst="rect">
            <a:avLst/>
          </a:prstGeom>
          <a:noFill/>
          <a:ln/>
        </p:spPr>
        <p:txBody>
          <a:bodyPr wrap="square" lIns="0" tIns="0" rIns="0" bIns="0" rtlCol="0" anchor="ctr"/>
          <a:lstStyle/>
          <a:p>
            <a:pPr marL="0" indent="0">
              <a:buNone/>
            </a:pPr>
            <a:r>
              <a:rPr lang="en-US" sz="1150" dirty="0">
                <a:solidFill>
                  <a:srgbClr val="6B7280"/>
                </a:solidFill>
                <a:latin typeface="Calibri" pitchFamily="34" charset="0"/>
                <a:ea typeface="Calibri" pitchFamily="34" charset="-122"/>
                <a:cs typeface="Calibri" pitchFamily="34" charset="-120"/>
              </a:rPr>
              <a:t>Total Purchase Price</a:t>
            </a:r>
            <a:endParaRPr lang="en-US" sz="1150" dirty="0"/>
          </a:p>
        </p:txBody>
      </p:sp>
      <p:sp>
        <p:nvSpPr>
          <p:cNvPr id="16" name="Shape 11"/>
          <p:cNvSpPr/>
          <p:nvPr/>
        </p:nvSpPr>
        <p:spPr>
          <a:xfrm>
            <a:off x="7315200" y="3246120"/>
            <a:ext cx="4389120" cy="1234440"/>
          </a:xfrm>
          <a:prstGeom prst="roundRect">
            <a:avLst>
              <a:gd name="adj" fmla="val 7407"/>
            </a:avLst>
          </a:prstGeom>
          <a:solidFill>
            <a:srgbClr val="F4F6F9"/>
          </a:solidFill>
          <a:ln/>
        </p:spPr>
        <p:txBody>
          <a:bodyPr/>
          <a:lstStyle/>
          <a:p>
            <a:endParaRPr lang="en-US"/>
          </a:p>
        </p:txBody>
      </p:sp>
      <p:sp>
        <p:nvSpPr>
          <p:cNvPr id="17" name="Text 12"/>
          <p:cNvSpPr txBox="1"/>
          <p:nvPr/>
        </p:nvSpPr>
        <p:spPr>
          <a:xfrm>
            <a:off x="7543800" y="3383280"/>
            <a:ext cx="3931920" cy="548640"/>
          </a:xfrm>
          <a:prstGeom prst="rect">
            <a:avLst/>
          </a:prstGeom>
          <a:noFill/>
          <a:ln/>
        </p:spPr>
        <p:txBody>
          <a:bodyPr wrap="square" lIns="0" tIns="0" rIns="0" bIns="0" rtlCol="0" anchor="ctr"/>
          <a:lstStyle/>
          <a:p>
            <a:pPr marL="0" indent="0">
              <a:buNone/>
            </a:pPr>
            <a:r>
              <a:rPr lang="en-US" sz="3000" b="1" dirty="0">
                <a:solidFill>
                  <a:srgbClr val="0B2545"/>
                </a:solidFill>
                <a:latin typeface="Cambria" pitchFamily="34" charset="0"/>
                <a:ea typeface="Cambria" pitchFamily="34" charset="-122"/>
                <a:cs typeface="Cambria" pitchFamily="34" charset="-120"/>
              </a:rPr>
              <a:t>$1,500</a:t>
            </a:r>
            <a:endParaRPr lang="en-US" sz="3000" dirty="0"/>
          </a:p>
        </p:txBody>
      </p:sp>
      <p:sp>
        <p:nvSpPr>
          <p:cNvPr id="18" name="Text 13"/>
          <p:cNvSpPr txBox="1"/>
          <p:nvPr/>
        </p:nvSpPr>
        <p:spPr>
          <a:xfrm>
            <a:off x="7543800" y="4023360"/>
            <a:ext cx="3931920" cy="365760"/>
          </a:xfrm>
          <a:prstGeom prst="rect">
            <a:avLst/>
          </a:prstGeom>
          <a:noFill/>
          <a:ln/>
        </p:spPr>
        <p:txBody>
          <a:bodyPr wrap="square" lIns="0" tIns="0" rIns="0" bIns="0" rtlCol="0" anchor="ctr"/>
          <a:lstStyle/>
          <a:p>
            <a:pPr marL="0" indent="0">
              <a:buNone/>
            </a:pPr>
            <a:r>
              <a:rPr lang="en-US" sz="1150" dirty="0">
                <a:solidFill>
                  <a:srgbClr val="6B7280"/>
                </a:solidFill>
                <a:latin typeface="Calibri" pitchFamily="34" charset="0"/>
                <a:ea typeface="Calibri" pitchFamily="34" charset="-122"/>
                <a:cs typeface="Calibri" pitchFamily="34" charset="-120"/>
              </a:rPr>
              <a:t>Deposit (Earnest Money)</a:t>
            </a:r>
            <a:endParaRPr lang="en-US" sz="1150" dirty="0"/>
          </a:p>
        </p:txBody>
      </p:sp>
      <p:sp>
        <p:nvSpPr>
          <p:cNvPr id="19" name="Shape 14"/>
          <p:cNvSpPr/>
          <p:nvPr/>
        </p:nvSpPr>
        <p:spPr>
          <a:xfrm>
            <a:off x="7315200" y="4663440"/>
            <a:ext cx="4389120" cy="1234440"/>
          </a:xfrm>
          <a:prstGeom prst="roundRect">
            <a:avLst>
              <a:gd name="adj" fmla="val 7407"/>
            </a:avLst>
          </a:prstGeom>
          <a:solidFill>
            <a:srgbClr val="F4F6F9"/>
          </a:solidFill>
          <a:ln/>
        </p:spPr>
        <p:txBody>
          <a:bodyPr/>
          <a:lstStyle/>
          <a:p>
            <a:endParaRPr lang="en-US"/>
          </a:p>
        </p:txBody>
      </p:sp>
      <p:sp>
        <p:nvSpPr>
          <p:cNvPr id="20" name="Text 15"/>
          <p:cNvSpPr txBox="1"/>
          <p:nvPr/>
        </p:nvSpPr>
        <p:spPr>
          <a:xfrm>
            <a:off x="7543800" y="4800600"/>
            <a:ext cx="3931920" cy="548640"/>
          </a:xfrm>
          <a:prstGeom prst="rect">
            <a:avLst/>
          </a:prstGeom>
          <a:noFill/>
          <a:ln/>
        </p:spPr>
        <p:txBody>
          <a:bodyPr wrap="square" lIns="0" tIns="0" rIns="0" bIns="0" rtlCol="0" anchor="ctr"/>
          <a:lstStyle/>
          <a:p>
            <a:pPr marL="0" indent="0">
              <a:buNone/>
            </a:pPr>
            <a:r>
              <a:rPr lang="en-US" sz="3000" b="1" dirty="0">
                <a:solidFill>
                  <a:srgbClr val="0B2545"/>
                </a:solidFill>
                <a:latin typeface="Cambria" pitchFamily="34" charset="0"/>
                <a:ea typeface="Cambria" pitchFamily="34" charset="-122"/>
                <a:cs typeface="Cambria" pitchFamily="34" charset="-120"/>
              </a:rPr>
              <a:t>USDA</a:t>
            </a:r>
            <a:endParaRPr lang="en-US" sz="3000" dirty="0"/>
          </a:p>
        </p:txBody>
      </p:sp>
      <p:sp>
        <p:nvSpPr>
          <p:cNvPr id="21" name="Text 16"/>
          <p:cNvSpPr txBox="1"/>
          <p:nvPr/>
        </p:nvSpPr>
        <p:spPr>
          <a:xfrm>
            <a:off x="7543800" y="5440680"/>
            <a:ext cx="3931920" cy="365760"/>
          </a:xfrm>
          <a:prstGeom prst="rect">
            <a:avLst/>
          </a:prstGeom>
          <a:noFill/>
          <a:ln/>
        </p:spPr>
        <p:txBody>
          <a:bodyPr wrap="square" lIns="0" tIns="0" rIns="0" bIns="0" rtlCol="0" anchor="ctr"/>
          <a:lstStyle/>
          <a:p>
            <a:pPr marL="0" indent="0">
              <a:buNone/>
            </a:pPr>
            <a:r>
              <a:rPr lang="en-US" sz="1150" dirty="0">
                <a:solidFill>
                  <a:srgbClr val="6B7280"/>
                </a:solidFill>
                <a:latin typeface="Calibri" pitchFamily="34" charset="0"/>
                <a:ea typeface="Calibri" pitchFamily="34" charset="-122"/>
                <a:cs typeface="Calibri" pitchFamily="34" charset="-120"/>
              </a:rPr>
              <a:t>Loan Type — confirm matches receipt</a:t>
            </a:r>
            <a:endParaRPr lang="en-US" sz="1150" dirty="0"/>
          </a:p>
        </p:txBody>
      </p:sp>
      <p:sp>
        <p:nvSpPr>
          <p:cNvPr id="22" name="Text 17"/>
          <p:cNvSpPr txBox="1"/>
          <p:nvPr/>
        </p:nvSpPr>
        <p:spPr>
          <a:xfrm>
            <a:off x="457200" y="6537960"/>
            <a:ext cx="7315200" cy="274320"/>
          </a:xfrm>
          <a:prstGeom prst="rect">
            <a:avLst/>
          </a:prstGeom>
          <a:noFill/>
          <a:ln/>
        </p:spPr>
        <p:txBody>
          <a:bodyPr wrap="square" lIns="0" tIns="0" rIns="0" bIns="0" rtlCol="0" anchor="ctr"/>
          <a:lstStyle/>
          <a:p>
            <a:pPr marL="0" indent="0">
              <a:buNone/>
            </a:pPr>
            <a:r>
              <a:rPr lang="en-US" sz="900" dirty="0">
                <a:solidFill>
                  <a:srgbClr val="6B7280"/>
                </a:solidFill>
                <a:latin typeface="Calibri" pitchFamily="34" charset="0"/>
                <a:ea typeface="Calibri" pitchFamily="34" charset="-122"/>
                <a:cs typeface="Calibri" pitchFamily="34" charset="-120"/>
              </a:rPr>
              <a:t>Velocio Mortgage  |  Builder Contract Review Training</a:t>
            </a:r>
            <a:endParaRPr lang="en-US" sz="900" dirty="0"/>
          </a:p>
        </p:txBody>
      </p:sp>
      <p:sp>
        <p:nvSpPr>
          <p:cNvPr id="23" name="Text 18"/>
          <p:cNvSpPr txBox="1"/>
          <p:nvPr/>
        </p:nvSpPr>
        <p:spPr>
          <a:xfrm>
            <a:off x="11274552" y="6537960"/>
            <a:ext cx="457200" cy="274320"/>
          </a:xfrm>
          <a:prstGeom prst="rect">
            <a:avLst/>
          </a:prstGeom>
          <a:noFill/>
          <a:ln/>
        </p:spPr>
        <p:txBody>
          <a:bodyPr wrap="square" lIns="0" tIns="0" rIns="0" bIns="0"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384048"/>
            <a:ext cx="502920" cy="502920"/>
          </a:xfrm>
          <a:prstGeom prst="ellipse">
            <a:avLst/>
          </a:prstGeom>
          <a:solidFill>
            <a:srgbClr val="E8510A"/>
          </a:solidFill>
          <a:ln/>
        </p:spPr>
        <p:txBody>
          <a:bodyPr/>
          <a:lstStyle/>
          <a:p>
            <a:endParaRPr lang="en-US"/>
          </a:p>
        </p:txBody>
      </p:sp>
      <p:sp>
        <p:nvSpPr>
          <p:cNvPr id="3" name="Text 1"/>
          <p:cNvSpPr txBox="1"/>
          <p:nvPr/>
        </p:nvSpPr>
        <p:spPr>
          <a:xfrm>
            <a:off x="457200" y="384048"/>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4</a:t>
            </a:r>
            <a:endParaRPr lang="en-US" sz="2200" dirty="0"/>
          </a:p>
        </p:txBody>
      </p:sp>
      <p:sp>
        <p:nvSpPr>
          <p:cNvPr id="4" name="Text 2"/>
          <p:cNvSpPr txBox="1"/>
          <p:nvPr/>
        </p:nvSpPr>
        <p:spPr>
          <a:xfrm>
            <a:off x="1143000" y="347472"/>
            <a:ext cx="9144000" cy="274320"/>
          </a:xfrm>
          <a:prstGeom prst="rect">
            <a:avLst/>
          </a:prstGeom>
          <a:noFill/>
          <a:ln/>
        </p:spPr>
        <p:txBody>
          <a:bodyPr wrap="square" lIns="0" tIns="0" rIns="0" bIns="0" rtlCol="0" anchor="ctr"/>
          <a:lstStyle/>
          <a:p>
            <a:pPr marL="0" indent="0">
              <a:buNone/>
            </a:pPr>
            <a:r>
              <a:rPr lang="en-US" sz="1200" b="1" kern="0" spc="100" dirty="0">
                <a:solidFill>
                  <a:srgbClr val="E8510A"/>
                </a:solidFill>
                <a:latin typeface="Calibri" pitchFamily="34" charset="0"/>
                <a:ea typeface="Calibri" pitchFamily="34" charset="-122"/>
                <a:cs typeface="Calibri" pitchFamily="34" charset="-120"/>
              </a:rPr>
              <a:t>STEP 4</a:t>
            </a:r>
            <a:endParaRPr lang="en-US" sz="1200" dirty="0"/>
          </a:p>
        </p:txBody>
      </p:sp>
      <p:sp>
        <p:nvSpPr>
          <p:cNvPr id="5" name="Text 3"/>
          <p:cNvSpPr txBox="1"/>
          <p:nvPr/>
        </p:nvSpPr>
        <p:spPr>
          <a:xfrm>
            <a:off x="1143000" y="603504"/>
            <a:ext cx="10515600" cy="548640"/>
          </a:xfrm>
          <a:prstGeom prst="rect">
            <a:avLst/>
          </a:prstGeom>
          <a:noFill/>
          <a:ln/>
        </p:spPr>
        <p:txBody>
          <a:bodyPr wrap="square" lIns="0" tIns="0" rIns="0" bIns="0" rtlCol="0" anchor="ctr"/>
          <a:lstStyle/>
          <a:p>
            <a:pPr marL="0" indent="0">
              <a:buNone/>
            </a:pPr>
            <a:r>
              <a:rPr lang="en-US" sz="2800" b="1" dirty="0">
                <a:solidFill>
                  <a:srgbClr val="0B2545"/>
                </a:solidFill>
                <a:latin typeface="Cambria" pitchFamily="34" charset="0"/>
                <a:ea typeface="Cambria" pitchFamily="34" charset="-122"/>
                <a:cs typeface="Cambria" pitchFamily="34" charset="-120"/>
              </a:rPr>
              <a:t>Builder contribution terms — Exhibit E</a:t>
            </a:r>
            <a:endParaRPr lang="en-US" sz="2800" dirty="0"/>
          </a:p>
        </p:txBody>
      </p:sp>
      <p:sp>
        <p:nvSpPr>
          <p:cNvPr id="6" name="Text 4"/>
          <p:cNvSpPr txBox="1"/>
          <p:nvPr/>
        </p:nvSpPr>
        <p:spPr>
          <a:xfrm>
            <a:off x="457200" y="1234440"/>
            <a:ext cx="11247120" cy="502920"/>
          </a:xfrm>
          <a:prstGeom prst="rect">
            <a:avLst/>
          </a:prstGeom>
          <a:noFill/>
          <a:ln/>
        </p:spPr>
        <p:txBody>
          <a:bodyPr wrap="square" lIns="0" tIns="0" rIns="0" bIns="0" rtlCol="0" anchor="ctr"/>
          <a:lstStyle/>
          <a:p>
            <a:pPr marL="0" indent="0">
              <a:buNone/>
            </a:pPr>
            <a:r>
              <a:rPr lang="en-US" sz="1300" dirty="0">
                <a:solidFill>
                  <a:srgbClr val="1B1F27"/>
                </a:solidFill>
                <a:latin typeface="Calibri" pitchFamily="34" charset="0"/>
                <a:ea typeface="Calibri" pitchFamily="34" charset="-122"/>
                <a:cs typeface="Calibri" pitchFamily="34" charset="-120"/>
              </a:rPr>
              <a:t>The Advantage Program contribution is conditional, not guaranteed. Read Section B carefully — the dollar amount only applies if every requirement in Section A is met.</a:t>
            </a:r>
            <a:endParaRPr lang="en-US" sz="1300" dirty="0"/>
          </a:p>
        </p:txBody>
      </p:sp>
      <p:pic>
        <p:nvPicPr>
          <p:cNvPr id="7" name="Image 0" descr="snip_exhibitE_contribution.jpg"/>
          <p:cNvPicPr>
            <a:picLocks noChangeAspect="1"/>
          </p:cNvPicPr>
          <p:nvPr/>
        </p:nvPicPr>
        <p:blipFill>
          <a:blip r:embed="rId3"/>
          <a:stretch>
            <a:fillRect/>
          </a:stretch>
        </p:blipFill>
        <p:spPr>
          <a:xfrm>
            <a:off x="457200" y="1874520"/>
            <a:ext cx="7223760" cy="1135162"/>
          </a:xfrm>
          <a:prstGeom prst="rect">
            <a:avLst/>
          </a:prstGeom>
          <a:effectLst>
            <a:outerShdw blurRad="76200" dist="25400" dir="5400000" algn="bl" rotWithShape="0">
              <a:srgbClr val="000000">
                <a:alpha val="25000"/>
              </a:srgbClr>
            </a:outerShdw>
          </a:effectLst>
        </p:spPr>
      </p:pic>
      <p:sp>
        <p:nvSpPr>
          <p:cNvPr id="8" name="Text 5"/>
          <p:cNvSpPr txBox="1"/>
          <p:nvPr/>
        </p:nvSpPr>
        <p:spPr>
          <a:xfrm>
            <a:off x="457200" y="3064546"/>
            <a:ext cx="7223760" cy="320040"/>
          </a:xfrm>
          <a:prstGeom prst="rect">
            <a:avLst/>
          </a:prstGeom>
          <a:noFill/>
          <a:ln/>
        </p:spPr>
        <p:txBody>
          <a:bodyPr wrap="square" lIns="0" tIns="0" rIns="0" bIns="0" rtlCol="0" anchor="ctr"/>
          <a:lstStyle/>
          <a:p>
            <a:pPr marL="0" indent="0">
              <a:buNone/>
            </a:pPr>
            <a:r>
              <a:rPr lang="en-US" sz="1050" i="1" dirty="0">
                <a:solidFill>
                  <a:srgbClr val="6B7280"/>
                </a:solidFill>
                <a:latin typeface="Calibri" pitchFamily="34" charset="0"/>
                <a:ea typeface="Calibri" pitchFamily="34" charset="-122"/>
                <a:cs typeface="Calibri" pitchFamily="34" charset="-120"/>
              </a:rPr>
              <a:t>Exhibit E, Section B — Starlight Homes' Obligations under Advantage Program</a:t>
            </a:r>
            <a:endParaRPr lang="en-US" sz="1050" dirty="0"/>
          </a:p>
        </p:txBody>
      </p:sp>
      <p:sp>
        <p:nvSpPr>
          <p:cNvPr id="9" name="Shape 6"/>
          <p:cNvSpPr/>
          <p:nvPr/>
        </p:nvSpPr>
        <p:spPr>
          <a:xfrm>
            <a:off x="7909560" y="1874520"/>
            <a:ext cx="3794760" cy="1828800"/>
          </a:xfrm>
          <a:prstGeom prst="roundRect">
            <a:avLst>
              <a:gd name="adj" fmla="val 5000"/>
            </a:avLst>
          </a:prstGeom>
          <a:solidFill>
            <a:srgbClr val="E8510A"/>
          </a:solidFill>
          <a:ln/>
        </p:spPr>
        <p:txBody>
          <a:bodyPr/>
          <a:lstStyle/>
          <a:p>
            <a:endParaRPr lang="en-US"/>
          </a:p>
        </p:txBody>
      </p:sp>
      <p:sp>
        <p:nvSpPr>
          <p:cNvPr id="10" name="Text 7"/>
          <p:cNvSpPr txBox="1"/>
          <p:nvPr/>
        </p:nvSpPr>
        <p:spPr>
          <a:xfrm>
            <a:off x="8092440" y="2057400"/>
            <a:ext cx="3474720" cy="731520"/>
          </a:xfrm>
          <a:prstGeom prst="rect">
            <a:avLst/>
          </a:prstGeom>
          <a:noFill/>
          <a:ln/>
        </p:spPr>
        <p:txBody>
          <a:bodyPr wrap="square" lIns="0" tIns="0" rIns="0" bIns="0"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$9,391.40</a:t>
            </a:r>
            <a:endParaRPr lang="en-US" sz="3400" dirty="0"/>
          </a:p>
        </p:txBody>
      </p:sp>
      <p:sp>
        <p:nvSpPr>
          <p:cNvPr id="11" name="Text 8"/>
          <p:cNvSpPr txBox="1"/>
          <p:nvPr/>
        </p:nvSpPr>
        <p:spPr>
          <a:xfrm>
            <a:off x="8092440" y="2788920"/>
            <a:ext cx="3429000" cy="822960"/>
          </a:xfrm>
          <a:prstGeom prst="rect">
            <a:avLst/>
          </a:prstGeom>
          <a:noFill/>
          <a:ln/>
        </p:spPr>
        <p:txBody>
          <a:bodyPr wrap="square" lIns="0" tIns="0" rIns="0" bIns="0" rtlCol="0" anchor="ctr"/>
          <a:lstStyle/>
          <a:p>
            <a:pPr marL="0" indent="0">
              <a:buNone/>
            </a:pPr>
            <a:r>
              <a:rPr lang="en-US" sz="1150" dirty="0">
                <a:solidFill>
                  <a:srgbClr val="FFFFFF"/>
                </a:solidFill>
                <a:latin typeface="Calibri" pitchFamily="34" charset="0"/>
                <a:ea typeface="Calibri" pitchFamily="34" charset="-122"/>
                <a:cs typeface="Calibri" pitchFamily="34" charset="-120"/>
              </a:rPr>
              <a:t>Seller's Contribution Amount — applied first to title insurance &amp; closing cost fees, capped at this amount</a:t>
            </a:r>
            <a:endParaRPr lang="en-US" sz="1150" dirty="0"/>
          </a:p>
        </p:txBody>
      </p:sp>
      <p:sp>
        <p:nvSpPr>
          <p:cNvPr id="12" name="Shape 9"/>
          <p:cNvSpPr/>
          <p:nvPr/>
        </p:nvSpPr>
        <p:spPr>
          <a:xfrm>
            <a:off x="7909560" y="3886200"/>
            <a:ext cx="3794760" cy="1920240"/>
          </a:xfrm>
          <a:prstGeom prst="roundRect">
            <a:avLst>
              <a:gd name="adj" fmla="val 4762"/>
            </a:avLst>
          </a:prstGeom>
          <a:solidFill>
            <a:srgbClr val="F4F6F9"/>
          </a:solidFill>
          <a:ln/>
        </p:spPr>
        <p:txBody>
          <a:bodyPr/>
          <a:lstStyle/>
          <a:p>
            <a:endParaRPr lang="en-US"/>
          </a:p>
        </p:txBody>
      </p:sp>
      <p:sp>
        <p:nvSpPr>
          <p:cNvPr id="13" name="Text 10"/>
          <p:cNvSpPr txBox="1"/>
          <p:nvPr/>
        </p:nvSpPr>
        <p:spPr>
          <a:xfrm>
            <a:off x="8138160" y="4041648"/>
            <a:ext cx="3383280" cy="274320"/>
          </a:xfrm>
          <a:prstGeom prst="rect">
            <a:avLst/>
          </a:prstGeom>
          <a:noFill/>
          <a:ln/>
        </p:spPr>
        <p:txBody>
          <a:bodyPr wrap="square" lIns="0" tIns="0" rIns="0" bIns="0" rtlCol="0" anchor="ctr"/>
          <a:lstStyle/>
          <a:p>
            <a:pPr marL="0" indent="0">
              <a:buNone/>
            </a:pPr>
            <a:r>
              <a:rPr lang="en-US" sz="1100" b="1" kern="0" spc="100" dirty="0">
                <a:solidFill>
                  <a:srgbClr val="1A6BAF"/>
                </a:solidFill>
                <a:latin typeface="Calibri" pitchFamily="34" charset="0"/>
                <a:ea typeface="Calibri" pitchFamily="34" charset="-122"/>
                <a:cs typeface="Calibri" pitchFamily="34" charset="-120"/>
              </a:rPr>
              <a:t>CONDITIONAL ON:</a:t>
            </a:r>
            <a:endParaRPr lang="en-US" sz="1100" dirty="0"/>
          </a:p>
        </p:txBody>
      </p:sp>
      <p:sp>
        <p:nvSpPr>
          <p:cNvPr id="14" name="Text 11"/>
          <p:cNvSpPr txBox="1"/>
          <p:nvPr/>
        </p:nvSpPr>
        <p:spPr>
          <a:xfrm>
            <a:off x="8138160" y="4315968"/>
            <a:ext cx="3383280" cy="1417320"/>
          </a:xfrm>
          <a:prstGeom prst="rect">
            <a:avLst/>
          </a:prstGeom>
          <a:noFill/>
          <a:ln/>
        </p:spPr>
        <p:txBody>
          <a:bodyPr wrap="square" lIns="0" tIns="0" rIns="0" bIns="0" rtlCol="0" anchor="t"/>
          <a:lstStyle/>
          <a:p>
            <a:pPr marL="0" indent="0">
              <a:buNone/>
            </a:pPr>
            <a:r>
              <a:rPr lang="en-US" sz="1150" b="1" dirty="0">
                <a:solidFill>
                  <a:srgbClr val="1B1F27"/>
                </a:solidFill>
                <a:latin typeface="Calibri" pitchFamily="34" charset="0"/>
                <a:ea typeface="Calibri" pitchFamily="34" charset="-122"/>
                <a:cs typeface="Calibri" pitchFamily="34" charset="-120"/>
              </a:rPr>
              <a:t>1. Financing</a:t>
            </a:r>
            <a:endParaRPr lang="en-US" sz="1150" dirty="0"/>
          </a:p>
          <a:p>
            <a:pPr marL="0" indent="0">
              <a:buNone/>
            </a:pPr>
            <a:r>
              <a:rPr lang="en-US" sz="1150" dirty="0">
                <a:solidFill>
                  <a:srgbClr val="1B1F27"/>
                </a:solidFill>
                <a:latin typeface="Calibri" pitchFamily="34" charset="0"/>
                <a:ea typeface="Calibri" pitchFamily="34" charset="-122"/>
                <a:cs typeface="Calibri" pitchFamily="34" charset="-120"/>
              </a:rPr>
              <a:t>   with Velocio Mortgage (Participating Lender)</a:t>
            </a:r>
            <a:endParaRPr lang="en-US" sz="1150" dirty="0"/>
          </a:p>
          <a:p>
            <a:pPr marL="0" indent="0">
              <a:buNone/>
            </a:pPr>
            <a:r>
              <a:rPr lang="en-US" sz="1150" b="1" dirty="0">
                <a:solidFill>
                  <a:srgbClr val="1B1F27"/>
                </a:solidFill>
                <a:latin typeface="Calibri" pitchFamily="34" charset="0"/>
                <a:ea typeface="Calibri" pitchFamily="34" charset="-122"/>
                <a:cs typeface="Calibri" pitchFamily="34" charset="-120"/>
              </a:rPr>
              <a:t>2. Title</a:t>
            </a:r>
            <a:endParaRPr lang="en-US" sz="1150" dirty="0"/>
          </a:p>
          <a:p>
            <a:pPr marL="0" indent="0">
              <a:buNone/>
            </a:pPr>
            <a:r>
              <a:rPr lang="en-US" sz="1150" dirty="0">
                <a:solidFill>
                  <a:srgbClr val="1B1F27"/>
                </a:solidFill>
                <a:latin typeface="Calibri" pitchFamily="34" charset="0"/>
                <a:ea typeface="Calibri" pitchFamily="34" charset="-122"/>
                <a:cs typeface="Calibri" pitchFamily="34" charset="-120"/>
              </a:rPr>
              <a:t>   with AW Title of Texas / First American</a:t>
            </a:r>
            <a:endParaRPr lang="en-US" sz="1150" dirty="0"/>
          </a:p>
          <a:p>
            <a:pPr marL="0" indent="0">
              <a:buNone/>
            </a:pPr>
            <a:r>
              <a:rPr lang="en-US" sz="1150" b="1" dirty="0">
                <a:solidFill>
                  <a:srgbClr val="1B1F27"/>
                </a:solidFill>
                <a:latin typeface="Calibri" pitchFamily="34" charset="0"/>
                <a:ea typeface="Calibri" pitchFamily="34" charset="-122"/>
                <a:cs typeface="Calibri" pitchFamily="34" charset="-120"/>
              </a:rPr>
              <a:t>3. Loan Application</a:t>
            </a:r>
            <a:endParaRPr lang="en-US" sz="1150" dirty="0"/>
          </a:p>
          <a:p>
            <a:pPr marL="0" indent="0">
              <a:buNone/>
            </a:pPr>
            <a:r>
              <a:rPr lang="en-US" sz="1150" dirty="0">
                <a:solidFill>
                  <a:srgbClr val="1B1F27"/>
                </a:solidFill>
                <a:latin typeface="Calibri" pitchFamily="34" charset="0"/>
                <a:ea typeface="Calibri" pitchFamily="34" charset="-122"/>
                <a:cs typeface="Calibri" pitchFamily="34" charset="-120"/>
              </a:rPr>
              <a:t>   returned within 5 days of contract signing</a:t>
            </a:r>
            <a:endParaRPr lang="en-US" sz="1150" dirty="0"/>
          </a:p>
        </p:txBody>
      </p:sp>
      <p:pic>
        <p:nvPicPr>
          <p:cNvPr id="15" name="Image 1" descr="snip_exhibitF_stip.jpg"/>
          <p:cNvPicPr>
            <a:picLocks noChangeAspect="1"/>
          </p:cNvPicPr>
          <p:nvPr/>
        </p:nvPicPr>
        <p:blipFill>
          <a:blip r:embed="rId4"/>
          <a:stretch>
            <a:fillRect/>
          </a:stretch>
        </p:blipFill>
        <p:spPr>
          <a:xfrm>
            <a:off x="457200" y="4343400"/>
            <a:ext cx="7223760" cy="954568"/>
          </a:xfrm>
          <a:prstGeom prst="rect">
            <a:avLst/>
          </a:prstGeom>
          <a:effectLst>
            <a:outerShdw blurRad="76200" dist="25400" dir="5400000" algn="bl" rotWithShape="0">
              <a:srgbClr val="000000">
                <a:alpha val="25000"/>
              </a:srgbClr>
            </a:outerShdw>
          </a:effectLst>
        </p:spPr>
      </p:pic>
      <p:sp>
        <p:nvSpPr>
          <p:cNvPr id="16" name="Text 12"/>
          <p:cNvSpPr txBox="1"/>
          <p:nvPr/>
        </p:nvSpPr>
        <p:spPr>
          <a:xfrm>
            <a:off x="457200" y="5352832"/>
            <a:ext cx="7223760" cy="320040"/>
          </a:xfrm>
          <a:prstGeom prst="rect">
            <a:avLst/>
          </a:prstGeom>
          <a:noFill/>
          <a:ln/>
        </p:spPr>
        <p:txBody>
          <a:bodyPr wrap="square" lIns="0" tIns="0" rIns="0" bIns="0" rtlCol="0" anchor="ctr"/>
          <a:lstStyle/>
          <a:p>
            <a:pPr marL="0" indent="0">
              <a:buNone/>
            </a:pPr>
            <a:r>
              <a:rPr lang="en-US" sz="1050" i="1" dirty="0">
                <a:solidFill>
                  <a:srgbClr val="6B7280"/>
                </a:solidFill>
                <a:latin typeface="Calibri" pitchFamily="34" charset="0"/>
                <a:ea typeface="Calibri" pitchFamily="34" charset="-122"/>
                <a:cs typeface="Calibri" pitchFamily="34" charset="-120"/>
              </a:rPr>
              <a:t>Exhibit F — rate buydown is tied to the same Advantage Program compliance</a:t>
            </a:r>
            <a:endParaRPr lang="en-US" sz="1050" dirty="0"/>
          </a:p>
        </p:txBody>
      </p:sp>
      <p:sp>
        <p:nvSpPr>
          <p:cNvPr id="17" name="Text 13"/>
          <p:cNvSpPr txBox="1"/>
          <p:nvPr/>
        </p:nvSpPr>
        <p:spPr>
          <a:xfrm>
            <a:off x="457200" y="6537960"/>
            <a:ext cx="7315200" cy="274320"/>
          </a:xfrm>
          <a:prstGeom prst="rect">
            <a:avLst/>
          </a:prstGeom>
          <a:noFill/>
          <a:ln/>
        </p:spPr>
        <p:txBody>
          <a:bodyPr wrap="square" lIns="0" tIns="0" rIns="0" bIns="0" rtlCol="0" anchor="ctr"/>
          <a:lstStyle/>
          <a:p>
            <a:pPr marL="0" indent="0">
              <a:buNone/>
            </a:pPr>
            <a:r>
              <a:rPr lang="en-US" sz="900" dirty="0">
                <a:solidFill>
                  <a:srgbClr val="6B7280"/>
                </a:solidFill>
                <a:latin typeface="Calibri" pitchFamily="34" charset="0"/>
                <a:ea typeface="Calibri" pitchFamily="34" charset="-122"/>
                <a:cs typeface="Calibri" pitchFamily="34" charset="-120"/>
              </a:rPr>
              <a:t>Velocio Mortgage  |  Builder Contract Review Training</a:t>
            </a:r>
            <a:endParaRPr lang="en-US" sz="900" dirty="0"/>
          </a:p>
        </p:txBody>
      </p:sp>
      <p:sp>
        <p:nvSpPr>
          <p:cNvPr id="18" name="Text 14"/>
          <p:cNvSpPr txBox="1"/>
          <p:nvPr/>
        </p:nvSpPr>
        <p:spPr>
          <a:xfrm>
            <a:off x="11274552" y="6537960"/>
            <a:ext cx="457200" cy="274320"/>
          </a:xfrm>
          <a:prstGeom prst="rect">
            <a:avLst/>
          </a:prstGeom>
          <a:noFill/>
          <a:ln/>
        </p:spPr>
        <p:txBody>
          <a:bodyPr wrap="square" lIns="0" tIns="0" rIns="0" bIns="0"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384048"/>
            <a:ext cx="502920" cy="502920"/>
          </a:xfrm>
          <a:prstGeom prst="ellipse">
            <a:avLst/>
          </a:prstGeom>
          <a:solidFill>
            <a:srgbClr val="E8510A"/>
          </a:solidFill>
          <a:ln/>
        </p:spPr>
        <p:txBody>
          <a:bodyPr/>
          <a:lstStyle/>
          <a:p>
            <a:endParaRPr lang="en-US"/>
          </a:p>
        </p:txBody>
      </p:sp>
      <p:sp>
        <p:nvSpPr>
          <p:cNvPr id="3" name="Text 1"/>
          <p:cNvSpPr txBox="1"/>
          <p:nvPr/>
        </p:nvSpPr>
        <p:spPr>
          <a:xfrm>
            <a:off x="457200" y="384048"/>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5</a:t>
            </a:r>
            <a:endParaRPr lang="en-US" sz="2200" dirty="0"/>
          </a:p>
        </p:txBody>
      </p:sp>
      <p:sp>
        <p:nvSpPr>
          <p:cNvPr id="4" name="Text 2"/>
          <p:cNvSpPr txBox="1"/>
          <p:nvPr/>
        </p:nvSpPr>
        <p:spPr>
          <a:xfrm>
            <a:off x="1143000" y="347472"/>
            <a:ext cx="9144000" cy="274320"/>
          </a:xfrm>
          <a:prstGeom prst="rect">
            <a:avLst/>
          </a:prstGeom>
          <a:noFill/>
          <a:ln/>
        </p:spPr>
        <p:txBody>
          <a:bodyPr wrap="square" lIns="0" tIns="0" rIns="0" bIns="0" rtlCol="0" anchor="ctr"/>
          <a:lstStyle/>
          <a:p>
            <a:pPr marL="0" indent="0">
              <a:buNone/>
            </a:pPr>
            <a:r>
              <a:rPr lang="en-US" sz="1200" b="1" kern="0" spc="100" dirty="0">
                <a:solidFill>
                  <a:srgbClr val="E8510A"/>
                </a:solidFill>
                <a:latin typeface="Calibri" pitchFamily="34" charset="0"/>
                <a:ea typeface="Calibri" pitchFamily="34" charset="-122"/>
                <a:cs typeface="Calibri" pitchFamily="34" charset="-120"/>
              </a:rPr>
              <a:t>STEP 5</a:t>
            </a:r>
            <a:endParaRPr lang="en-US" sz="1200" dirty="0"/>
          </a:p>
        </p:txBody>
      </p:sp>
      <p:sp>
        <p:nvSpPr>
          <p:cNvPr id="5" name="Text 3"/>
          <p:cNvSpPr txBox="1"/>
          <p:nvPr/>
        </p:nvSpPr>
        <p:spPr>
          <a:xfrm>
            <a:off x="1143000" y="603504"/>
            <a:ext cx="10515600" cy="548640"/>
          </a:xfrm>
          <a:prstGeom prst="rect">
            <a:avLst/>
          </a:prstGeom>
          <a:noFill/>
          <a:ln/>
        </p:spPr>
        <p:txBody>
          <a:bodyPr wrap="square" lIns="0" tIns="0" rIns="0" bIns="0" rtlCol="0" anchor="ctr"/>
          <a:lstStyle/>
          <a:p>
            <a:pPr marL="0" indent="0">
              <a:buNone/>
            </a:pPr>
            <a:r>
              <a:rPr lang="en-US" sz="2800" b="1" dirty="0">
                <a:solidFill>
                  <a:srgbClr val="0B2545"/>
                </a:solidFill>
                <a:latin typeface="Cambria" pitchFamily="34" charset="0"/>
                <a:ea typeface="Cambria" pitchFamily="34" charset="-122"/>
                <a:cs typeface="Cambria" pitchFamily="34" charset="-120"/>
              </a:rPr>
              <a:t>Confirm every required initial is present</a:t>
            </a:r>
            <a:endParaRPr lang="en-US" sz="2800" dirty="0"/>
          </a:p>
        </p:txBody>
      </p:sp>
      <p:sp>
        <p:nvSpPr>
          <p:cNvPr id="6" name="Text 4"/>
          <p:cNvSpPr txBox="1"/>
          <p:nvPr/>
        </p:nvSpPr>
        <p:spPr>
          <a:xfrm>
            <a:off x="457200" y="1234440"/>
            <a:ext cx="11247120" cy="594360"/>
          </a:xfrm>
          <a:prstGeom prst="rect">
            <a:avLst/>
          </a:prstGeom>
          <a:noFill/>
          <a:ln/>
        </p:spPr>
        <p:txBody>
          <a:bodyPr wrap="square" lIns="0" tIns="0" rIns="0" bIns="0" rtlCol="0" anchor="ctr"/>
          <a:lstStyle/>
          <a:p>
            <a:pPr marL="0" indent="0">
              <a:buNone/>
            </a:pPr>
            <a:r>
              <a:rPr lang="en-US" sz="1300" dirty="0">
                <a:solidFill>
                  <a:srgbClr val="1B1F27"/>
                </a:solidFill>
                <a:latin typeface="Calibri" pitchFamily="34" charset="0"/>
                <a:ea typeface="Calibri" pitchFamily="34" charset="-122"/>
                <a:cs typeface="Calibri" pitchFamily="34" charset="-120"/>
              </a:rPr>
              <a:t>Exhibit E requires a separate initial for each of the three Advantage Program requirements, plus one to formally elect into the program. A missing initial can be read as non-acceptance of that specific term.</a:t>
            </a:r>
            <a:endParaRPr lang="en-US" sz="1300" dirty="0"/>
          </a:p>
        </p:txBody>
      </p:sp>
      <p:pic>
        <p:nvPicPr>
          <p:cNvPr id="7" name="Image 0" descr="snip_exhibitE_initials.jpg"/>
          <p:cNvPicPr>
            <a:picLocks noChangeAspect="1"/>
          </p:cNvPicPr>
          <p:nvPr/>
        </p:nvPicPr>
        <p:blipFill>
          <a:blip r:embed="rId3"/>
          <a:stretch>
            <a:fillRect/>
          </a:stretch>
        </p:blipFill>
        <p:spPr>
          <a:xfrm>
            <a:off x="457200" y="1965960"/>
            <a:ext cx="5760720" cy="1337310"/>
          </a:xfrm>
          <a:prstGeom prst="rect">
            <a:avLst/>
          </a:prstGeom>
          <a:effectLst>
            <a:outerShdw blurRad="76200" dist="25400" dir="5400000" algn="bl" rotWithShape="0">
              <a:srgbClr val="000000">
                <a:alpha val="25000"/>
              </a:srgbClr>
            </a:outerShdw>
          </a:effectLst>
        </p:spPr>
      </p:pic>
      <p:sp>
        <p:nvSpPr>
          <p:cNvPr id="8" name="Text 5"/>
          <p:cNvSpPr txBox="1"/>
          <p:nvPr/>
        </p:nvSpPr>
        <p:spPr>
          <a:xfrm>
            <a:off x="457200" y="3358134"/>
            <a:ext cx="5760720" cy="320040"/>
          </a:xfrm>
          <a:prstGeom prst="rect">
            <a:avLst/>
          </a:prstGeom>
          <a:noFill/>
          <a:ln/>
        </p:spPr>
        <p:txBody>
          <a:bodyPr wrap="square" lIns="0" tIns="0" rIns="0" bIns="0" rtlCol="0" anchor="ctr"/>
          <a:lstStyle/>
          <a:p>
            <a:pPr marL="0" indent="0">
              <a:buNone/>
            </a:pPr>
            <a:r>
              <a:rPr lang="en-US" sz="1050" i="1" dirty="0">
                <a:solidFill>
                  <a:srgbClr val="6B7280"/>
                </a:solidFill>
                <a:latin typeface="Calibri" pitchFamily="34" charset="0"/>
                <a:ea typeface="Calibri" pitchFamily="34" charset="-122"/>
                <a:cs typeface="Calibri" pitchFamily="34" charset="-120"/>
              </a:rPr>
              <a:t>Exhibit E — Requirements 1 (Financing) and 2 (Title): initialed</a:t>
            </a:r>
            <a:endParaRPr lang="en-US" sz="1050" dirty="0"/>
          </a:p>
        </p:txBody>
      </p:sp>
      <p:pic>
        <p:nvPicPr>
          <p:cNvPr id="9" name="Image 1" descr="snip_exhibitE_loanapp_elect.jpg"/>
          <p:cNvPicPr>
            <a:picLocks noChangeAspect="1"/>
          </p:cNvPicPr>
          <p:nvPr/>
        </p:nvPicPr>
        <p:blipFill>
          <a:blip r:embed="rId4"/>
          <a:stretch>
            <a:fillRect/>
          </a:stretch>
        </p:blipFill>
        <p:spPr>
          <a:xfrm>
            <a:off x="457200" y="4434840"/>
            <a:ext cx="5760720" cy="1337310"/>
          </a:xfrm>
          <a:prstGeom prst="rect">
            <a:avLst/>
          </a:prstGeom>
          <a:effectLst>
            <a:outerShdw blurRad="76200" dist="25400" dir="5400000" algn="bl" rotWithShape="0">
              <a:srgbClr val="000000">
                <a:alpha val="25000"/>
              </a:srgbClr>
            </a:outerShdw>
          </a:effectLst>
        </p:spPr>
      </p:pic>
      <p:sp>
        <p:nvSpPr>
          <p:cNvPr id="10" name="Text 6"/>
          <p:cNvSpPr txBox="1"/>
          <p:nvPr/>
        </p:nvSpPr>
        <p:spPr>
          <a:xfrm>
            <a:off x="457200" y="5827014"/>
            <a:ext cx="5760720" cy="320040"/>
          </a:xfrm>
          <a:prstGeom prst="rect">
            <a:avLst/>
          </a:prstGeom>
          <a:noFill/>
          <a:ln/>
        </p:spPr>
        <p:txBody>
          <a:bodyPr wrap="square" lIns="0" tIns="0" rIns="0" bIns="0" rtlCol="0" anchor="ctr"/>
          <a:lstStyle/>
          <a:p>
            <a:pPr marL="0" indent="0">
              <a:buNone/>
            </a:pPr>
            <a:r>
              <a:rPr lang="en-US" sz="1050" i="1" dirty="0">
                <a:solidFill>
                  <a:srgbClr val="6B7280"/>
                </a:solidFill>
                <a:latin typeface="Calibri" pitchFamily="34" charset="0"/>
                <a:ea typeface="Calibri" pitchFamily="34" charset="-122"/>
                <a:cs typeface="Calibri" pitchFamily="34" charset="-120"/>
              </a:rPr>
              <a:t>Exhibit E — Requirement 3 (Loan Application): initial line is blank</a:t>
            </a:r>
            <a:endParaRPr lang="en-US" sz="1050" dirty="0"/>
          </a:p>
        </p:txBody>
      </p:sp>
      <p:sp>
        <p:nvSpPr>
          <p:cNvPr id="11" name="Shape 7"/>
          <p:cNvSpPr/>
          <p:nvPr/>
        </p:nvSpPr>
        <p:spPr>
          <a:xfrm>
            <a:off x="6492240" y="1965960"/>
            <a:ext cx="5212080" cy="4206240"/>
          </a:xfrm>
          <a:prstGeom prst="roundRect">
            <a:avLst>
              <a:gd name="adj" fmla="val 2174"/>
            </a:avLst>
          </a:prstGeom>
          <a:solidFill>
            <a:srgbClr val="FDEDE7"/>
          </a:solidFill>
          <a:ln w="15875">
            <a:solidFill>
              <a:srgbClr val="E8510A"/>
            </a:solidFill>
            <a:prstDash val="solid"/>
          </a:ln>
        </p:spPr>
        <p:txBody>
          <a:bodyPr/>
          <a:lstStyle/>
          <a:p>
            <a:endParaRPr lang="en-US"/>
          </a:p>
        </p:txBody>
      </p:sp>
      <p:sp>
        <p:nvSpPr>
          <p:cNvPr id="12" name="Text 8"/>
          <p:cNvSpPr txBox="1"/>
          <p:nvPr/>
        </p:nvSpPr>
        <p:spPr>
          <a:xfrm>
            <a:off x="6766560" y="2194560"/>
            <a:ext cx="4663440" cy="320040"/>
          </a:xfrm>
          <a:prstGeom prst="rect">
            <a:avLst/>
          </a:prstGeom>
          <a:noFill/>
          <a:ln/>
        </p:spPr>
        <p:txBody>
          <a:bodyPr wrap="square" lIns="0" tIns="0" rIns="0" bIns="0" rtlCol="0" anchor="ctr"/>
          <a:lstStyle/>
          <a:p>
            <a:pPr marL="0" indent="0">
              <a:buNone/>
            </a:pPr>
            <a:r>
              <a:rPr lang="en-US" sz="1400" b="1" dirty="0">
                <a:solidFill>
                  <a:srgbClr val="E8510A"/>
                </a:solidFill>
                <a:latin typeface="Calibri" pitchFamily="34" charset="0"/>
                <a:ea typeface="Calibri" pitchFamily="34" charset="-122"/>
                <a:cs typeface="Calibri" pitchFamily="34" charset="-120"/>
              </a:rPr>
              <a:t>⚠  RED FLAG</a:t>
            </a:r>
            <a:endParaRPr lang="en-US" sz="1400" dirty="0"/>
          </a:p>
        </p:txBody>
      </p:sp>
      <p:sp>
        <p:nvSpPr>
          <p:cNvPr id="13" name="Text 9"/>
          <p:cNvSpPr txBox="1"/>
          <p:nvPr/>
        </p:nvSpPr>
        <p:spPr>
          <a:xfrm>
            <a:off x="6766560" y="2606040"/>
            <a:ext cx="4617720" cy="914400"/>
          </a:xfrm>
          <a:prstGeom prst="rect">
            <a:avLst/>
          </a:prstGeom>
          <a:noFill/>
          <a:ln/>
        </p:spPr>
        <p:txBody>
          <a:bodyPr wrap="square" lIns="0" tIns="0" rIns="0" bIns="0" rtlCol="0" anchor="ctr"/>
          <a:lstStyle/>
          <a:p>
            <a:pPr marL="0" indent="0">
              <a:buNone/>
            </a:pPr>
            <a:r>
              <a:rPr lang="en-US" sz="1250" dirty="0">
                <a:solidFill>
                  <a:srgbClr val="1B1F27"/>
                </a:solidFill>
                <a:latin typeface="Calibri" pitchFamily="34" charset="0"/>
                <a:ea typeface="Calibri" pitchFamily="34" charset="-122"/>
                <a:cs typeface="Calibri" pitchFamily="34" charset="-120"/>
              </a:rPr>
              <a:t>Make sure all initials are </a:t>
            </a:r>
            <a:r>
              <a:rPr lang="en-US" sz="1250" dirty="0" err="1">
                <a:solidFill>
                  <a:srgbClr val="1B1F27"/>
                </a:solidFill>
                <a:latin typeface="Calibri" pitchFamily="34" charset="0"/>
                <a:ea typeface="Calibri" pitchFamily="34" charset="-122"/>
                <a:cs typeface="Calibri" pitchFamily="34" charset="-120"/>
              </a:rPr>
              <a:t>inplace</a:t>
            </a:r>
            <a:r>
              <a:rPr lang="en-US" sz="1250" dirty="0">
                <a:solidFill>
                  <a:srgbClr val="1B1F27"/>
                </a:solidFill>
                <a:latin typeface="Calibri" pitchFamily="34" charset="0"/>
                <a:ea typeface="Calibri" pitchFamily="34" charset="-122"/>
                <a:cs typeface="Calibri" pitchFamily="34" charset="-120"/>
              </a:rPr>
              <a:t>, for 1. Financing, 2. Title, 3. Loan Application and the borrower has elected to participate in the Advantage Program!!</a:t>
            </a:r>
            <a:endParaRPr lang="en-US" sz="1250" dirty="0"/>
          </a:p>
        </p:txBody>
      </p:sp>
      <p:sp>
        <p:nvSpPr>
          <p:cNvPr id="14" name="Text 10"/>
          <p:cNvSpPr txBox="1"/>
          <p:nvPr/>
        </p:nvSpPr>
        <p:spPr>
          <a:xfrm>
            <a:off x="6766560" y="3611880"/>
            <a:ext cx="4617720" cy="1371600"/>
          </a:xfrm>
          <a:prstGeom prst="rect">
            <a:avLst/>
          </a:prstGeom>
          <a:noFill/>
          <a:ln/>
        </p:spPr>
        <p:txBody>
          <a:bodyPr wrap="square" lIns="0" tIns="0" rIns="0" bIns="0" rtlCol="0" anchor="ctr"/>
          <a:lstStyle/>
          <a:p>
            <a:pPr marL="0" indent="0">
              <a:buNone/>
            </a:pPr>
            <a:r>
              <a:rPr lang="en-US" sz="1200" i="1" dirty="0">
                <a:solidFill>
                  <a:srgbClr val="1B1F27"/>
                </a:solidFill>
                <a:latin typeface="Calibri" pitchFamily="34" charset="0"/>
                <a:ea typeface="Calibri" pitchFamily="34" charset="-122"/>
                <a:cs typeface="Calibri" pitchFamily="34" charset="-120"/>
              </a:rPr>
              <a:t>Before this file moves forward, confirm with the sales counselor whether any missing initials were an oversight or an intentional carve-out — it directly affects whether the buyer is bound to the 5-day loan application requirement that protects the $9,391.40 contribution.</a:t>
            </a:r>
            <a:endParaRPr lang="en-US" sz="1200" dirty="0"/>
          </a:p>
        </p:txBody>
      </p:sp>
      <p:sp>
        <p:nvSpPr>
          <p:cNvPr id="15" name="Text 11"/>
          <p:cNvSpPr txBox="1"/>
          <p:nvPr/>
        </p:nvSpPr>
        <p:spPr>
          <a:xfrm>
            <a:off x="457200" y="6537960"/>
            <a:ext cx="7315200" cy="274320"/>
          </a:xfrm>
          <a:prstGeom prst="rect">
            <a:avLst/>
          </a:prstGeom>
          <a:noFill/>
          <a:ln/>
        </p:spPr>
        <p:txBody>
          <a:bodyPr wrap="square" lIns="0" tIns="0" rIns="0" bIns="0" rtlCol="0" anchor="ctr"/>
          <a:lstStyle/>
          <a:p>
            <a:pPr marL="0" indent="0">
              <a:buNone/>
            </a:pPr>
            <a:r>
              <a:rPr lang="en-US" sz="900" dirty="0">
                <a:solidFill>
                  <a:srgbClr val="6B7280"/>
                </a:solidFill>
                <a:latin typeface="Calibri" pitchFamily="34" charset="0"/>
                <a:ea typeface="Calibri" pitchFamily="34" charset="-122"/>
                <a:cs typeface="Calibri" pitchFamily="34" charset="-120"/>
              </a:rPr>
              <a:t>Velocio Mortgage  |  Builder Contract Review Training</a:t>
            </a:r>
            <a:endParaRPr lang="en-US" sz="900" dirty="0"/>
          </a:p>
        </p:txBody>
      </p:sp>
      <p:sp>
        <p:nvSpPr>
          <p:cNvPr id="16" name="Text 12"/>
          <p:cNvSpPr txBox="1"/>
          <p:nvPr/>
        </p:nvSpPr>
        <p:spPr>
          <a:xfrm>
            <a:off x="11274552" y="6537960"/>
            <a:ext cx="457200" cy="274320"/>
          </a:xfrm>
          <a:prstGeom prst="rect">
            <a:avLst/>
          </a:prstGeom>
          <a:noFill/>
          <a:ln/>
        </p:spPr>
        <p:txBody>
          <a:bodyPr wrap="square" lIns="0" tIns="0" rIns="0" bIns="0"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384048"/>
            <a:ext cx="502920" cy="502920"/>
          </a:xfrm>
          <a:prstGeom prst="ellipse">
            <a:avLst/>
          </a:prstGeom>
          <a:solidFill>
            <a:srgbClr val="E8510A"/>
          </a:solidFill>
          <a:ln/>
        </p:spPr>
        <p:txBody>
          <a:bodyPr/>
          <a:lstStyle/>
          <a:p>
            <a:endParaRPr lang="en-US"/>
          </a:p>
        </p:txBody>
      </p:sp>
      <p:sp>
        <p:nvSpPr>
          <p:cNvPr id="3" name="Text 1"/>
          <p:cNvSpPr txBox="1"/>
          <p:nvPr/>
        </p:nvSpPr>
        <p:spPr>
          <a:xfrm>
            <a:off x="457200" y="384048"/>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6</a:t>
            </a:r>
            <a:endParaRPr lang="en-US" sz="2200" dirty="0"/>
          </a:p>
        </p:txBody>
      </p:sp>
      <p:sp>
        <p:nvSpPr>
          <p:cNvPr id="4" name="Text 2"/>
          <p:cNvSpPr txBox="1"/>
          <p:nvPr/>
        </p:nvSpPr>
        <p:spPr>
          <a:xfrm>
            <a:off x="1143000" y="347472"/>
            <a:ext cx="9144000" cy="274320"/>
          </a:xfrm>
          <a:prstGeom prst="rect">
            <a:avLst/>
          </a:prstGeom>
          <a:noFill/>
          <a:ln/>
        </p:spPr>
        <p:txBody>
          <a:bodyPr wrap="square" lIns="0" tIns="0" rIns="0" bIns="0" rtlCol="0" anchor="ctr"/>
          <a:lstStyle/>
          <a:p>
            <a:pPr marL="0" indent="0">
              <a:buNone/>
            </a:pPr>
            <a:r>
              <a:rPr lang="en-US" sz="1200" b="1" kern="0" spc="100" dirty="0">
                <a:solidFill>
                  <a:srgbClr val="E8510A"/>
                </a:solidFill>
                <a:latin typeface="Calibri" pitchFamily="34" charset="0"/>
                <a:ea typeface="Calibri" pitchFamily="34" charset="-122"/>
                <a:cs typeface="Calibri" pitchFamily="34" charset="-120"/>
              </a:rPr>
              <a:t>STEP 6</a:t>
            </a:r>
            <a:endParaRPr lang="en-US" sz="1200" dirty="0"/>
          </a:p>
        </p:txBody>
      </p:sp>
      <p:sp>
        <p:nvSpPr>
          <p:cNvPr id="5" name="Text 3"/>
          <p:cNvSpPr txBox="1"/>
          <p:nvPr/>
        </p:nvSpPr>
        <p:spPr>
          <a:xfrm>
            <a:off x="1143000" y="603504"/>
            <a:ext cx="10515600" cy="548640"/>
          </a:xfrm>
          <a:prstGeom prst="rect">
            <a:avLst/>
          </a:prstGeom>
          <a:noFill/>
          <a:ln/>
        </p:spPr>
        <p:txBody>
          <a:bodyPr wrap="square" lIns="0" tIns="0" rIns="0" bIns="0" rtlCol="0" anchor="ctr"/>
          <a:lstStyle/>
          <a:p>
            <a:pPr marL="0" indent="0">
              <a:buNone/>
            </a:pPr>
            <a:r>
              <a:rPr lang="en-US" sz="2800" b="1" dirty="0">
                <a:solidFill>
                  <a:srgbClr val="0B2545"/>
                </a:solidFill>
                <a:latin typeface="Cambria" pitchFamily="34" charset="0"/>
                <a:ea typeface="Cambria" pitchFamily="34" charset="-122"/>
                <a:cs typeface="Cambria" pitchFamily="34" charset="-120"/>
              </a:rPr>
              <a:t>Rate buydown stipulation — Exhibit F</a:t>
            </a:r>
            <a:endParaRPr lang="en-US" sz="2800" dirty="0"/>
          </a:p>
        </p:txBody>
      </p:sp>
      <p:sp>
        <p:nvSpPr>
          <p:cNvPr id="6" name="Text 4"/>
          <p:cNvSpPr txBox="1"/>
          <p:nvPr/>
        </p:nvSpPr>
        <p:spPr>
          <a:xfrm>
            <a:off x="457200" y="1234440"/>
            <a:ext cx="11247120" cy="502920"/>
          </a:xfrm>
          <a:prstGeom prst="rect">
            <a:avLst/>
          </a:prstGeom>
          <a:noFill/>
          <a:ln/>
        </p:spPr>
        <p:txBody>
          <a:bodyPr wrap="square" lIns="0" tIns="0" rIns="0" bIns="0" rtlCol="0" anchor="ctr"/>
          <a:lstStyle/>
          <a:p>
            <a:pPr marL="0" indent="0">
              <a:buNone/>
            </a:pPr>
            <a:r>
              <a:rPr lang="en-US" sz="1300" dirty="0">
                <a:solidFill>
                  <a:srgbClr val="1B1F27"/>
                </a:solidFill>
                <a:latin typeface="Calibri" pitchFamily="34" charset="0"/>
                <a:ea typeface="Calibri" pitchFamily="34" charset="-122"/>
                <a:cs typeface="Calibri" pitchFamily="34" charset="-120"/>
              </a:rPr>
              <a:t>Exhibit F ties the Seller's points payment to the same Advantage Program compliance reviewed in Exhibit E — the two exhibits must be read together, not in isolation.</a:t>
            </a:r>
            <a:endParaRPr lang="en-US" sz="1300" dirty="0"/>
          </a:p>
        </p:txBody>
      </p:sp>
      <p:sp>
        <p:nvSpPr>
          <p:cNvPr id="9" name="Shape 6"/>
          <p:cNvSpPr/>
          <p:nvPr/>
        </p:nvSpPr>
        <p:spPr>
          <a:xfrm>
            <a:off x="9372600" y="1920240"/>
            <a:ext cx="2377440" cy="1417320"/>
          </a:xfrm>
          <a:prstGeom prst="roundRect">
            <a:avLst>
              <a:gd name="adj" fmla="val 6452"/>
            </a:avLst>
          </a:prstGeom>
          <a:solidFill>
            <a:srgbClr val="0B2545"/>
          </a:solidFill>
          <a:ln/>
        </p:spPr>
        <p:txBody>
          <a:bodyPr/>
          <a:lstStyle/>
          <a:p>
            <a:endParaRPr lang="en-US"/>
          </a:p>
        </p:txBody>
      </p:sp>
      <p:sp>
        <p:nvSpPr>
          <p:cNvPr id="10" name="Text 7"/>
          <p:cNvSpPr txBox="1"/>
          <p:nvPr/>
        </p:nvSpPr>
        <p:spPr>
          <a:xfrm>
            <a:off x="9555480" y="2084832"/>
            <a:ext cx="2011680" cy="54864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3.625%</a:t>
            </a:r>
            <a:endParaRPr lang="en-US" sz="2200" dirty="0"/>
          </a:p>
        </p:txBody>
      </p:sp>
      <p:sp>
        <p:nvSpPr>
          <p:cNvPr id="11" name="Text 8"/>
          <p:cNvSpPr txBox="1"/>
          <p:nvPr/>
        </p:nvSpPr>
        <p:spPr>
          <a:xfrm>
            <a:off x="9555480" y="2670048"/>
            <a:ext cx="2011680" cy="594360"/>
          </a:xfrm>
          <a:prstGeom prst="rect">
            <a:avLst/>
          </a:prstGeom>
          <a:noFill/>
          <a:ln/>
        </p:spPr>
        <p:txBody>
          <a:bodyPr wrap="square" lIns="0" tIns="0" rIns="0" bIns="0" rtlCol="0" anchor="ctr"/>
          <a:lstStyle/>
          <a:p>
            <a:pPr marL="0" indent="0">
              <a:buNone/>
            </a:pPr>
            <a:r>
              <a:rPr lang="en-US" sz="1000" dirty="0">
                <a:solidFill>
                  <a:srgbClr val="CADCFC"/>
                </a:solidFill>
                <a:latin typeface="Calibri" pitchFamily="34" charset="0"/>
                <a:ea typeface="Calibri" pitchFamily="34" charset="-122"/>
                <a:cs typeface="Calibri" pitchFamily="34" charset="-120"/>
              </a:rPr>
              <a:t>Rate Seller is buying down to</a:t>
            </a:r>
            <a:endParaRPr lang="en-US" sz="1000" dirty="0"/>
          </a:p>
        </p:txBody>
      </p:sp>
      <p:sp>
        <p:nvSpPr>
          <p:cNvPr id="12" name="Shape 9"/>
          <p:cNvSpPr/>
          <p:nvPr/>
        </p:nvSpPr>
        <p:spPr>
          <a:xfrm>
            <a:off x="9372600" y="3520440"/>
            <a:ext cx="2377440" cy="1417320"/>
          </a:xfrm>
          <a:prstGeom prst="roundRect">
            <a:avLst>
              <a:gd name="adj" fmla="val 6452"/>
            </a:avLst>
          </a:prstGeom>
          <a:solidFill>
            <a:srgbClr val="0B2545"/>
          </a:solidFill>
          <a:ln/>
        </p:spPr>
        <p:txBody>
          <a:bodyPr/>
          <a:lstStyle/>
          <a:p>
            <a:endParaRPr lang="en-US"/>
          </a:p>
        </p:txBody>
      </p:sp>
      <p:sp>
        <p:nvSpPr>
          <p:cNvPr id="13" name="Text 10"/>
          <p:cNvSpPr txBox="1"/>
          <p:nvPr/>
        </p:nvSpPr>
        <p:spPr>
          <a:xfrm>
            <a:off x="9555480" y="3685032"/>
            <a:ext cx="2011680" cy="54864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30-Yr Fixed</a:t>
            </a:r>
            <a:endParaRPr lang="en-US" sz="2200" dirty="0"/>
          </a:p>
        </p:txBody>
      </p:sp>
      <p:sp>
        <p:nvSpPr>
          <p:cNvPr id="14" name="Text 11"/>
          <p:cNvSpPr txBox="1"/>
          <p:nvPr/>
        </p:nvSpPr>
        <p:spPr>
          <a:xfrm>
            <a:off x="9555480" y="4270248"/>
            <a:ext cx="2011680" cy="594360"/>
          </a:xfrm>
          <a:prstGeom prst="rect">
            <a:avLst/>
          </a:prstGeom>
          <a:noFill/>
          <a:ln/>
        </p:spPr>
        <p:txBody>
          <a:bodyPr wrap="square" lIns="0" tIns="0" rIns="0" bIns="0" rtlCol="0" anchor="ctr"/>
          <a:lstStyle/>
          <a:p>
            <a:pPr marL="0" indent="0">
              <a:buNone/>
            </a:pPr>
            <a:r>
              <a:rPr lang="en-US" sz="1000" dirty="0">
                <a:solidFill>
                  <a:srgbClr val="CADCFC"/>
                </a:solidFill>
                <a:latin typeface="Calibri" pitchFamily="34" charset="0"/>
                <a:ea typeface="Calibri" pitchFamily="34" charset="-122"/>
                <a:cs typeface="Calibri" pitchFamily="34" charset="-120"/>
              </a:rPr>
              <a:t>Loan term this rate applies to</a:t>
            </a:r>
            <a:endParaRPr lang="en-US" sz="1000" dirty="0"/>
          </a:p>
        </p:txBody>
      </p:sp>
      <p:sp>
        <p:nvSpPr>
          <p:cNvPr id="15" name="Shape 12"/>
          <p:cNvSpPr/>
          <p:nvPr/>
        </p:nvSpPr>
        <p:spPr>
          <a:xfrm>
            <a:off x="457200" y="4617720"/>
            <a:ext cx="8686800" cy="1417320"/>
          </a:xfrm>
          <a:prstGeom prst="roundRect">
            <a:avLst>
              <a:gd name="adj" fmla="val 6452"/>
            </a:avLst>
          </a:prstGeom>
          <a:solidFill>
            <a:srgbClr val="F4F6F9"/>
          </a:solidFill>
          <a:ln/>
        </p:spPr>
        <p:txBody>
          <a:bodyPr/>
          <a:lstStyle/>
          <a:p>
            <a:endParaRPr lang="en-US"/>
          </a:p>
        </p:txBody>
      </p:sp>
      <p:sp>
        <p:nvSpPr>
          <p:cNvPr id="16" name="Text 13"/>
          <p:cNvSpPr txBox="1"/>
          <p:nvPr/>
        </p:nvSpPr>
        <p:spPr>
          <a:xfrm>
            <a:off x="685800" y="4773168"/>
            <a:ext cx="8229600" cy="274320"/>
          </a:xfrm>
          <a:prstGeom prst="rect">
            <a:avLst/>
          </a:prstGeom>
          <a:noFill/>
          <a:ln/>
        </p:spPr>
        <p:txBody>
          <a:bodyPr wrap="square" lIns="0" tIns="0" rIns="0" bIns="0" rtlCol="0" anchor="ctr"/>
          <a:lstStyle/>
          <a:p>
            <a:pPr marL="0" indent="0">
              <a:buNone/>
            </a:pPr>
            <a:r>
              <a:rPr lang="en-US" sz="1100" b="1" kern="0" spc="100" dirty="0">
                <a:solidFill>
                  <a:srgbClr val="1A6BAF"/>
                </a:solidFill>
                <a:latin typeface="Calibri" pitchFamily="34" charset="0"/>
                <a:ea typeface="Calibri" pitchFamily="34" charset="-122"/>
                <a:cs typeface="Calibri" pitchFamily="34" charset="-120"/>
              </a:rPr>
              <a:t>WHAT TO VERIFY</a:t>
            </a:r>
            <a:endParaRPr lang="en-US" sz="1100" dirty="0"/>
          </a:p>
        </p:txBody>
      </p:sp>
      <p:sp>
        <p:nvSpPr>
          <p:cNvPr id="17" name="Text 14"/>
          <p:cNvSpPr txBox="1"/>
          <p:nvPr/>
        </p:nvSpPr>
        <p:spPr>
          <a:xfrm>
            <a:off x="685800" y="5029200"/>
            <a:ext cx="8229600" cy="914400"/>
          </a:xfrm>
          <a:prstGeom prst="rect">
            <a:avLst/>
          </a:prstGeom>
          <a:noFill/>
          <a:ln/>
        </p:spPr>
        <p:txBody>
          <a:bodyPr wrap="square" lIns="0" tIns="0" rIns="0" bIns="0" rtlCol="0" anchor="ctr"/>
          <a:lstStyle/>
          <a:p>
            <a:pPr marL="0" indent="0">
              <a:buNone/>
            </a:pPr>
            <a:r>
              <a:rPr lang="en-US" sz="1200" dirty="0">
                <a:solidFill>
                  <a:srgbClr val="1B1F27"/>
                </a:solidFill>
                <a:latin typeface="Calibri" pitchFamily="34" charset="0"/>
                <a:ea typeface="Calibri" pitchFamily="34" charset="-122"/>
                <a:cs typeface="Calibri" pitchFamily="34" charset="-120"/>
              </a:rPr>
              <a:t>•  Rate and term shown here match what the loan officer has quoted the buyer</a:t>
            </a:r>
            <a:endParaRPr lang="en-US" sz="1200" dirty="0"/>
          </a:p>
          <a:p>
            <a:pPr marL="0" indent="0">
              <a:buNone/>
            </a:pPr>
            <a:r>
              <a:rPr lang="en-US" sz="1200" dirty="0">
                <a:solidFill>
                  <a:srgbClr val="1B1F27"/>
                </a:solidFill>
                <a:latin typeface="Calibri" pitchFamily="34" charset="0"/>
                <a:ea typeface="Calibri" pitchFamily="34" charset="-122"/>
                <a:cs typeface="Calibri" pitchFamily="34" charset="-120"/>
              </a:rPr>
              <a:t>•  “All other terms and conditions remain the same” — confirm no earlier exhibit is contradicted</a:t>
            </a:r>
            <a:endParaRPr lang="en-US" sz="1200" dirty="0"/>
          </a:p>
          <a:p>
            <a:pPr marL="0" indent="0">
              <a:buNone/>
            </a:pPr>
            <a:r>
              <a:rPr lang="en-US" sz="1200" dirty="0">
                <a:solidFill>
                  <a:srgbClr val="1B1F27"/>
                </a:solidFill>
                <a:latin typeface="Calibri" pitchFamily="34" charset="0"/>
                <a:ea typeface="Calibri" pitchFamily="34" charset="-122"/>
                <a:cs typeface="Calibri" pitchFamily="34" charset="-120"/>
              </a:rPr>
              <a:t>•  This benefit voids if Exhibit E's Advantage Program requirements are not fully met</a:t>
            </a:r>
            <a:endParaRPr lang="en-US" sz="1200" dirty="0"/>
          </a:p>
        </p:txBody>
      </p:sp>
      <p:sp>
        <p:nvSpPr>
          <p:cNvPr id="18" name="Text 15"/>
          <p:cNvSpPr txBox="1"/>
          <p:nvPr/>
        </p:nvSpPr>
        <p:spPr>
          <a:xfrm>
            <a:off x="457200" y="6537960"/>
            <a:ext cx="7315200" cy="274320"/>
          </a:xfrm>
          <a:prstGeom prst="rect">
            <a:avLst/>
          </a:prstGeom>
          <a:noFill/>
          <a:ln/>
        </p:spPr>
        <p:txBody>
          <a:bodyPr wrap="square" lIns="0" tIns="0" rIns="0" bIns="0" rtlCol="0" anchor="ctr"/>
          <a:lstStyle/>
          <a:p>
            <a:pPr marL="0" indent="0">
              <a:buNone/>
            </a:pPr>
            <a:r>
              <a:rPr lang="en-US" sz="900" dirty="0">
                <a:solidFill>
                  <a:srgbClr val="6B7280"/>
                </a:solidFill>
                <a:latin typeface="Calibri" pitchFamily="34" charset="0"/>
                <a:ea typeface="Calibri" pitchFamily="34" charset="-122"/>
                <a:cs typeface="Calibri" pitchFamily="34" charset="-120"/>
              </a:rPr>
              <a:t>Velocio Mortgage  |  Builder Contract Review Training</a:t>
            </a:r>
            <a:endParaRPr lang="en-US" sz="900" dirty="0"/>
          </a:p>
        </p:txBody>
      </p:sp>
      <p:sp>
        <p:nvSpPr>
          <p:cNvPr id="19" name="Text 16"/>
          <p:cNvSpPr txBox="1"/>
          <p:nvPr/>
        </p:nvSpPr>
        <p:spPr>
          <a:xfrm>
            <a:off x="11274552" y="6537960"/>
            <a:ext cx="457200" cy="274320"/>
          </a:xfrm>
          <a:prstGeom prst="rect">
            <a:avLst/>
          </a:prstGeom>
          <a:noFill/>
          <a:ln/>
        </p:spPr>
        <p:txBody>
          <a:bodyPr wrap="square" lIns="0" tIns="0" rIns="0" bIns="0"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9</a:t>
            </a:r>
            <a:endParaRPr lang="en-US" sz="900" dirty="0"/>
          </a:p>
        </p:txBody>
      </p:sp>
      <p:pic>
        <p:nvPicPr>
          <p:cNvPr id="25" name="Picture 24">
            <a:extLst>
              <a:ext uri="{FF2B5EF4-FFF2-40B4-BE49-F238E27FC236}">
                <a16:creationId xmlns:a16="http://schemas.microsoft.com/office/drawing/2014/main" id="{78E267F1-24DA-E54E-4783-21D267BA7665}"/>
              </a:ext>
            </a:extLst>
          </p:cNvPr>
          <p:cNvPicPr>
            <a:picLocks noChangeAspect="1"/>
          </p:cNvPicPr>
          <p:nvPr/>
        </p:nvPicPr>
        <p:blipFill>
          <a:blip r:embed="rId3"/>
          <a:stretch>
            <a:fillRect/>
          </a:stretch>
        </p:blipFill>
        <p:spPr>
          <a:xfrm>
            <a:off x="1143000" y="1617954"/>
            <a:ext cx="6903720" cy="287175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384048"/>
            <a:ext cx="502920" cy="502920"/>
          </a:xfrm>
          <a:prstGeom prst="ellipse">
            <a:avLst/>
          </a:prstGeom>
          <a:solidFill>
            <a:srgbClr val="E8510A"/>
          </a:solidFill>
          <a:ln/>
        </p:spPr>
        <p:txBody>
          <a:bodyPr/>
          <a:lstStyle/>
          <a:p>
            <a:endParaRPr lang="en-US"/>
          </a:p>
        </p:txBody>
      </p:sp>
      <p:sp>
        <p:nvSpPr>
          <p:cNvPr id="3" name="Text 1"/>
          <p:cNvSpPr txBox="1"/>
          <p:nvPr/>
        </p:nvSpPr>
        <p:spPr>
          <a:xfrm>
            <a:off x="457200" y="384048"/>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7</a:t>
            </a:r>
            <a:endParaRPr lang="en-US" sz="2200" dirty="0"/>
          </a:p>
        </p:txBody>
      </p:sp>
      <p:sp>
        <p:nvSpPr>
          <p:cNvPr id="4" name="Text 2"/>
          <p:cNvSpPr txBox="1"/>
          <p:nvPr/>
        </p:nvSpPr>
        <p:spPr>
          <a:xfrm>
            <a:off x="1143000" y="347472"/>
            <a:ext cx="9144000" cy="274320"/>
          </a:xfrm>
          <a:prstGeom prst="rect">
            <a:avLst/>
          </a:prstGeom>
          <a:noFill/>
          <a:ln/>
        </p:spPr>
        <p:txBody>
          <a:bodyPr wrap="square" lIns="0" tIns="0" rIns="0" bIns="0" rtlCol="0" anchor="ctr"/>
          <a:lstStyle/>
          <a:p>
            <a:pPr marL="0" indent="0">
              <a:buNone/>
            </a:pPr>
            <a:r>
              <a:rPr lang="en-US" sz="1200" b="1" kern="0" spc="100" dirty="0">
                <a:solidFill>
                  <a:srgbClr val="E8510A"/>
                </a:solidFill>
                <a:latin typeface="Calibri" pitchFamily="34" charset="0"/>
                <a:ea typeface="Calibri" pitchFamily="34" charset="-122"/>
                <a:cs typeface="Calibri" pitchFamily="34" charset="-120"/>
              </a:rPr>
              <a:t>STEP 7</a:t>
            </a:r>
            <a:endParaRPr lang="en-US" sz="1200" dirty="0"/>
          </a:p>
        </p:txBody>
      </p:sp>
      <p:sp>
        <p:nvSpPr>
          <p:cNvPr id="5" name="Text 3"/>
          <p:cNvSpPr txBox="1"/>
          <p:nvPr/>
        </p:nvSpPr>
        <p:spPr>
          <a:xfrm>
            <a:off x="1143000" y="603504"/>
            <a:ext cx="10515600" cy="548640"/>
          </a:xfrm>
          <a:prstGeom prst="rect">
            <a:avLst/>
          </a:prstGeom>
          <a:noFill/>
          <a:ln/>
        </p:spPr>
        <p:txBody>
          <a:bodyPr wrap="square" lIns="0" tIns="0" rIns="0" bIns="0" rtlCol="0" anchor="ctr"/>
          <a:lstStyle/>
          <a:p>
            <a:pPr marL="0" indent="0">
              <a:buNone/>
            </a:pPr>
            <a:r>
              <a:rPr lang="en-US" sz="2800" b="1" dirty="0">
                <a:solidFill>
                  <a:srgbClr val="0B2545"/>
                </a:solidFill>
                <a:latin typeface="Cambria" pitchFamily="34" charset="0"/>
                <a:ea typeface="Cambria" pitchFamily="34" charset="-122"/>
                <a:cs typeface="Cambria" pitchFamily="34" charset="-120"/>
              </a:rPr>
              <a:t>Cross-check HOA &amp; closing cost figures</a:t>
            </a:r>
            <a:endParaRPr lang="en-US" sz="2800" dirty="0"/>
          </a:p>
        </p:txBody>
      </p:sp>
      <p:sp>
        <p:nvSpPr>
          <p:cNvPr id="6" name="Text 4"/>
          <p:cNvSpPr txBox="1"/>
          <p:nvPr/>
        </p:nvSpPr>
        <p:spPr>
          <a:xfrm>
            <a:off x="457200" y="1234440"/>
            <a:ext cx="11247120" cy="502920"/>
          </a:xfrm>
          <a:prstGeom prst="rect">
            <a:avLst/>
          </a:prstGeom>
          <a:noFill/>
          <a:ln/>
        </p:spPr>
        <p:txBody>
          <a:bodyPr wrap="square" lIns="0" tIns="0" rIns="0" bIns="0" rtlCol="0" anchor="ctr"/>
          <a:lstStyle/>
          <a:p>
            <a:pPr marL="0" indent="0">
              <a:buNone/>
            </a:pPr>
            <a:r>
              <a:rPr lang="en-US" sz="1300" dirty="0">
                <a:solidFill>
                  <a:srgbClr val="1B1F27"/>
                </a:solidFill>
                <a:latin typeface="Calibri" pitchFamily="34" charset="0"/>
                <a:ea typeface="Calibri" pitchFamily="34" charset="-122"/>
                <a:cs typeface="Calibri" pitchFamily="34" charset="-120"/>
              </a:rPr>
              <a:t>The HOA assessment and initiation fee are stated in two places — Exhibit B and Contract Section 12. Both must show the same numbers.</a:t>
            </a:r>
            <a:endParaRPr lang="en-US" sz="1300" dirty="0"/>
          </a:p>
        </p:txBody>
      </p:sp>
      <p:pic>
        <p:nvPicPr>
          <p:cNvPr id="7" name="Image 0" descr="snip_exhibitB_assessment.jpg"/>
          <p:cNvPicPr>
            <a:picLocks noChangeAspect="1"/>
          </p:cNvPicPr>
          <p:nvPr/>
        </p:nvPicPr>
        <p:blipFill>
          <a:blip r:embed="rId3"/>
          <a:stretch>
            <a:fillRect/>
          </a:stretch>
        </p:blipFill>
        <p:spPr>
          <a:xfrm>
            <a:off x="457200" y="1920240"/>
            <a:ext cx="6858000" cy="1151164"/>
          </a:xfrm>
          <a:prstGeom prst="rect">
            <a:avLst/>
          </a:prstGeom>
          <a:effectLst>
            <a:outerShdw blurRad="76200" dist="25400" dir="5400000" algn="bl" rotWithShape="0">
              <a:srgbClr val="000000">
                <a:alpha val="25000"/>
              </a:srgbClr>
            </a:outerShdw>
          </a:effectLst>
        </p:spPr>
      </p:pic>
      <p:sp>
        <p:nvSpPr>
          <p:cNvPr id="8" name="Text 5"/>
          <p:cNvSpPr txBox="1"/>
          <p:nvPr/>
        </p:nvSpPr>
        <p:spPr>
          <a:xfrm>
            <a:off x="457200" y="3126268"/>
            <a:ext cx="6858000" cy="320040"/>
          </a:xfrm>
          <a:prstGeom prst="rect">
            <a:avLst/>
          </a:prstGeom>
          <a:noFill/>
          <a:ln/>
        </p:spPr>
        <p:txBody>
          <a:bodyPr wrap="square" lIns="0" tIns="0" rIns="0" bIns="0" rtlCol="0" anchor="ctr"/>
          <a:lstStyle/>
          <a:p>
            <a:pPr marL="0" indent="0">
              <a:buNone/>
            </a:pPr>
            <a:r>
              <a:rPr lang="en-US" sz="1050" i="1" dirty="0">
                <a:solidFill>
                  <a:srgbClr val="6B7280"/>
                </a:solidFill>
                <a:latin typeface="Calibri" pitchFamily="34" charset="0"/>
                <a:ea typeface="Calibri" pitchFamily="34" charset="-122"/>
                <a:cs typeface="Calibri" pitchFamily="34" charset="-120"/>
              </a:rPr>
              <a:t>Exhibit B, Item 4 — Homeowner's Association</a:t>
            </a:r>
            <a:endParaRPr lang="en-US" sz="1050" dirty="0"/>
          </a:p>
        </p:txBody>
      </p:sp>
      <p:pic>
        <p:nvPicPr>
          <p:cNvPr id="9" name="Image 1" descr="snip_hoa_matchcheck.jpg"/>
          <p:cNvPicPr>
            <a:picLocks noChangeAspect="1"/>
          </p:cNvPicPr>
          <p:nvPr/>
        </p:nvPicPr>
        <p:blipFill>
          <a:blip r:embed="rId4"/>
          <a:stretch>
            <a:fillRect/>
          </a:stretch>
        </p:blipFill>
        <p:spPr>
          <a:xfrm>
            <a:off x="457200" y="4069080"/>
            <a:ext cx="6858000" cy="1200150"/>
          </a:xfrm>
          <a:prstGeom prst="rect">
            <a:avLst/>
          </a:prstGeom>
          <a:effectLst>
            <a:outerShdw blurRad="76200" dist="25400" dir="5400000" algn="bl" rotWithShape="0">
              <a:srgbClr val="000000">
                <a:alpha val="25000"/>
              </a:srgbClr>
            </a:outerShdw>
          </a:effectLst>
        </p:spPr>
      </p:pic>
      <p:sp>
        <p:nvSpPr>
          <p:cNvPr id="10" name="Text 6"/>
          <p:cNvSpPr txBox="1"/>
          <p:nvPr/>
        </p:nvSpPr>
        <p:spPr>
          <a:xfrm>
            <a:off x="457200" y="5324094"/>
            <a:ext cx="6858000" cy="320040"/>
          </a:xfrm>
          <a:prstGeom prst="rect">
            <a:avLst/>
          </a:prstGeom>
          <a:noFill/>
          <a:ln/>
        </p:spPr>
        <p:txBody>
          <a:bodyPr wrap="square" lIns="0" tIns="0" rIns="0" bIns="0" rtlCol="0" anchor="ctr"/>
          <a:lstStyle/>
          <a:p>
            <a:pPr marL="0" indent="0">
              <a:buNone/>
            </a:pPr>
            <a:r>
              <a:rPr lang="en-US" sz="1050" i="1" dirty="0">
                <a:solidFill>
                  <a:srgbClr val="6B7280"/>
                </a:solidFill>
                <a:latin typeface="Calibri" pitchFamily="34" charset="0"/>
                <a:ea typeface="Calibri" pitchFamily="34" charset="-122"/>
                <a:cs typeface="Calibri" pitchFamily="34" charset="-120"/>
              </a:rPr>
              <a:t>Contract Section 12 — Community Association Information</a:t>
            </a:r>
            <a:endParaRPr lang="en-US" sz="1050" dirty="0"/>
          </a:p>
        </p:txBody>
      </p:sp>
      <p:sp>
        <p:nvSpPr>
          <p:cNvPr id="11" name="Shape 7"/>
          <p:cNvSpPr/>
          <p:nvPr/>
        </p:nvSpPr>
        <p:spPr>
          <a:xfrm>
            <a:off x="7635240" y="1920240"/>
            <a:ext cx="4069080" cy="2377440"/>
          </a:xfrm>
          <a:prstGeom prst="roundRect">
            <a:avLst>
              <a:gd name="adj" fmla="val 3846"/>
            </a:avLst>
          </a:prstGeom>
          <a:solidFill>
            <a:srgbClr val="F4F6F9"/>
          </a:solidFill>
          <a:ln/>
        </p:spPr>
        <p:txBody>
          <a:bodyPr/>
          <a:lstStyle/>
          <a:p>
            <a:endParaRPr lang="en-US"/>
          </a:p>
        </p:txBody>
      </p:sp>
      <p:sp>
        <p:nvSpPr>
          <p:cNvPr id="12" name="Text 8"/>
          <p:cNvSpPr txBox="1"/>
          <p:nvPr/>
        </p:nvSpPr>
        <p:spPr>
          <a:xfrm>
            <a:off x="7863840" y="2121408"/>
            <a:ext cx="3657600" cy="274320"/>
          </a:xfrm>
          <a:prstGeom prst="rect">
            <a:avLst/>
          </a:prstGeom>
          <a:noFill/>
          <a:ln/>
        </p:spPr>
        <p:txBody>
          <a:bodyPr wrap="square" lIns="0" tIns="0" rIns="0" bIns="0" rtlCol="0" anchor="ctr"/>
          <a:lstStyle/>
          <a:p>
            <a:pPr marL="0" indent="0">
              <a:buNone/>
            </a:pPr>
            <a:r>
              <a:rPr lang="en-US" sz="1100" b="1" kern="0" spc="100" dirty="0">
                <a:solidFill>
                  <a:srgbClr val="1A6BAF"/>
                </a:solidFill>
                <a:latin typeface="Calibri" pitchFamily="34" charset="0"/>
                <a:ea typeface="Calibri" pitchFamily="34" charset="-122"/>
                <a:cs typeface="Calibri" pitchFamily="34" charset="-120"/>
              </a:rPr>
              <a:t>MATCHING FIGURES</a:t>
            </a:r>
            <a:endParaRPr lang="en-US" sz="1100" dirty="0"/>
          </a:p>
        </p:txBody>
      </p:sp>
      <p:sp>
        <p:nvSpPr>
          <p:cNvPr id="13" name="Text 9"/>
          <p:cNvSpPr txBox="1"/>
          <p:nvPr/>
        </p:nvSpPr>
        <p:spPr>
          <a:xfrm>
            <a:off x="7863840" y="2423160"/>
            <a:ext cx="3657600" cy="502920"/>
          </a:xfrm>
          <a:prstGeom prst="rect">
            <a:avLst/>
          </a:prstGeom>
          <a:noFill/>
          <a:ln/>
        </p:spPr>
        <p:txBody>
          <a:bodyPr wrap="square" lIns="0" tIns="0" rIns="0" bIns="0" rtlCol="0" anchor="ctr"/>
          <a:lstStyle/>
          <a:p>
            <a:pPr marL="0" indent="0">
              <a:buNone/>
            </a:pPr>
            <a:r>
              <a:rPr lang="en-US" sz="2600" b="1" dirty="0">
                <a:solidFill>
                  <a:srgbClr val="0B2545"/>
                </a:solidFill>
                <a:latin typeface="Cambria" pitchFamily="34" charset="0"/>
                <a:ea typeface="Cambria" pitchFamily="34" charset="-122"/>
                <a:cs typeface="Cambria" pitchFamily="34" charset="-120"/>
              </a:rPr>
              <a:t>$1,788.00</a:t>
            </a:r>
            <a:endParaRPr lang="en-US" sz="2600" dirty="0"/>
          </a:p>
        </p:txBody>
      </p:sp>
      <p:sp>
        <p:nvSpPr>
          <p:cNvPr id="14" name="Text 10"/>
          <p:cNvSpPr txBox="1"/>
          <p:nvPr/>
        </p:nvSpPr>
        <p:spPr>
          <a:xfrm>
            <a:off x="7863840" y="2926080"/>
            <a:ext cx="3657600" cy="320040"/>
          </a:xfrm>
          <a:prstGeom prst="rect">
            <a:avLst/>
          </a:prstGeom>
          <a:noFill/>
          <a:ln/>
        </p:spPr>
        <p:txBody>
          <a:bodyPr wrap="square" lIns="0" tIns="0" rIns="0" bIns="0" rtlCol="0" anchor="ctr"/>
          <a:lstStyle/>
          <a:p>
            <a:pPr marL="0" indent="0">
              <a:buNone/>
            </a:pPr>
            <a:r>
              <a:rPr lang="en-US" sz="1100" dirty="0">
                <a:solidFill>
                  <a:srgbClr val="6B7280"/>
                </a:solidFill>
                <a:latin typeface="Calibri" pitchFamily="34" charset="0"/>
                <a:ea typeface="Calibri" pitchFamily="34" charset="-122"/>
                <a:cs typeface="Calibri" pitchFamily="34" charset="-120"/>
              </a:rPr>
              <a:t>Annual HOA assessment (current year)</a:t>
            </a:r>
            <a:endParaRPr lang="en-US" sz="1100" dirty="0"/>
          </a:p>
        </p:txBody>
      </p:sp>
      <p:sp>
        <p:nvSpPr>
          <p:cNvPr id="15" name="Text 11"/>
          <p:cNvSpPr txBox="1"/>
          <p:nvPr/>
        </p:nvSpPr>
        <p:spPr>
          <a:xfrm>
            <a:off x="7863840" y="3337560"/>
            <a:ext cx="3657600" cy="502920"/>
          </a:xfrm>
          <a:prstGeom prst="rect">
            <a:avLst/>
          </a:prstGeom>
          <a:noFill/>
          <a:ln/>
        </p:spPr>
        <p:txBody>
          <a:bodyPr wrap="square" lIns="0" tIns="0" rIns="0" bIns="0" rtlCol="0" anchor="ctr"/>
          <a:lstStyle/>
          <a:p>
            <a:pPr marL="0" indent="0">
              <a:buNone/>
            </a:pPr>
            <a:r>
              <a:rPr lang="en-US" sz="2600" b="1" dirty="0">
                <a:solidFill>
                  <a:srgbClr val="0B2545"/>
                </a:solidFill>
                <a:latin typeface="Cambria" pitchFamily="34" charset="0"/>
                <a:ea typeface="Cambria" pitchFamily="34" charset="-122"/>
                <a:cs typeface="Cambria" pitchFamily="34" charset="-120"/>
              </a:rPr>
              <a:t>$645.84</a:t>
            </a:r>
            <a:endParaRPr lang="en-US" sz="2600" dirty="0"/>
          </a:p>
        </p:txBody>
      </p:sp>
      <p:sp>
        <p:nvSpPr>
          <p:cNvPr id="16" name="Text 12"/>
          <p:cNvSpPr txBox="1"/>
          <p:nvPr/>
        </p:nvSpPr>
        <p:spPr>
          <a:xfrm>
            <a:off x="7863840" y="3840480"/>
            <a:ext cx="3657600" cy="320040"/>
          </a:xfrm>
          <a:prstGeom prst="rect">
            <a:avLst/>
          </a:prstGeom>
          <a:noFill/>
          <a:ln/>
        </p:spPr>
        <p:txBody>
          <a:bodyPr wrap="square" lIns="0" tIns="0" rIns="0" bIns="0" rtlCol="0" anchor="ctr"/>
          <a:lstStyle/>
          <a:p>
            <a:pPr marL="0" indent="0">
              <a:buNone/>
            </a:pPr>
            <a:r>
              <a:rPr lang="en-US" sz="1100" dirty="0">
                <a:solidFill>
                  <a:srgbClr val="6B7280"/>
                </a:solidFill>
                <a:latin typeface="Calibri" pitchFamily="34" charset="0"/>
                <a:ea typeface="Calibri" pitchFamily="34" charset="-122"/>
                <a:cs typeface="Calibri" pitchFamily="34" charset="-120"/>
              </a:rPr>
              <a:t>Initiation fee collected at closing</a:t>
            </a:r>
            <a:endParaRPr lang="en-US" sz="1100" dirty="0"/>
          </a:p>
        </p:txBody>
      </p:sp>
      <p:sp>
        <p:nvSpPr>
          <p:cNvPr id="17" name="Shape 13"/>
          <p:cNvSpPr/>
          <p:nvPr/>
        </p:nvSpPr>
        <p:spPr>
          <a:xfrm>
            <a:off x="7635240" y="4572000"/>
            <a:ext cx="4069080" cy="1508760"/>
          </a:xfrm>
          <a:prstGeom prst="roundRect">
            <a:avLst>
              <a:gd name="adj" fmla="val 6061"/>
            </a:avLst>
          </a:prstGeom>
          <a:solidFill>
            <a:srgbClr val="0B2545"/>
          </a:solidFill>
          <a:ln/>
        </p:spPr>
        <p:txBody>
          <a:bodyPr/>
          <a:lstStyle/>
          <a:p>
            <a:endParaRPr lang="en-US"/>
          </a:p>
        </p:txBody>
      </p:sp>
      <p:sp>
        <p:nvSpPr>
          <p:cNvPr id="18" name="Text 14"/>
          <p:cNvSpPr txBox="1"/>
          <p:nvPr/>
        </p:nvSpPr>
        <p:spPr>
          <a:xfrm>
            <a:off x="7863840" y="4736592"/>
            <a:ext cx="3657600" cy="1188720"/>
          </a:xfrm>
          <a:prstGeom prst="rect">
            <a:avLst/>
          </a:prstGeom>
          <a:noFill/>
          <a:ln/>
        </p:spPr>
        <p:txBody>
          <a:bodyPr wrap="square" lIns="0" tIns="0" rIns="0" bIns="0" rtlCol="0" anchor="ctr"/>
          <a:lstStyle/>
          <a:p>
            <a:pPr marL="0" indent="0">
              <a:buNone/>
            </a:pPr>
            <a:r>
              <a:rPr lang="en-US" sz="1150" dirty="0">
                <a:solidFill>
                  <a:srgbClr val="FFFFFF"/>
                </a:solidFill>
                <a:latin typeface="Calibri" pitchFamily="34" charset="0"/>
                <a:ea typeface="Calibri" pitchFamily="34" charset="-122"/>
                <a:cs typeface="Calibri" pitchFamily="34" charset="-120"/>
              </a:rPr>
              <a:t>Also confirm: Association name — “Magma Ranch II Homeowner's Association, Inc.” — is spelled identically in both places, and the Pinal County recording reference (Cabinet F, Slide 193) is present in Exhibit B.</a:t>
            </a:r>
            <a:endParaRPr lang="en-US" sz="1150" dirty="0"/>
          </a:p>
        </p:txBody>
      </p:sp>
      <p:sp>
        <p:nvSpPr>
          <p:cNvPr id="19" name="Text 15"/>
          <p:cNvSpPr txBox="1"/>
          <p:nvPr/>
        </p:nvSpPr>
        <p:spPr>
          <a:xfrm>
            <a:off x="457200" y="6537960"/>
            <a:ext cx="7315200" cy="274320"/>
          </a:xfrm>
          <a:prstGeom prst="rect">
            <a:avLst/>
          </a:prstGeom>
          <a:noFill/>
          <a:ln/>
        </p:spPr>
        <p:txBody>
          <a:bodyPr wrap="square" lIns="0" tIns="0" rIns="0" bIns="0" rtlCol="0" anchor="ctr"/>
          <a:lstStyle/>
          <a:p>
            <a:pPr marL="0" indent="0">
              <a:buNone/>
            </a:pPr>
            <a:r>
              <a:rPr lang="en-US" sz="900" dirty="0">
                <a:solidFill>
                  <a:srgbClr val="6B7280"/>
                </a:solidFill>
                <a:latin typeface="Calibri" pitchFamily="34" charset="0"/>
                <a:ea typeface="Calibri" pitchFamily="34" charset="-122"/>
                <a:cs typeface="Calibri" pitchFamily="34" charset="-120"/>
              </a:rPr>
              <a:t>Velocio Mortgage  |  Builder Contract Review Training</a:t>
            </a:r>
            <a:endParaRPr lang="en-US" sz="900" dirty="0"/>
          </a:p>
        </p:txBody>
      </p:sp>
      <p:sp>
        <p:nvSpPr>
          <p:cNvPr id="20" name="Text 16"/>
          <p:cNvSpPr txBox="1"/>
          <p:nvPr/>
        </p:nvSpPr>
        <p:spPr>
          <a:xfrm>
            <a:off x="11274552" y="6537960"/>
            <a:ext cx="457200" cy="274320"/>
          </a:xfrm>
          <a:prstGeom prst="rect">
            <a:avLst/>
          </a:prstGeom>
          <a:noFill/>
          <a:ln/>
        </p:spPr>
        <p:txBody>
          <a:bodyPr wrap="square" lIns="0" tIns="0" rIns="0" bIns="0"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384048"/>
            <a:ext cx="502920" cy="502920"/>
          </a:xfrm>
          <a:prstGeom prst="ellipse">
            <a:avLst/>
          </a:prstGeom>
          <a:solidFill>
            <a:srgbClr val="E8510A"/>
          </a:solidFill>
          <a:ln/>
        </p:spPr>
        <p:txBody>
          <a:bodyPr/>
          <a:lstStyle/>
          <a:p>
            <a:endParaRPr lang="en-US"/>
          </a:p>
        </p:txBody>
      </p:sp>
      <p:sp>
        <p:nvSpPr>
          <p:cNvPr id="3" name="Text 1"/>
          <p:cNvSpPr txBox="1"/>
          <p:nvPr/>
        </p:nvSpPr>
        <p:spPr>
          <a:xfrm>
            <a:off x="457200" y="384048"/>
            <a:ext cx="502920" cy="50292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8</a:t>
            </a:r>
            <a:endParaRPr lang="en-US" sz="2200" dirty="0"/>
          </a:p>
        </p:txBody>
      </p:sp>
      <p:sp>
        <p:nvSpPr>
          <p:cNvPr id="4" name="Text 2"/>
          <p:cNvSpPr txBox="1"/>
          <p:nvPr/>
        </p:nvSpPr>
        <p:spPr>
          <a:xfrm>
            <a:off x="1143000" y="347472"/>
            <a:ext cx="9144000" cy="274320"/>
          </a:xfrm>
          <a:prstGeom prst="rect">
            <a:avLst/>
          </a:prstGeom>
          <a:noFill/>
          <a:ln/>
        </p:spPr>
        <p:txBody>
          <a:bodyPr wrap="square" lIns="0" tIns="0" rIns="0" bIns="0" rtlCol="0" anchor="ctr"/>
          <a:lstStyle/>
          <a:p>
            <a:pPr marL="0" indent="0">
              <a:buNone/>
            </a:pPr>
            <a:r>
              <a:rPr lang="en-US" sz="1200" b="1" kern="0" spc="100" dirty="0">
                <a:solidFill>
                  <a:srgbClr val="E8510A"/>
                </a:solidFill>
                <a:latin typeface="Calibri" pitchFamily="34" charset="0"/>
                <a:ea typeface="Calibri" pitchFamily="34" charset="-122"/>
                <a:cs typeface="Calibri" pitchFamily="34" charset="-120"/>
              </a:rPr>
              <a:t>STEP 8</a:t>
            </a:r>
            <a:endParaRPr lang="en-US" sz="1200" dirty="0"/>
          </a:p>
        </p:txBody>
      </p:sp>
      <p:sp>
        <p:nvSpPr>
          <p:cNvPr id="5" name="Text 3"/>
          <p:cNvSpPr txBox="1"/>
          <p:nvPr/>
        </p:nvSpPr>
        <p:spPr>
          <a:xfrm>
            <a:off x="1143000" y="603504"/>
            <a:ext cx="10515600" cy="548640"/>
          </a:xfrm>
          <a:prstGeom prst="rect">
            <a:avLst/>
          </a:prstGeom>
          <a:noFill/>
          <a:ln/>
        </p:spPr>
        <p:txBody>
          <a:bodyPr wrap="square" lIns="0" tIns="0" rIns="0" bIns="0" rtlCol="0" anchor="ctr"/>
          <a:lstStyle/>
          <a:p>
            <a:pPr marL="0" indent="0">
              <a:buNone/>
            </a:pPr>
            <a:r>
              <a:rPr lang="en-US" sz="2800" b="1" dirty="0">
                <a:solidFill>
                  <a:srgbClr val="0B2545"/>
                </a:solidFill>
                <a:latin typeface="Cambria" pitchFamily="34" charset="0"/>
                <a:ea typeface="Cambria" pitchFamily="34" charset="-122"/>
                <a:cs typeface="Cambria" pitchFamily="34" charset="-120"/>
              </a:rPr>
              <a:t>Signature &amp; date completeness</a:t>
            </a:r>
            <a:endParaRPr lang="en-US" sz="2800" dirty="0"/>
          </a:p>
        </p:txBody>
      </p:sp>
      <p:sp>
        <p:nvSpPr>
          <p:cNvPr id="6" name="Text 4"/>
          <p:cNvSpPr txBox="1"/>
          <p:nvPr/>
        </p:nvSpPr>
        <p:spPr>
          <a:xfrm>
            <a:off x="457200" y="1234440"/>
            <a:ext cx="11247120" cy="548640"/>
          </a:xfrm>
          <a:prstGeom prst="rect">
            <a:avLst/>
          </a:prstGeom>
          <a:noFill/>
          <a:ln/>
        </p:spPr>
        <p:txBody>
          <a:bodyPr wrap="square" lIns="0" tIns="0" rIns="0" bIns="0" rtlCol="0" anchor="ctr"/>
          <a:lstStyle/>
          <a:p>
            <a:pPr marL="0" indent="0">
              <a:buNone/>
            </a:pPr>
            <a:r>
              <a:rPr lang="en-US" sz="1300" dirty="0">
                <a:solidFill>
                  <a:srgbClr val="1B1F27"/>
                </a:solidFill>
                <a:latin typeface="Calibri" pitchFamily="34" charset="0"/>
                <a:ea typeface="Calibri" pitchFamily="34" charset="-122"/>
                <a:cs typeface="Calibri" pitchFamily="34" charset="-120"/>
              </a:rPr>
              <a:t>An exhibit isn't binding until it's signed by both parties. Check every signature block — a blank Seller line can mean a key term (or the Contract's Effective Date itself) hasn't taken effect yet.</a:t>
            </a:r>
            <a:endParaRPr lang="en-US" sz="1300" dirty="0"/>
          </a:p>
        </p:txBody>
      </p:sp>
      <p:pic>
        <p:nvPicPr>
          <p:cNvPr id="7" name="Image 0" descr="snip_exhibitF_signatures.jpg"/>
          <p:cNvPicPr>
            <a:picLocks noChangeAspect="1"/>
          </p:cNvPicPr>
          <p:nvPr/>
        </p:nvPicPr>
        <p:blipFill>
          <a:blip r:embed="rId3"/>
          <a:stretch>
            <a:fillRect/>
          </a:stretch>
        </p:blipFill>
        <p:spPr>
          <a:xfrm>
            <a:off x="457200" y="1965960"/>
            <a:ext cx="6035040" cy="2112264"/>
          </a:xfrm>
          <a:prstGeom prst="rect">
            <a:avLst/>
          </a:prstGeom>
          <a:effectLst>
            <a:outerShdw blurRad="76200" dist="25400" dir="5400000" algn="bl" rotWithShape="0">
              <a:srgbClr val="000000">
                <a:alpha val="25000"/>
              </a:srgbClr>
            </a:outerShdw>
          </a:effectLst>
        </p:spPr>
      </p:pic>
      <p:sp>
        <p:nvSpPr>
          <p:cNvPr id="8" name="Text 5"/>
          <p:cNvSpPr txBox="1"/>
          <p:nvPr/>
        </p:nvSpPr>
        <p:spPr>
          <a:xfrm>
            <a:off x="457200" y="4133088"/>
            <a:ext cx="6035040" cy="320040"/>
          </a:xfrm>
          <a:prstGeom prst="rect">
            <a:avLst/>
          </a:prstGeom>
          <a:noFill/>
          <a:ln/>
        </p:spPr>
        <p:txBody>
          <a:bodyPr wrap="square" lIns="0" tIns="0" rIns="0" bIns="0" rtlCol="0" anchor="ctr"/>
          <a:lstStyle/>
          <a:p>
            <a:pPr marL="0" indent="0">
              <a:buNone/>
            </a:pPr>
            <a:r>
              <a:rPr lang="en-US" sz="1050" i="1" dirty="0">
                <a:solidFill>
                  <a:srgbClr val="6B7280"/>
                </a:solidFill>
                <a:latin typeface="Calibri" pitchFamily="34" charset="0"/>
                <a:ea typeface="Calibri" pitchFamily="34" charset="-122"/>
                <a:cs typeface="Calibri" pitchFamily="34" charset="-120"/>
              </a:rPr>
              <a:t>Exhibit F — Buyer has signed (8/8/2026); Seller / VP of Sales lines are blank</a:t>
            </a:r>
            <a:endParaRPr lang="en-US" sz="1050" dirty="0"/>
          </a:p>
        </p:txBody>
      </p:sp>
      <p:pic>
        <p:nvPicPr>
          <p:cNvPr id="9" name="Image 1" descr="snip_effective_date.jpg"/>
          <p:cNvPicPr>
            <a:picLocks noChangeAspect="1"/>
          </p:cNvPicPr>
          <p:nvPr/>
        </p:nvPicPr>
        <p:blipFill>
          <a:blip r:embed="rId4"/>
          <a:stretch>
            <a:fillRect/>
          </a:stretch>
        </p:blipFill>
        <p:spPr>
          <a:xfrm>
            <a:off x="457200" y="5257800"/>
            <a:ext cx="6035040" cy="711273"/>
          </a:xfrm>
          <a:prstGeom prst="rect">
            <a:avLst/>
          </a:prstGeom>
          <a:effectLst>
            <a:outerShdw blurRad="76200" dist="25400" dir="5400000" algn="bl" rotWithShape="0">
              <a:srgbClr val="000000">
                <a:alpha val="25000"/>
              </a:srgbClr>
            </a:outerShdw>
          </a:effectLst>
        </p:spPr>
      </p:pic>
      <p:sp>
        <p:nvSpPr>
          <p:cNvPr id="10" name="Text 6"/>
          <p:cNvSpPr txBox="1"/>
          <p:nvPr/>
        </p:nvSpPr>
        <p:spPr>
          <a:xfrm>
            <a:off x="457200" y="6023937"/>
            <a:ext cx="6035040" cy="320040"/>
          </a:xfrm>
          <a:prstGeom prst="rect">
            <a:avLst/>
          </a:prstGeom>
          <a:noFill/>
          <a:ln/>
        </p:spPr>
        <p:txBody>
          <a:bodyPr wrap="square" lIns="0" tIns="0" rIns="0" bIns="0" rtlCol="0" anchor="ctr"/>
          <a:lstStyle/>
          <a:p>
            <a:pPr marL="0" indent="0">
              <a:buNone/>
            </a:pPr>
            <a:r>
              <a:rPr lang="en-US" sz="1050" i="1" dirty="0">
                <a:solidFill>
                  <a:srgbClr val="6B7280"/>
                </a:solidFill>
                <a:latin typeface="Calibri" pitchFamily="34" charset="0"/>
                <a:ea typeface="Calibri" pitchFamily="34" charset="-122"/>
                <a:cs typeface="Calibri" pitchFamily="34" charset="-120"/>
              </a:rPr>
              <a:t>Contract — Section 6, Effective Date of Contract</a:t>
            </a:r>
            <a:endParaRPr lang="en-US" sz="1050" dirty="0"/>
          </a:p>
        </p:txBody>
      </p:sp>
      <p:sp>
        <p:nvSpPr>
          <p:cNvPr id="11" name="Shape 7"/>
          <p:cNvSpPr/>
          <p:nvPr/>
        </p:nvSpPr>
        <p:spPr>
          <a:xfrm>
            <a:off x="6720840" y="1965960"/>
            <a:ext cx="4983480" cy="4206240"/>
          </a:xfrm>
          <a:prstGeom prst="roundRect">
            <a:avLst>
              <a:gd name="adj" fmla="val 2174"/>
            </a:avLst>
          </a:prstGeom>
          <a:solidFill>
            <a:srgbClr val="FDEDE7"/>
          </a:solidFill>
          <a:ln w="15875">
            <a:solidFill>
              <a:srgbClr val="E8510A"/>
            </a:solidFill>
            <a:prstDash val="solid"/>
          </a:ln>
        </p:spPr>
        <p:txBody>
          <a:bodyPr/>
          <a:lstStyle/>
          <a:p>
            <a:endParaRPr lang="en-US"/>
          </a:p>
        </p:txBody>
      </p:sp>
      <p:sp>
        <p:nvSpPr>
          <p:cNvPr id="12" name="Text 8"/>
          <p:cNvSpPr txBox="1"/>
          <p:nvPr/>
        </p:nvSpPr>
        <p:spPr>
          <a:xfrm>
            <a:off x="6995160" y="2194560"/>
            <a:ext cx="4480560" cy="320040"/>
          </a:xfrm>
          <a:prstGeom prst="rect">
            <a:avLst/>
          </a:prstGeom>
          <a:noFill/>
          <a:ln/>
        </p:spPr>
        <p:txBody>
          <a:bodyPr wrap="square" lIns="0" tIns="0" rIns="0" bIns="0" rtlCol="0" anchor="ctr"/>
          <a:lstStyle/>
          <a:p>
            <a:pPr marL="0" indent="0">
              <a:buNone/>
            </a:pPr>
            <a:r>
              <a:rPr lang="en-US" sz="1400" b="1" dirty="0">
                <a:solidFill>
                  <a:srgbClr val="E8510A"/>
                </a:solidFill>
                <a:latin typeface="Calibri" pitchFamily="34" charset="0"/>
                <a:ea typeface="Calibri" pitchFamily="34" charset="-122"/>
                <a:cs typeface="Calibri" pitchFamily="34" charset="-120"/>
              </a:rPr>
              <a:t>⚠  WHY THIS MATTERS</a:t>
            </a:r>
            <a:endParaRPr lang="en-US" sz="1400" dirty="0"/>
          </a:p>
        </p:txBody>
      </p:sp>
      <p:sp>
        <p:nvSpPr>
          <p:cNvPr id="13" name="Text 9"/>
          <p:cNvSpPr txBox="1"/>
          <p:nvPr/>
        </p:nvSpPr>
        <p:spPr>
          <a:xfrm>
            <a:off x="6995160" y="2606040"/>
            <a:ext cx="4480560" cy="822960"/>
          </a:xfrm>
          <a:prstGeom prst="rect">
            <a:avLst/>
          </a:prstGeom>
          <a:noFill/>
          <a:ln/>
        </p:spPr>
        <p:txBody>
          <a:bodyPr wrap="square" lIns="0" tIns="0" rIns="0" bIns="0" rtlCol="0" anchor="ctr"/>
          <a:lstStyle/>
          <a:p>
            <a:pPr marL="0" indent="0">
              <a:buNone/>
            </a:pPr>
            <a:r>
              <a:rPr lang="en-US" sz="1250" dirty="0">
                <a:solidFill>
                  <a:srgbClr val="1B1F27"/>
                </a:solidFill>
                <a:latin typeface="Calibri" pitchFamily="34" charset="0"/>
                <a:ea typeface="Calibri" pitchFamily="34" charset="-122"/>
                <a:cs typeface="Calibri" pitchFamily="34" charset="-120"/>
              </a:rPr>
              <a:t>Per Section 6 of the Contract, the “Effective Date” only begins once the Seller accepts in writing and delivers notice of acceptance back to the Buyer.</a:t>
            </a:r>
            <a:endParaRPr lang="en-US" sz="1250" dirty="0"/>
          </a:p>
        </p:txBody>
      </p:sp>
      <p:sp>
        <p:nvSpPr>
          <p:cNvPr id="14" name="Text 10"/>
          <p:cNvSpPr txBox="1"/>
          <p:nvPr/>
        </p:nvSpPr>
        <p:spPr>
          <a:xfrm>
            <a:off x="6995160" y="3429000"/>
            <a:ext cx="4480560" cy="1005840"/>
          </a:xfrm>
          <a:prstGeom prst="rect">
            <a:avLst/>
          </a:prstGeom>
          <a:noFill/>
          <a:ln/>
        </p:spPr>
        <p:txBody>
          <a:bodyPr wrap="square" lIns="0" tIns="0" rIns="0" bIns="0" rtlCol="0" anchor="ctr"/>
          <a:lstStyle/>
          <a:p>
            <a:pPr marL="0" indent="0">
              <a:buNone/>
            </a:pPr>
            <a:r>
              <a:rPr lang="en-US" sz="1250" dirty="0">
                <a:solidFill>
                  <a:srgbClr val="1B1F27"/>
                </a:solidFill>
                <a:latin typeface="Calibri" pitchFamily="34" charset="0"/>
                <a:ea typeface="Calibri" pitchFamily="34" charset="-122"/>
                <a:cs typeface="Calibri" pitchFamily="34" charset="-120"/>
              </a:rPr>
              <a:t>In this package, the Buyer has signed and dated Exhibits B, C, F, and the Loan Application Prep Sheet (8/8/2026), but the Seller / VP of Sales signature lines on Exhibits B and F are still blank.</a:t>
            </a:r>
            <a:endParaRPr lang="en-US" sz="1250" dirty="0"/>
          </a:p>
        </p:txBody>
      </p:sp>
      <p:sp>
        <p:nvSpPr>
          <p:cNvPr id="15" name="Text 11"/>
          <p:cNvSpPr txBox="1"/>
          <p:nvPr/>
        </p:nvSpPr>
        <p:spPr>
          <a:xfrm>
            <a:off x="6995160" y="4526280"/>
            <a:ext cx="4480560" cy="1463040"/>
          </a:xfrm>
          <a:prstGeom prst="rect">
            <a:avLst/>
          </a:prstGeom>
          <a:noFill/>
          <a:ln/>
        </p:spPr>
        <p:txBody>
          <a:bodyPr wrap="square" lIns="0" tIns="0" rIns="0" bIns="0" rtlCol="0" anchor="ctr"/>
          <a:lstStyle/>
          <a:p>
            <a:pPr marL="0" indent="0">
              <a:buNone/>
            </a:pPr>
            <a:r>
              <a:rPr lang="en-US" sz="1200" i="1" dirty="0">
                <a:solidFill>
                  <a:srgbClr val="1B1F27"/>
                </a:solidFill>
                <a:latin typeface="Calibri" pitchFamily="34" charset="0"/>
                <a:ea typeface="Calibri" pitchFamily="34" charset="-122"/>
                <a:cs typeface="Calibri" pitchFamily="34" charset="-120"/>
              </a:rPr>
              <a:t>Confirm counter-signature is obtained — and file dated — before treating any contingent term (Effective Date, 5-day loan deadline, Advantage Program) as locked in.</a:t>
            </a:r>
            <a:endParaRPr lang="en-US" sz="1200" dirty="0"/>
          </a:p>
        </p:txBody>
      </p:sp>
      <p:sp>
        <p:nvSpPr>
          <p:cNvPr id="16" name="Text 12"/>
          <p:cNvSpPr txBox="1"/>
          <p:nvPr/>
        </p:nvSpPr>
        <p:spPr>
          <a:xfrm>
            <a:off x="457200" y="6537960"/>
            <a:ext cx="7315200" cy="274320"/>
          </a:xfrm>
          <a:prstGeom prst="rect">
            <a:avLst/>
          </a:prstGeom>
          <a:noFill/>
          <a:ln/>
        </p:spPr>
        <p:txBody>
          <a:bodyPr wrap="square" lIns="0" tIns="0" rIns="0" bIns="0" rtlCol="0" anchor="ctr"/>
          <a:lstStyle/>
          <a:p>
            <a:pPr marL="0" indent="0">
              <a:buNone/>
            </a:pPr>
            <a:r>
              <a:rPr lang="en-US" sz="900" dirty="0">
                <a:solidFill>
                  <a:srgbClr val="6B7280"/>
                </a:solidFill>
                <a:latin typeface="Calibri" pitchFamily="34" charset="0"/>
                <a:ea typeface="Calibri" pitchFamily="34" charset="-122"/>
                <a:cs typeface="Calibri" pitchFamily="34" charset="-120"/>
              </a:rPr>
              <a:t>Velocio Mortgage  |  Builder Contract Review Training</a:t>
            </a:r>
            <a:endParaRPr lang="en-US" sz="900" dirty="0"/>
          </a:p>
        </p:txBody>
      </p:sp>
      <p:sp>
        <p:nvSpPr>
          <p:cNvPr id="17" name="Text 13"/>
          <p:cNvSpPr txBox="1"/>
          <p:nvPr/>
        </p:nvSpPr>
        <p:spPr>
          <a:xfrm>
            <a:off x="11274552" y="6537960"/>
            <a:ext cx="457200" cy="274320"/>
          </a:xfrm>
          <a:prstGeom prst="rect">
            <a:avLst/>
          </a:prstGeom>
          <a:noFill/>
          <a:ln/>
        </p:spPr>
        <p:txBody>
          <a:bodyPr wrap="square" lIns="0" tIns="0" rIns="0" bIns="0"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B2545"/>
        </a:solidFill>
        <a:effectLst/>
      </p:bgPr>
    </p:bg>
    <p:spTree>
      <p:nvGrpSpPr>
        <p:cNvPr id="1" name=""/>
        <p:cNvGrpSpPr/>
        <p:nvPr/>
      </p:nvGrpSpPr>
      <p:grpSpPr>
        <a:xfrm>
          <a:off x="0" y="0"/>
          <a:ext cx="0" cy="0"/>
          <a:chOff x="0" y="0"/>
          <a:chExt cx="0" cy="0"/>
        </a:xfrm>
      </p:grpSpPr>
      <p:sp>
        <p:nvSpPr>
          <p:cNvPr id="2" name="Shape 0"/>
          <p:cNvSpPr/>
          <p:nvPr/>
        </p:nvSpPr>
        <p:spPr>
          <a:xfrm>
            <a:off x="-1645920" y="-1828800"/>
            <a:ext cx="4572000" cy="4572000"/>
          </a:xfrm>
          <a:prstGeom prst="ellipse">
            <a:avLst/>
          </a:prstGeom>
          <a:solidFill>
            <a:srgbClr val="0F2E56"/>
          </a:solidFill>
          <a:ln/>
        </p:spPr>
        <p:txBody>
          <a:bodyPr/>
          <a:lstStyle/>
          <a:p>
            <a:endParaRPr lang="en-US"/>
          </a:p>
        </p:txBody>
      </p:sp>
      <p:sp>
        <p:nvSpPr>
          <p:cNvPr id="3" name="Text 1"/>
          <p:cNvSpPr txBox="1"/>
          <p:nvPr/>
        </p:nvSpPr>
        <p:spPr>
          <a:xfrm>
            <a:off x="548640" y="457200"/>
            <a:ext cx="5486400" cy="320040"/>
          </a:xfrm>
          <a:prstGeom prst="rect">
            <a:avLst/>
          </a:prstGeom>
          <a:noFill/>
          <a:ln/>
        </p:spPr>
        <p:txBody>
          <a:bodyPr wrap="square" lIns="0" tIns="0" rIns="0" bIns="0" rtlCol="0" anchor="ctr"/>
          <a:lstStyle/>
          <a:p>
            <a:pPr marL="0" indent="0">
              <a:buNone/>
            </a:pPr>
            <a:r>
              <a:rPr lang="en-US" sz="1300" b="1" kern="0" spc="150" dirty="0">
                <a:solidFill>
                  <a:srgbClr val="E8510A"/>
                </a:solidFill>
                <a:latin typeface="Calibri" pitchFamily="34" charset="0"/>
                <a:ea typeface="Calibri" pitchFamily="34" charset="-122"/>
                <a:cs typeface="Calibri" pitchFamily="34" charset="-120"/>
              </a:rPr>
              <a:t>RECAP</a:t>
            </a:r>
            <a:endParaRPr lang="en-US" sz="1300" dirty="0"/>
          </a:p>
        </p:txBody>
      </p:sp>
      <p:sp>
        <p:nvSpPr>
          <p:cNvPr id="4" name="Text 2"/>
          <p:cNvSpPr txBox="1"/>
          <p:nvPr/>
        </p:nvSpPr>
        <p:spPr>
          <a:xfrm>
            <a:off x="548640" y="777240"/>
            <a:ext cx="10058400" cy="54864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8-point contract review checklist</a:t>
            </a:r>
            <a:endParaRPr lang="en-US" sz="3000" dirty="0"/>
          </a:p>
        </p:txBody>
      </p:sp>
      <p:sp>
        <p:nvSpPr>
          <p:cNvPr id="5" name="Shape 3"/>
          <p:cNvSpPr/>
          <p:nvPr/>
        </p:nvSpPr>
        <p:spPr>
          <a:xfrm>
            <a:off x="548640" y="1600200"/>
            <a:ext cx="5349240" cy="621792"/>
          </a:xfrm>
          <a:prstGeom prst="roundRect">
            <a:avLst>
              <a:gd name="adj" fmla="val 11765"/>
            </a:avLst>
          </a:prstGeom>
          <a:solidFill>
            <a:srgbClr val="12335E"/>
          </a:solidFill>
          <a:ln/>
        </p:spPr>
        <p:txBody>
          <a:bodyPr/>
          <a:lstStyle/>
          <a:p>
            <a:endParaRPr lang="en-US"/>
          </a:p>
        </p:txBody>
      </p:sp>
      <p:sp>
        <p:nvSpPr>
          <p:cNvPr id="6" name="Shape 4"/>
          <p:cNvSpPr/>
          <p:nvPr/>
        </p:nvSpPr>
        <p:spPr>
          <a:xfrm>
            <a:off x="713232" y="1746504"/>
            <a:ext cx="329184" cy="329184"/>
          </a:xfrm>
          <a:prstGeom prst="ellipse">
            <a:avLst/>
          </a:prstGeom>
          <a:solidFill>
            <a:srgbClr val="E8510A"/>
          </a:solidFill>
          <a:ln/>
        </p:spPr>
        <p:txBody>
          <a:bodyPr/>
          <a:lstStyle/>
          <a:p>
            <a:endParaRPr lang="en-US"/>
          </a:p>
        </p:txBody>
      </p:sp>
      <p:sp>
        <p:nvSpPr>
          <p:cNvPr id="7" name="Text 5"/>
          <p:cNvSpPr txBox="1"/>
          <p:nvPr/>
        </p:nvSpPr>
        <p:spPr>
          <a:xfrm>
            <a:off x="713232" y="1746504"/>
            <a:ext cx="329184" cy="329184"/>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8" name="Text 6"/>
          <p:cNvSpPr txBox="1"/>
          <p:nvPr/>
        </p:nvSpPr>
        <p:spPr>
          <a:xfrm>
            <a:off x="1143000" y="1600200"/>
            <a:ext cx="4617720" cy="621792"/>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Buyer name spelled identically &amp; matches ID</a:t>
            </a:r>
            <a:endParaRPr lang="en-US" sz="1200" dirty="0"/>
          </a:p>
        </p:txBody>
      </p:sp>
      <p:sp>
        <p:nvSpPr>
          <p:cNvPr id="9" name="Shape 7"/>
          <p:cNvSpPr/>
          <p:nvPr/>
        </p:nvSpPr>
        <p:spPr>
          <a:xfrm>
            <a:off x="6355080" y="1600200"/>
            <a:ext cx="5349240" cy="621792"/>
          </a:xfrm>
          <a:prstGeom prst="roundRect">
            <a:avLst>
              <a:gd name="adj" fmla="val 11765"/>
            </a:avLst>
          </a:prstGeom>
          <a:solidFill>
            <a:srgbClr val="12335E"/>
          </a:solidFill>
          <a:ln/>
        </p:spPr>
        <p:txBody>
          <a:bodyPr/>
          <a:lstStyle/>
          <a:p>
            <a:endParaRPr lang="en-US"/>
          </a:p>
        </p:txBody>
      </p:sp>
      <p:sp>
        <p:nvSpPr>
          <p:cNvPr id="10" name="Shape 8"/>
          <p:cNvSpPr/>
          <p:nvPr/>
        </p:nvSpPr>
        <p:spPr>
          <a:xfrm>
            <a:off x="6519672" y="1746504"/>
            <a:ext cx="329184" cy="329184"/>
          </a:xfrm>
          <a:prstGeom prst="ellipse">
            <a:avLst/>
          </a:prstGeom>
          <a:solidFill>
            <a:srgbClr val="E8510A"/>
          </a:solidFill>
          <a:ln/>
        </p:spPr>
        <p:txBody>
          <a:bodyPr/>
          <a:lstStyle/>
          <a:p>
            <a:endParaRPr lang="en-US"/>
          </a:p>
        </p:txBody>
      </p:sp>
      <p:sp>
        <p:nvSpPr>
          <p:cNvPr id="11" name="Text 9"/>
          <p:cNvSpPr txBox="1"/>
          <p:nvPr/>
        </p:nvSpPr>
        <p:spPr>
          <a:xfrm>
            <a:off x="6519672" y="1746504"/>
            <a:ext cx="329184" cy="329184"/>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12" name="Text 10"/>
          <p:cNvSpPr txBox="1"/>
          <p:nvPr/>
        </p:nvSpPr>
        <p:spPr>
          <a:xfrm>
            <a:off x="6949440" y="1600200"/>
            <a:ext cx="4617720" cy="621792"/>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Lot, plan, elevation, address &amp; county consistent</a:t>
            </a:r>
            <a:endParaRPr lang="en-US" sz="1200" dirty="0"/>
          </a:p>
        </p:txBody>
      </p:sp>
      <p:sp>
        <p:nvSpPr>
          <p:cNvPr id="13" name="Shape 11"/>
          <p:cNvSpPr/>
          <p:nvPr/>
        </p:nvSpPr>
        <p:spPr>
          <a:xfrm>
            <a:off x="548640" y="2377440"/>
            <a:ext cx="5349240" cy="621792"/>
          </a:xfrm>
          <a:prstGeom prst="roundRect">
            <a:avLst>
              <a:gd name="adj" fmla="val 11765"/>
            </a:avLst>
          </a:prstGeom>
          <a:solidFill>
            <a:srgbClr val="12335E"/>
          </a:solidFill>
          <a:ln/>
        </p:spPr>
        <p:txBody>
          <a:bodyPr/>
          <a:lstStyle/>
          <a:p>
            <a:endParaRPr lang="en-US"/>
          </a:p>
        </p:txBody>
      </p:sp>
      <p:sp>
        <p:nvSpPr>
          <p:cNvPr id="14" name="Shape 12"/>
          <p:cNvSpPr/>
          <p:nvPr/>
        </p:nvSpPr>
        <p:spPr>
          <a:xfrm>
            <a:off x="713232" y="2523744"/>
            <a:ext cx="329184" cy="329184"/>
          </a:xfrm>
          <a:prstGeom prst="ellipse">
            <a:avLst/>
          </a:prstGeom>
          <a:solidFill>
            <a:srgbClr val="E8510A"/>
          </a:solidFill>
          <a:ln/>
        </p:spPr>
        <p:txBody>
          <a:bodyPr/>
          <a:lstStyle/>
          <a:p>
            <a:endParaRPr lang="en-US"/>
          </a:p>
        </p:txBody>
      </p:sp>
      <p:sp>
        <p:nvSpPr>
          <p:cNvPr id="15" name="Text 13"/>
          <p:cNvSpPr txBox="1"/>
          <p:nvPr/>
        </p:nvSpPr>
        <p:spPr>
          <a:xfrm>
            <a:off x="713232" y="2523744"/>
            <a:ext cx="329184" cy="329184"/>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16" name="Text 14"/>
          <p:cNvSpPr txBox="1"/>
          <p:nvPr/>
        </p:nvSpPr>
        <p:spPr>
          <a:xfrm>
            <a:off x="1143000" y="2377440"/>
            <a:ext cx="4617720" cy="621792"/>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Purchase price &amp; deposit tie to Earnest Money Receipt</a:t>
            </a:r>
            <a:endParaRPr lang="en-US" sz="1200" dirty="0"/>
          </a:p>
        </p:txBody>
      </p:sp>
      <p:sp>
        <p:nvSpPr>
          <p:cNvPr id="17" name="Shape 15"/>
          <p:cNvSpPr/>
          <p:nvPr/>
        </p:nvSpPr>
        <p:spPr>
          <a:xfrm>
            <a:off x="6355080" y="2377440"/>
            <a:ext cx="5349240" cy="621792"/>
          </a:xfrm>
          <a:prstGeom prst="roundRect">
            <a:avLst>
              <a:gd name="adj" fmla="val 11765"/>
            </a:avLst>
          </a:prstGeom>
          <a:solidFill>
            <a:srgbClr val="12335E"/>
          </a:solidFill>
          <a:ln/>
        </p:spPr>
        <p:txBody>
          <a:bodyPr/>
          <a:lstStyle/>
          <a:p>
            <a:endParaRPr lang="en-US"/>
          </a:p>
        </p:txBody>
      </p:sp>
      <p:sp>
        <p:nvSpPr>
          <p:cNvPr id="18" name="Shape 16"/>
          <p:cNvSpPr/>
          <p:nvPr/>
        </p:nvSpPr>
        <p:spPr>
          <a:xfrm>
            <a:off x="6519672" y="2523744"/>
            <a:ext cx="329184" cy="329184"/>
          </a:xfrm>
          <a:prstGeom prst="ellipse">
            <a:avLst/>
          </a:prstGeom>
          <a:solidFill>
            <a:srgbClr val="E8510A"/>
          </a:solidFill>
          <a:ln/>
        </p:spPr>
        <p:txBody>
          <a:bodyPr/>
          <a:lstStyle/>
          <a:p>
            <a:endParaRPr lang="en-US"/>
          </a:p>
        </p:txBody>
      </p:sp>
      <p:sp>
        <p:nvSpPr>
          <p:cNvPr id="19" name="Text 17"/>
          <p:cNvSpPr txBox="1"/>
          <p:nvPr/>
        </p:nvSpPr>
        <p:spPr>
          <a:xfrm>
            <a:off x="6519672" y="2523744"/>
            <a:ext cx="329184" cy="329184"/>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20" name="Text 18"/>
          <p:cNvSpPr txBox="1"/>
          <p:nvPr/>
        </p:nvSpPr>
        <p:spPr>
          <a:xfrm>
            <a:off x="6949440" y="2377440"/>
            <a:ext cx="4617720" cy="621792"/>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Financing type matches lender file (USDA – Velocio)</a:t>
            </a:r>
            <a:endParaRPr lang="en-US" sz="1200" dirty="0"/>
          </a:p>
        </p:txBody>
      </p:sp>
      <p:sp>
        <p:nvSpPr>
          <p:cNvPr id="21" name="Shape 19"/>
          <p:cNvSpPr/>
          <p:nvPr/>
        </p:nvSpPr>
        <p:spPr>
          <a:xfrm>
            <a:off x="548640" y="3154680"/>
            <a:ext cx="5349240" cy="621792"/>
          </a:xfrm>
          <a:prstGeom prst="roundRect">
            <a:avLst>
              <a:gd name="adj" fmla="val 11765"/>
            </a:avLst>
          </a:prstGeom>
          <a:solidFill>
            <a:srgbClr val="12335E"/>
          </a:solidFill>
          <a:ln/>
        </p:spPr>
        <p:txBody>
          <a:bodyPr/>
          <a:lstStyle/>
          <a:p>
            <a:endParaRPr lang="en-US"/>
          </a:p>
        </p:txBody>
      </p:sp>
      <p:sp>
        <p:nvSpPr>
          <p:cNvPr id="22" name="Shape 20"/>
          <p:cNvSpPr/>
          <p:nvPr/>
        </p:nvSpPr>
        <p:spPr>
          <a:xfrm>
            <a:off x="713232" y="3300984"/>
            <a:ext cx="329184" cy="329184"/>
          </a:xfrm>
          <a:prstGeom prst="ellipse">
            <a:avLst/>
          </a:prstGeom>
          <a:solidFill>
            <a:srgbClr val="E8510A"/>
          </a:solidFill>
          <a:ln/>
        </p:spPr>
        <p:txBody>
          <a:bodyPr/>
          <a:lstStyle/>
          <a:p>
            <a:endParaRPr lang="en-US"/>
          </a:p>
        </p:txBody>
      </p:sp>
      <p:sp>
        <p:nvSpPr>
          <p:cNvPr id="23" name="Text 21"/>
          <p:cNvSpPr txBox="1"/>
          <p:nvPr/>
        </p:nvSpPr>
        <p:spPr>
          <a:xfrm>
            <a:off x="713232" y="3300984"/>
            <a:ext cx="329184" cy="329184"/>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24" name="Text 22"/>
          <p:cNvSpPr txBox="1"/>
          <p:nvPr/>
        </p:nvSpPr>
        <p:spPr>
          <a:xfrm>
            <a:off x="1143000" y="3154680"/>
            <a:ext cx="4617720" cy="621792"/>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Builder contribution amount &amp; conditions understood</a:t>
            </a:r>
            <a:endParaRPr lang="en-US" sz="1200" dirty="0"/>
          </a:p>
        </p:txBody>
      </p:sp>
      <p:sp>
        <p:nvSpPr>
          <p:cNvPr id="25" name="Shape 23"/>
          <p:cNvSpPr/>
          <p:nvPr/>
        </p:nvSpPr>
        <p:spPr>
          <a:xfrm>
            <a:off x="6355080" y="3154680"/>
            <a:ext cx="5349240" cy="621792"/>
          </a:xfrm>
          <a:prstGeom prst="roundRect">
            <a:avLst>
              <a:gd name="adj" fmla="val 11765"/>
            </a:avLst>
          </a:prstGeom>
          <a:solidFill>
            <a:srgbClr val="12335E"/>
          </a:solidFill>
          <a:ln/>
        </p:spPr>
        <p:txBody>
          <a:bodyPr/>
          <a:lstStyle/>
          <a:p>
            <a:endParaRPr lang="en-US"/>
          </a:p>
        </p:txBody>
      </p:sp>
      <p:sp>
        <p:nvSpPr>
          <p:cNvPr id="26" name="Shape 24"/>
          <p:cNvSpPr/>
          <p:nvPr/>
        </p:nvSpPr>
        <p:spPr>
          <a:xfrm>
            <a:off x="6519672" y="3300984"/>
            <a:ext cx="329184" cy="329184"/>
          </a:xfrm>
          <a:prstGeom prst="ellipse">
            <a:avLst/>
          </a:prstGeom>
          <a:solidFill>
            <a:srgbClr val="E8510A"/>
          </a:solidFill>
          <a:ln/>
        </p:spPr>
        <p:txBody>
          <a:bodyPr/>
          <a:lstStyle/>
          <a:p>
            <a:endParaRPr lang="en-US"/>
          </a:p>
        </p:txBody>
      </p:sp>
      <p:sp>
        <p:nvSpPr>
          <p:cNvPr id="27" name="Text 25"/>
          <p:cNvSpPr txBox="1"/>
          <p:nvPr/>
        </p:nvSpPr>
        <p:spPr>
          <a:xfrm>
            <a:off x="6519672" y="3300984"/>
            <a:ext cx="329184" cy="329184"/>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28" name="Text 26"/>
          <p:cNvSpPr txBox="1"/>
          <p:nvPr/>
        </p:nvSpPr>
        <p:spPr>
          <a:xfrm>
            <a:off x="6949440" y="3154680"/>
            <a:ext cx="4617720" cy="621792"/>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Every required initial is present on Exhibit E</a:t>
            </a:r>
            <a:endParaRPr lang="en-US" sz="1200" dirty="0"/>
          </a:p>
        </p:txBody>
      </p:sp>
      <p:sp>
        <p:nvSpPr>
          <p:cNvPr id="29" name="Shape 27"/>
          <p:cNvSpPr/>
          <p:nvPr/>
        </p:nvSpPr>
        <p:spPr>
          <a:xfrm>
            <a:off x="548640" y="3931920"/>
            <a:ext cx="5349240" cy="621792"/>
          </a:xfrm>
          <a:prstGeom prst="roundRect">
            <a:avLst>
              <a:gd name="adj" fmla="val 11765"/>
            </a:avLst>
          </a:prstGeom>
          <a:solidFill>
            <a:srgbClr val="12335E"/>
          </a:solidFill>
          <a:ln/>
        </p:spPr>
        <p:txBody>
          <a:bodyPr/>
          <a:lstStyle/>
          <a:p>
            <a:endParaRPr lang="en-US"/>
          </a:p>
        </p:txBody>
      </p:sp>
      <p:sp>
        <p:nvSpPr>
          <p:cNvPr id="30" name="Shape 28"/>
          <p:cNvSpPr/>
          <p:nvPr/>
        </p:nvSpPr>
        <p:spPr>
          <a:xfrm>
            <a:off x="713232" y="4078224"/>
            <a:ext cx="329184" cy="329184"/>
          </a:xfrm>
          <a:prstGeom prst="ellipse">
            <a:avLst/>
          </a:prstGeom>
          <a:solidFill>
            <a:srgbClr val="E8510A"/>
          </a:solidFill>
          <a:ln/>
        </p:spPr>
        <p:txBody>
          <a:bodyPr/>
          <a:lstStyle/>
          <a:p>
            <a:endParaRPr lang="en-US"/>
          </a:p>
        </p:txBody>
      </p:sp>
      <p:sp>
        <p:nvSpPr>
          <p:cNvPr id="31" name="Text 29"/>
          <p:cNvSpPr txBox="1"/>
          <p:nvPr/>
        </p:nvSpPr>
        <p:spPr>
          <a:xfrm>
            <a:off x="713232" y="4078224"/>
            <a:ext cx="329184" cy="329184"/>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32" name="Text 30"/>
          <p:cNvSpPr txBox="1"/>
          <p:nvPr/>
        </p:nvSpPr>
        <p:spPr>
          <a:xfrm>
            <a:off x="1143000" y="3931920"/>
            <a:ext cx="4617720" cy="621792"/>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Rate buydown terms cross-checked against Exhibit E</a:t>
            </a:r>
            <a:endParaRPr lang="en-US" sz="1200" dirty="0"/>
          </a:p>
        </p:txBody>
      </p:sp>
      <p:sp>
        <p:nvSpPr>
          <p:cNvPr id="33" name="Shape 31"/>
          <p:cNvSpPr/>
          <p:nvPr/>
        </p:nvSpPr>
        <p:spPr>
          <a:xfrm>
            <a:off x="6355080" y="3931920"/>
            <a:ext cx="5349240" cy="621792"/>
          </a:xfrm>
          <a:prstGeom prst="roundRect">
            <a:avLst>
              <a:gd name="adj" fmla="val 11765"/>
            </a:avLst>
          </a:prstGeom>
          <a:solidFill>
            <a:srgbClr val="12335E"/>
          </a:solidFill>
          <a:ln/>
        </p:spPr>
        <p:txBody>
          <a:bodyPr/>
          <a:lstStyle/>
          <a:p>
            <a:endParaRPr lang="en-US"/>
          </a:p>
        </p:txBody>
      </p:sp>
      <p:sp>
        <p:nvSpPr>
          <p:cNvPr id="34" name="Shape 32"/>
          <p:cNvSpPr/>
          <p:nvPr/>
        </p:nvSpPr>
        <p:spPr>
          <a:xfrm>
            <a:off x="6519672" y="4078224"/>
            <a:ext cx="329184" cy="329184"/>
          </a:xfrm>
          <a:prstGeom prst="ellipse">
            <a:avLst/>
          </a:prstGeom>
          <a:solidFill>
            <a:srgbClr val="E8510A"/>
          </a:solidFill>
          <a:ln/>
        </p:spPr>
        <p:txBody>
          <a:bodyPr/>
          <a:lstStyle/>
          <a:p>
            <a:endParaRPr lang="en-US"/>
          </a:p>
        </p:txBody>
      </p:sp>
      <p:sp>
        <p:nvSpPr>
          <p:cNvPr id="35" name="Text 33"/>
          <p:cNvSpPr txBox="1"/>
          <p:nvPr/>
        </p:nvSpPr>
        <p:spPr>
          <a:xfrm>
            <a:off x="6519672" y="4078224"/>
            <a:ext cx="329184" cy="329184"/>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a:t>
            </a:r>
            <a:endParaRPr lang="en-US" sz="1400" dirty="0"/>
          </a:p>
        </p:txBody>
      </p:sp>
      <p:sp>
        <p:nvSpPr>
          <p:cNvPr id="36" name="Text 34"/>
          <p:cNvSpPr txBox="1"/>
          <p:nvPr/>
        </p:nvSpPr>
        <p:spPr>
          <a:xfrm>
            <a:off x="6949440" y="3931920"/>
            <a:ext cx="4617720" cy="621792"/>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HOA figures match &amp; signatures/dates are complete</a:t>
            </a:r>
            <a:endParaRPr lang="en-US" sz="1200" dirty="0"/>
          </a:p>
        </p:txBody>
      </p:sp>
      <p:sp>
        <p:nvSpPr>
          <p:cNvPr id="37" name="Shape 35"/>
          <p:cNvSpPr/>
          <p:nvPr/>
        </p:nvSpPr>
        <p:spPr>
          <a:xfrm>
            <a:off x="548640" y="5532120"/>
            <a:ext cx="11064240" cy="0"/>
          </a:xfrm>
          <a:prstGeom prst="line">
            <a:avLst/>
          </a:prstGeom>
          <a:noFill/>
          <a:ln w="12700">
            <a:solidFill>
              <a:srgbClr val="2A4A75"/>
            </a:solidFill>
            <a:prstDash val="solid"/>
          </a:ln>
        </p:spPr>
        <p:txBody>
          <a:bodyPr/>
          <a:lstStyle/>
          <a:p>
            <a:endParaRPr lang="en-US"/>
          </a:p>
        </p:txBody>
      </p:sp>
      <p:sp>
        <p:nvSpPr>
          <p:cNvPr id="38" name="Text 36"/>
          <p:cNvSpPr txBox="1"/>
          <p:nvPr/>
        </p:nvSpPr>
        <p:spPr>
          <a:xfrm>
            <a:off x="548640" y="5669280"/>
            <a:ext cx="11064240" cy="640080"/>
          </a:xfrm>
          <a:prstGeom prst="rect">
            <a:avLst/>
          </a:prstGeom>
          <a:noFill/>
          <a:ln/>
        </p:spPr>
        <p:txBody>
          <a:bodyPr wrap="square" lIns="0" tIns="0" rIns="0" bIns="0" rtlCol="0" anchor="ctr"/>
          <a:lstStyle/>
          <a:p>
            <a:pPr marL="0" indent="0">
              <a:buNone/>
            </a:pPr>
            <a:r>
              <a:rPr lang="en-US" sz="1250" i="1" dirty="0">
                <a:solidFill>
                  <a:srgbClr val="CADCFC"/>
                </a:solidFill>
                <a:latin typeface="Calibri" pitchFamily="34" charset="0"/>
                <a:ea typeface="Calibri" pitchFamily="34" charset="-122"/>
                <a:cs typeface="Calibri" pitchFamily="34" charset="-120"/>
              </a:rPr>
              <a:t>Coming next: supplemental deep-dives on Exhibit A (Contract terms), broker commission rules, and a buyer-facing walkthrough of this same package.</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c1f896b-405a-45fb-979c-c4d35805f0fb}" enabled="0" method="" siteId="{fc1f896b-405a-45fb-979c-c4d35805f0fb}" removed="1"/>
</clbl:labelList>
</file>

<file path=docProps/app.xml><?xml version="1.0" encoding="utf-8"?>
<Properties xmlns="http://schemas.openxmlformats.org/officeDocument/2006/extended-properties" xmlns:vt="http://schemas.openxmlformats.org/officeDocument/2006/docPropsVTypes">
  <TotalTime>20</TotalTime>
  <Words>1442</Words>
  <Application>Microsoft Office PowerPoint</Application>
  <PresentationFormat>Widescreen</PresentationFormat>
  <Paragraphs>193</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Spurlin, Billie</cp:lastModifiedBy>
  <cp:revision>3</cp:revision>
  <dcterms:created xsi:type="dcterms:W3CDTF">2026-09-11T03:46:06Z</dcterms:created>
  <dcterms:modified xsi:type="dcterms:W3CDTF">2026-10-02T19:17:51Z</dcterms:modified>
</cp:coreProperties>
</file>