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1" d="100"/>
          <a:sy n="121" d="100"/>
        </p:scale>
        <p:origin x="226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21892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645920"/>
            <a:ext cx="4572000" cy="4572000"/>
          </a:xfrm>
          <a:prstGeom prst="ellipse">
            <a:avLst/>
          </a:prstGeom>
          <a:solidFill>
            <a:srgbClr val="0F2E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-1371600" y="4754880"/>
            <a:ext cx="3657600" cy="3657600"/>
          </a:xfrm>
          <a:prstGeom prst="ellipse">
            <a:avLst/>
          </a:prstGeom>
          <a:solidFill>
            <a:srgbClr val="0F2E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731520" y="169164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E851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BORROWER ROLES &amp; SIGNING REQUIREMENTS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2057400"/>
            <a:ext cx="106984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4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Occupying Borrower vs. Non-Occupying Co-Buyer</a:t>
            </a:r>
            <a:endParaRPr lang="en-US" sz="3400" dirty="0"/>
          </a:p>
          <a:p>
            <a:pPr marL="0" indent="0">
              <a:lnSpc>
                <a:spcPts val="4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vs. Non-Occupying Co-Signer</a:t>
            </a:r>
            <a:endParaRPr lang="en-US" sz="34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3611880"/>
            <a:ext cx="9966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can be on title, who signs the Note, who signs the Deed of Trust — and when a non-purchasing spouse is required at closing in a community property state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731520" y="4434840"/>
            <a:ext cx="2011680" cy="0"/>
          </a:xfrm>
          <a:prstGeom prst="line">
            <a:avLst/>
          </a:prstGeom>
          <a:noFill/>
          <a:ln w="31750">
            <a:solidFill>
              <a:srgbClr val="E8510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731520" y="4709160"/>
            <a:ext cx="2743200" cy="365760"/>
          </a:xfrm>
          <a:prstGeom prst="roundRect">
            <a:avLst>
              <a:gd name="adj" fmla="val 17500"/>
            </a:avLst>
          </a:prstGeom>
          <a:solidFill>
            <a:srgbClr val="1A6BA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731520" y="47091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OCCUPYING BORROWER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657600" y="4709160"/>
            <a:ext cx="3017520" cy="365760"/>
          </a:xfrm>
          <a:prstGeom prst="roundRect">
            <a:avLst>
              <a:gd name="adj" fmla="val 17500"/>
            </a:avLst>
          </a:prstGeom>
          <a:solidFill>
            <a:srgbClr val="0E8C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3657600" y="47091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NON-OCCUPYING CO-BUYER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858000" y="4709160"/>
            <a:ext cx="3063240" cy="365760"/>
          </a:xfrm>
          <a:prstGeom prst="roundRect">
            <a:avLst>
              <a:gd name="adj" fmla="val 17500"/>
            </a:avLst>
          </a:prstGeom>
          <a:solidFill>
            <a:srgbClr val="E8510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858000" y="4709160"/>
            <a:ext cx="3063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NON-OCCUPYING CO-SIGNER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731520" y="617220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8FA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Prepared for the Velocio Loan Officer Team   |   General agency-guideline overview — always confirm against the specific investor/program guide and state law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47472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E851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DEFINITIONS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03504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roles, three different obligations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457200" y="1417320"/>
            <a:ext cx="3611880" cy="4297680"/>
          </a:xfrm>
          <a:prstGeom prst="roundRect">
            <a:avLst>
              <a:gd name="adj" fmla="val 2532"/>
            </a:avLst>
          </a:prstGeom>
          <a:solidFill>
            <a:srgbClr val="F4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685800" y="1691640"/>
            <a:ext cx="3154680" cy="365760"/>
          </a:xfrm>
          <a:prstGeom prst="roundRect">
            <a:avLst>
              <a:gd name="adj" fmla="val 17500"/>
            </a:avLst>
          </a:prstGeom>
          <a:solidFill>
            <a:srgbClr val="1A6BA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 txBox="1"/>
          <p:nvPr/>
        </p:nvSpPr>
        <p:spPr>
          <a:xfrm>
            <a:off x="685800" y="1691640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OCCUPYING BORROWER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2286000"/>
            <a:ext cx="3063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primary borrower(s) who will live in the property as their principal residence.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731520" y="3630168"/>
            <a:ext cx="91440" cy="91440"/>
          </a:xfrm>
          <a:prstGeom prst="ellipse">
            <a:avLst/>
          </a:prstGeom>
          <a:solidFill>
            <a:srgbClr val="1A6BA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960120" y="3493008"/>
            <a:ext cx="2788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B1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income &amp; credit used to qualify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731520" y="4343400"/>
            <a:ext cx="91440" cy="91440"/>
          </a:xfrm>
          <a:prstGeom prst="ellipse">
            <a:avLst/>
          </a:prstGeom>
          <a:solidFill>
            <a:srgbClr val="1A6BA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960120" y="4206240"/>
            <a:ext cx="2788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B1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Personally liable for repayment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731520" y="5056632"/>
            <a:ext cx="91440" cy="91440"/>
          </a:xfrm>
          <a:prstGeom prst="ellipse">
            <a:avLst/>
          </a:prstGeom>
          <a:solidFill>
            <a:srgbClr val="1A6BA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960120" y="4919472"/>
            <a:ext cx="2788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B1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Holds an ownership interest in the home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297680" y="1417320"/>
            <a:ext cx="3611880" cy="4297680"/>
          </a:xfrm>
          <a:prstGeom prst="roundRect">
            <a:avLst>
              <a:gd name="adj" fmla="val 2532"/>
            </a:avLst>
          </a:prstGeom>
          <a:solidFill>
            <a:srgbClr val="F4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4526280" y="1691640"/>
            <a:ext cx="3154680" cy="365760"/>
          </a:xfrm>
          <a:prstGeom prst="roundRect">
            <a:avLst>
              <a:gd name="adj" fmla="val 17500"/>
            </a:avLst>
          </a:prstGeom>
          <a:solidFill>
            <a:srgbClr val="0E8C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4526280" y="1691640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NON-OCCUPYING CO-BUYER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4572000" y="2286000"/>
            <a:ext cx="3063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second buyer on the purchase transaction — a full co-owner and co-obligor — who will not live in the property.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572000" y="3630168"/>
            <a:ext cx="91440" cy="91440"/>
          </a:xfrm>
          <a:prstGeom prst="ellipse">
            <a:avLst/>
          </a:prstGeom>
          <a:solidFill>
            <a:srgbClr val="0E8C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4800600" y="3493008"/>
            <a:ext cx="2788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B1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Income &amp; credit combined with borrower's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4572000" y="4343400"/>
            <a:ext cx="91440" cy="91440"/>
          </a:xfrm>
          <a:prstGeom prst="ellipse">
            <a:avLst/>
          </a:prstGeom>
          <a:solidFill>
            <a:srgbClr val="0E8C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 txBox="1"/>
          <p:nvPr/>
        </p:nvSpPr>
        <p:spPr>
          <a:xfrm>
            <a:off x="4800600" y="4206240"/>
            <a:ext cx="2788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B1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Equally liable for repayment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572000" y="5056632"/>
            <a:ext cx="91440" cy="91440"/>
          </a:xfrm>
          <a:prstGeom prst="ellipse">
            <a:avLst/>
          </a:prstGeom>
          <a:solidFill>
            <a:srgbClr val="0E8C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4800600" y="4919472"/>
            <a:ext cx="2788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B1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co-owner on Title, from closing forward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8138160" y="1417320"/>
            <a:ext cx="3611880" cy="4297680"/>
          </a:xfrm>
          <a:prstGeom prst="roundRect">
            <a:avLst>
              <a:gd name="adj" fmla="val 2532"/>
            </a:avLst>
          </a:prstGeom>
          <a:solidFill>
            <a:srgbClr val="F4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8366760" y="1691640"/>
            <a:ext cx="3154680" cy="365760"/>
          </a:xfrm>
          <a:prstGeom prst="roundRect">
            <a:avLst>
              <a:gd name="adj" fmla="val 17500"/>
            </a:avLst>
          </a:prstGeom>
          <a:solidFill>
            <a:srgbClr val="E8510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 txBox="1"/>
          <p:nvPr/>
        </p:nvSpPr>
        <p:spPr>
          <a:xfrm>
            <a:off x="8366760" y="1691640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NON-OCCUPYING CO-SIGNER</a:t>
            </a:r>
            <a:endParaRPr lang="en-US" sz="1300" dirty="0"/>
          </a:p>
        </p:txBody>
      </p:sp>
      <p:sp>
        <p:nvSpPr>
          <p:cNvPr id="27" name="Text 25"/>
          <p:cNvSpPr txBox="1"/>
          <p:nvPr/>
        </p:nvSpPr>
        <p:spPr>
          <a:xfrm>
            <a:off x="8412480" y="2286000"/>
            <a:ext cx="3063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additional party — often a parent or relative — added to strengthen qualification, but who will not live in the home.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8412480" y="3630168"/>
            <a:ext cx="91440" cy="91440"/>
          </a:xfrm>
          <a:prstGeom prst="ellipse">
            <a:avLst/>
          </a:prstGeom>
          <a:solidFill>
            <a:srgbClr val="E8510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 txBox="1"/>
          <p:nvPr/>
        </p:nvSpPr>
        <p:spPr>
          <a:xfrm>
            <a:off x="8641080" y="3493008"/>
            <a:ext cx="2788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B1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Credit/income used to help qualify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8412480" y="4343400"/>
            <a:ext cx="91440" cy="91440"/>
          </a:xfrm>
          <a:prstGeom prst="ellipse">
            <a:avLst/>
          </a:prstGeom>
          <a:solidFill>
            <a:srgbClr val="E8510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 txBox="1"/>
          <p:nvPr/>
        </p:nvSpPr>
        <p:spPr>
          <a:xfrm>
            <a:off x="8641080" y="4206240"/>
            <a:ext cx="2788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B1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Liable for repayment alongside the borrower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8412480" y="5056632"/>
            <a:ext cx="91440" cy="91440"/>
          </a:xfrm>
          <a:prstGeom prst="ellipse">
            <a:avLst/>
          </a:prstGeom>
          <a:solidFill>
            <a:srgbClr val="E8510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 txBox="1"/>
          <p:nvPr/>
        </p:nvSpPr>
        <p:spPr>
          <a:xfrm>
            <a:off x="8641080" y="4919472"/>
            <a:ext cx="2788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B1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 rules limit which loan types allow this</a:t>
            </a:r>
            <a:endParaRPr lang="en-US" sz="1200" dirty="0"/>
          </a:p>
        </p:txBody>
      </p:sp>
      <p:sp>
        <p:nvSpPr>
          <p:cNvPr id="34" name="Text 32"/>
          <p:cNvSpPr txBox="1"/>
          <p:nvPr/>
        </p:nvSpPr>
        <p:spPr>
          <a:xfrm>
            <a:off x="457200" y="5852160"/>
            <a:ext cx="11247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the Co-Buyer and Co-Signer are non-occupying — the difference is standing: a Co-Buyer is a purchaser with a full, clear ownership stake from day one, while a Co-Signer is added mainly for credit support and program rules more often vary on whether they hold title (see matrix, next page).</a:t>
            </a:r>
            <a:endParaRPr lang="en-US" sz="1100" dirty="0"/>
          </a:p>
        </p:txBody>
      </p:sp>
      <p:sp>
        <p:nvSpPr>
          <p:cNvPr id="35" name="Text 33"/>
          <p:cNvSpPr txBox="1"/>
          <p:nvPr/>
        </p:nvSpPr>
        <p:spPr>
          <a:xfrm>
            <a:off x="457200" y="653796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Velocio Mortgage  |  Borrower, Co-Buyer &amp; Co-Signer Roles</a:t>
            </a:r>
            <a:endParaRPr lang="en-US" sz="900" dirty="0"/>
          </a:p>
        </p:txBody>
      </p:sp>
      <p:sp>
        <p:nvSpPr>
          <p:cNvPr id="36" name="Text 34"/>
          <p:cNvSpPr txBox="1"/>
          <p:nvPr/>
        </p:nvSpPr>
        <p:spPr>
          <a:xfrm>
            <a:off x="11274552" y="653796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47472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E851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MATRIX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03504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Who's on title — who signs what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4206240" cy="548640"/>
          </a:xfrm>
          <a:prstGeom prst="rect">
            <a:avLst/>
          </a:prstGeom>
          <a:solidFill>
            <a:srgbClr val="0B254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4663440" y="1554480"/>
            <a:ext cx="2331720" cy="548640"/>
          </a:xfrm>
          <a:prstGeom prst="rect">
            <a:avLst/>
          </a:prstGeom>
          <a:solidFill>
            <a:srgbClr val="1A6BAF"/>
          </a:solidFill>
          <a:ln w="9525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 txBox="1"/>
          <p:nvPr/>
        </p:nvSpPr>
        <p:spPr>
          <a:xfrm>
            <a:off x="4663440" y="1554480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Occupying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Borrower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6995160" y="1554480"/>
            <a:ext cx="2331720" cy="548640"/>
          </a:xfrm>
          <a:prstGeom prst="rect">
            <a:avLst/>
          </a:prstGeom>
          <a:solidFill>
            <a:srgbClr val="0E8C7F"/>
          </a:solidFill>
          <a:ln w="9525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6995160" y="1554480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Non-Occ.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Co-Buyer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9326880" y="1554480"/>
            <a:ext cx="2331720" cy="548640"/>
          </a:xfrm>
          <a:prstGeom prst="rect">
            <a:avLst/>
          </a:prstGeom>
          <a:solidFill>
            <a:srgbClr val="E8510A"/>
          </a:solidFill>
          <a:ln w="9525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9326880" y="1554480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Non-Occ.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Co-Signer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57200" y="2103120"/>
            <a:ext cx="4206240" cy="658368"/>
          </a:xfrm>
          <a:prstGeom prst="rect">
            <a:avLst/>
          </a:prstGeom>
          <a:solidFill>
            <a:srgbClr val="F4F6F9"/>
          </a:solidFill>
          <a:ln w="9525">
            <a:solidFill>
              <a:srgbClr val="E4E8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594360" y="2103120"/>
            <a:ext cx="3931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B1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Occupies the property?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4663440" y="2103120"/>
            <a:ext cx="2331720" cy="658368"/>
          </a:xfrm>
          <a:prstGeom prst="rect">
            <a:avLst/>
          </a:prstGeom>
          <a:solidFill>
            <a:srgbClr val="F4F6F9"/>
          </a:solidFill>
          <a:ln w="9525">
            <a:solidFill>
              <a:srgbClr val="E4E8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 txBox="1"/>
          <p:nvPr/>
        </p:nvSpPr>
        <p:spPr>
          <a:xfrm>
            <a:off x="4663440" y="2103120"/>
            <a:ext cx="2331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E8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6995160" y="2103120"/>
            <a:ext cx="2331720" cy="658368"/>
          </a:xfrm>
          <a:prstGeom prst="rect">
            <a:avLst/>
          </a:prstGeom>
          <a:solidFill>
            <a:srgbClr val="F4F6F9"/>
          </a:solidFill>
          <a:ln w="9525">
            <a:solidFill>
              <a:srgbClr val="E4E8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6995160" y="2103120"/>
            <a:ext cx="2331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C52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9326880" y="2103120"/>
            <a:ext cx="2331720" cy="658368"/>
          </a:xfrm>
          <a:prstGeom prst="rect">
            <a:avLst/>
          </a:prstGeom>
          <a:solidFill>
            <a:srgbClr val="F4F6F9"/>
          </a:solidFill>
          <a:ln w="9525">
            <a:solidFill>
              <a:srgbClr val="E4E8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9326880" y="2103120"/>
            <a:ext cx="2331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C52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457200" y="2761488"/>
            <a:ext cx="4206240" cy="658368"/>
          </a:xfrm>
          <a:prstGeom prst="rect">
            <a:avLst/>
          </a:prstGeom>
          <a:solidFill>
            <a:srgbClr val="FFFFFF"/>
          </a:solidFill>
          <a:ln w="9525">
            <a:solidFill>
              <a:srgbClr val="E4E8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 txBox="1"/>
          <p:nvPr/>
        </p:nvSpPr>
        <p:spPr>
          <a:xfrm>
            <a:off x="594360" y="2761488"/>
            <a:ext cx="3931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B1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Income/credit used to qualify?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4663440" y="2761488"/>
            <a:ext cx="2331720" cy="658368"/>
          </a:xfrm>
          <a:prstGeom prst="rect">
            <a:avLst/>
          </a:prstGeom>
          <a:solidFill>
            <a:srgbClr val="FFFFFF"/>
          </a:solidFill>
          <a:ln w="9525">
            <a:solidFill>
              <a:srgbClr val="E4E8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 txBox="1"/>
          <p:nvPr/>
        </p:nvSpPr>
        <p:spPr>
          <a:xfrm>
            <a:off x="4663440" y="2761488"/>
            <a:ext cx="2331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E8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000" dirty="0"/>
          </a:p>
        </p:txBody>
      </p:sp>
      <p:sp>
        <p:nvSpPr>
          <p:cNvPr id="23" name="Shape 21"/>
          <p:cNvSpPr/>
          <p:nvPr/>
        </p:nvSpPr>
        <p:spPr>
          <a:xfrm>
            <a:off x="6995160" y="2761488"/>
            <a:ext cx="2331720" cy="658368"/>
          </a:xfrm>
          <a:prstGeom prst="rect">
            <a:avLst/>
          </a:prstGeom>
          <a:solidFill>
            <a:srgbClr val="FFFFFF"/>
          </a:solidFill>
          <a:ln w="9525">
            <a:solidFill>
              <a:srgbClr val="E4E8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 txBox="1"/>
          <p:nvPr/>
        </p:nvSpPr>
        <p:spPr>
          <a:xfrm>
            <a:off x="6995160" y="2761488"/>
            <a:ext cx="2331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E8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000" dirty="0"/>
          </a:p>
        </p:txBody>
      </p:sp>
      <p:sp>
        <p:nvSpPr>
          <p:cNvPr id="25" name="Shape 23"/>
          <p:cNvSpPr/>
          <p:nvPr/>
        </p:nvSpPr>
        <p:spPr>
          <a:xfrm>
            <a:off x="9326880" y="2761488"/>
            <a:ext cx="2331720" cy="658368"/>
          </a:xfrm>
          <a:prstGeom prst="rect">
            <a:avLst/>
          </a:prstGeom>
          <a:solidFill>
            <a:srgbClr val="FFFFFF"/>
          </a:solidFill>
          <a:ln w="9525">
            <a:solidFill>
              <a:srgbClr val="E4E8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 txBox="1"/>
          <p:nvPr/>
        </p:nvSpPr>
        <p:spPr>
          <a:xfrm>
            <a:off x="9326880" y="2761488"/>
            <a:ext cx="2331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E8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000" dirty="0"/>
          </a:p>
        </p:txBody>
      </p:sp>
      <p:sp>
        <p:nvSpPr>
          <p:cNvPr id="27" name="Shape 25"/>
          <p:cNvSpPr/>
          <p:nvPr/>
        </p:nvSpPr>
        <p:spPr>
          <a:xfrm>
            <a:off x="457200" y="3419856"/>
            <a:ext cx="4206240" cy="658368"/>
          </a:xfrm>
          <a:prstGeom prst="rect">
            <a:avLst/>
          </a:prstGeom>
          <a:solidFill>
            <a:srgbClr val="F4F6F9"/>
          </a:solidFill>
          <a:ln w="9525">
            <a:solidFill>
              <a:srgbClr val="E4E8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 txBox="1"/>
          <p:nvPr/>
        </p:nvSpPr>
        <p:spPr>
          <a:xfrm>
            <a:off x="594360" y="3419856"/>
            <a:ext cx="3931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B1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Typically vested on Title?</a:t>
            </a:r>
            <a:endParaRPr lang="en-US" sz="1250" dirty="0"/>
          </a:p>
        </p:txBody>
      </p:sp>
      <p:sp>
        <p:nvSpPr>
          <p:cNvPr id="29" name="Shape 27"/>
          <p:cNvSpPr/>
          <p:nvPr/>
        </p:nvSpPr>
        <p:spPr>
          <a:xfrm>
            <a:off x="4663440" y="3419856"/>
            <a:ext cx="2331720" cy="658368"/>
          </a:xfrm>
          <a:prstGeom prst="rect">
            <a:avLst/>
          </a:prstGeom>
          <a:solidFill>
            <a:srgbClr val="F4F6F9"/>
          </a:solidFill>
          <a:ln w="9525">
            <a:solidFill>
              <a:srgbClr val="E4E8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 txBox="1"/>
          <p:nvPr/>
        </p:nvSpPr>
        <p:spPr>
          <a:xfrm>
            <a:off x="4663440" y="3419856"/>
            <a:ext cx="2331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E8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000" dirty="0"/>
          </a:p>
        </p:txBody>
      </p:sp>
      <p:sp>
        <p:nvSpPr>
          <p:cNvPr id="31" name="Shape 29"/>
          <p:cNvSpPr/>
          <p:nvPr/>
        </p:nvSpPr>
        <p:spPr>
          <a:xfrm>
            <a:off x="6995160" y="3419856"/>
            <a:ext cx="2331720" cy="658368"/>
          </a:xfrm>
          <a:prstGeom prst="rect">
            <a:avLst/>
          </a:prstGeom>
          <a:solidFill>
            <a:srgbClr val="F4F6F9"/>
          </a:solidFill>
          <a:ln w="9525">
            <a:solidFill>
              <a:srgbClr val="E4E8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 txBox="1"/>
          <p:nvPr/>
        </p:nvSpPr>
        <p:spPr>
          <a:xfrm>
            <a:off x="6995160" y="3419856"/>
            <a:ext cx="2331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E8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000" dirty="0"/>
          </a:p>
        </p:txBody>
      </p:sp>
      <p:sp>
        <p:nvSpPr>
          <p:cNvPr id="33" name="Shape 31"/>
          <p:cNvSpPr/>
          <p:nvPr/>
        </p:nvSpPr>
        <p:spPr>
          <a:xfrm>
            <a:off x="9326880" y="3419856"/>
            <a:ext cx="2331720" cy="658368"/>
          </a:xfrm>
          <a:prstGeom prst="rect">
            <a:avLst/>
          </a:prstGeom>
          <a:solidFill>
            <a:srgbClr val="F4F6F9"/>
          </a:solidFill>
          <a:ln w="9525">
            <a:solidFill>
              <a:srgbClr val="E4E8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 txBox="1"/>
          <p:nvPr/>
        </p:nvSpPr>
        <p:spPr>
          <a:xfrm>
            <a:off x="9326880" y="3419856"/>
            <a:ext cx="2331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△</a:t>
            </a:r>
            <a:endParaRPr lang="en-US" sz="2000" dirty="0"/>
          </a:p>
        </p:txBody>
      </p:sp>
      <p:sp>
        <p:nvSpPr>
          <p:cNvPr id="35" name="Shape 33"/>
          <p:cNvSpPr/>
          <p:nvPr/>
        </p:nvSpPr>
        <p:spPr>
          <a:xfrm>
            <a:off x="457200" y="4078224"/>
            <a:ext cx="4206240" cy="658368"/>
          </a:xfrm>
          <a:prstGeom prst="rect">
            <a:avLst/>
          </a:prstGeom>
          <a:solidFill>
            <a:srgbClr val="FFFFFF"/>
          </a:solidFill>
          <a:ln w="9525">
            <a:solidFill>
              <a:srgbClr val="E4E8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Text 34"/>
          <p:cNvSpPr txBox="1"/>
          <p:nvPr/>
        </p:nvSpPr>
        <p:spPr>
          <a:xfrm>
            <a:off x="594360" y="4078224"/>
            <a:ext cx="3931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B1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Signs the Mortgage Note?</a:t>
            </a:r>
            <a:endParaRPr lang="en-US" sz="1250" dirty="0"/>
          </a:p>
        </p:txBody>
      </p:sp>
      <p:sp>
        <p:nvSpPr>
          <p:cNvPr id="37" name="Shape 35"/>
          <p:cNvSpPr/>
          <p:nvPr/>
        </p:nvSpPr>
        <p:spPr>
          <a:xfrm>
            <a:off x="4663440" y="4078224"/>
            <a:ext cx="2331720" cy="658368"/>
          </a:xfrm>
          <a:prstGeom prst="rect">
            <a:avLst/>
          </a:prstGeom>
          <a:solidFill>
            <a:srgbClr val="FFFFFF"/>
          </a:solidFill>
          <a:ln w="9525">
            <a:solidFill>
              <a:srgbClr val="E4E8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 txBox="1"/>
          <p:nvPr/>
        </p:nvSpPr>
        <p:spPr>
          <a:xfrm>
            <a:off x="4663440" y="4078224"/>
            <a:ext cx="2331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E8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000" dirty="0"/>
          </a:p>
        </p:txBody>
      </p:sp>
      <p:sp>
        <p:nvSpPr>
          <p:cNvPr id="39" name="Shape 37"/>
          <p:cNvSpPr/>
          <p:nvPr/>
        </p:nvSpPr>
        <p:spPr>
          <a:xfrm>
            <a:off x="6995160" y="4078224"/>
            <a:ext cx="2331720" cy="658368"/>
          </a:xfrm>
          <a:prstGeom prst="rect">
            <a:avLst/>
          </a:prstGeom>
          <a:solidFill>
            <a:srgbClr val="FFFFFF"/>
          </a:solidFill>
          <a:ln w="9525">
            <a:solidFill>
              <a:srgbClr val="E4E8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 38"/>
          <p:cNvSpPr txBox="1"/>
          <p:nvPr/>
        </p:nvSpPr>
        <p:spPr>
          <a:xfrm>
            <a:off x="6995160" y="4078224"/>
            <a:ext cx="2331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E8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000" dirty="0"/>
          </a:p>
        </p:txBody>
      </p:sp>
      <p:sp>
        <p:nvSpPr>
          <p:cNvPr id="41" name="Shape 39"/>
          <p:cNvSpPr/>
          <p:nvPr/>
        </p:nvSpPr>
        <p:spPr>
          <a:xfrm>
            <a:off x="9326880" y="4078224"/>
            <a:ext cx="2331720" cy="658368"/>
          </a:xfrm>
          <a:prstGeom prst="rect">
            <a:avLst/>
          </a:prstGeom>
          <a:solidFill>
            <a:srgbClr val="FFFFFF"/>
          </a:solidFill>
          <a:ln w="9525">
            <a:solidFill>
              <a:srgbClr val="E4E8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 40"/>
          <p:cNvSpPr txBox="1"/>
          <p:nvPr/>
        </p:nvSpPr>
        <p:spPr>
          <a:xfrm>
            <a:off x="9326880" y="4078224"/>
            <a:ext cx="2331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E8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000" dirty="0"/>
          </a:p>
        </p:txBody>
      </p:sp>
      <p:sp>
        <p:nvSpPr>
          <p:cNvPr id="43" name="Shape 41"/>
          <p:cNvSpPr/>
          <p:nvPr/>
        </p:nvSpPr>
        <p:spPr>
          <a:xfrm>
            <a:off x="457200" y="4736592"/>
            <a:ext cx="4206240" cy="658368"/>
          </a:xfrm>
          <a:prstGeom prst="rect">
            <a:avLst/>
          </a:prstGeom>
          <a:solidFill>
            <a:srgbClr val="F4F6F9"/>
          </a:solidFill>
          <a:ln w="9525">
            <a:solidFill>
              <a:srgbClr val="E4E8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4" name="Text 42"/>
          <p:cNvSpPr txBox="1"/>
          <p:nvPr/>
        </p:nvSpPr>
        <p:spPr>
          <a:xfrm>
            <a:off x="594360" y="4736592"/>
            <a:ext cx="3931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B1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Signs the Deed of Trust / Security Instrument?</a:t>
            </a:r>
            <a:endParaRPr lang="en-US" sz="1250" dirty="0"/>
          </a:p>
        </p:txBody>
      </p:sp>
      <p:sp>
        <p:nvSpPr>
          <p:cNvPr id="45" name="Shape 43"/>
          <p:cNvSpPr/>
          <p:nvPr/>
        </p:nvSpPr>
        <p:spPr>
          <a:xfrm>
            <a:off x="4663440" y="4736592"/>
            <a:ext cx="2331720" cy="658368"/>
          </a:xfrm>
          <a:prstGeom prst="rect">
            <a:avLst/>
          </a:prstGeom>
          <a:solidFill>
            <a:srgbClr val="F4F6F9"/>
          </a:solidFill>
          <a:ln w="9525">
            <a:solidFill>
              <a:srgbClr val="E4E8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6" name="Text 44"/>
          <p:cNvSpPr txBox="1"/>
          <p:nvPr/>
        </p:nvSpPr>
        <p:spPr>
          <a:xfrm>
            <a:off x="4663440" y="4736592"/>
            <a:ext cx="2331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E8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000" dirty="0"/>
          </a:p>
        </p:txBody>
      </p:sp>
      <p:sp>
        <p:nvSpPr>
          <p:cNvPr id="47" name="Shape 45"/>
          <p:cNvSpPr/>
          <p:nvPr/>
        </p:nvSpPr>
        <p:spPr>
          <a:xfrm>
            <a:off x="6995160" y="4736592"/>
            <a:ext cx="2331720" cy="658368"/>
          </a:xfrm>
          <a:prstGeom prst="rect">
            <a:avLst/>
          </a:prstGeom>
          <a:solidFill>
            <a:srgbClr val="F4F6F9"/>
          </a:solidFill>
          <a:ln w="9525">
            <a:solidFill>
              <a:srgbClr val="E4E8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Text 46"/>
          <p:cNvSpPr txBox="1"/>
          <p:nvPr/>
        </p:nvSpPr>
        <p:spPr>
          <a:xfrm>
            <a:off x="6995160" y="4736592"/>
            <a:ext cx="2331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E8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000" dirty="0"/>
          </a:p>
        </p:txBody>
      </p:sp>
      <p:sp>
        <p:nvSpPr>
          <p:cNvPr id="49" name="Shape 47"/>
          <p:cNvSpPr/>
          <p:nvPr/>
        </p:nvSpPr>
        <p:spPr>
          <a:xfrm>
            <a:off x="9326880" y="4736592"/>
            <a:ext cx="2331720" cy="658368"/>
          </a:xfrm>
          <a:prstGeom prst="rect">
            <a:avLst/>
          </a:prstGeom>
          <a:solidFill>
            <a:srgbClr val="F4F6F9"/>
          </a:solidFill>
          <a:ln w="9525">
            <a:solidFill>
              <a:srgbClr val="E4E8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0" name="Text 48"/>
          <p:cNvSpPr txBox="1"/>
          <p:nvPr/>
        </p:nvSpPr>
        <p:spPr>
          <a:xfrm>
            <a:off x="9326880" y="4736592"/>
            <a:ext cx="2331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△</a:t>
            </a:r>
            <a:endParaRPr lang="en-US" sz="2000" dirty="0"/>
          </a:p>
        </p:txBody>
      </p:sp>
      <p:sp>
        <p:nvSpPr>
          <p:cNvPr id="51" name="Text 49"/>
          <p:cNvSpPr txBox="1"/>
          <p:nvPr/>
        </p:nvSpPr>
        <p:spPr>
          <a:xfrm>
            <a:off x="457200" y="5577840"/>
            <a:ext cx="11247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*Standard agency practice: a non-occupying co-signer who is obligated on the Note generally must also be vested on Title and sign the Deed of Trust, since a security instrument can only encumber an ownership interest the signer actually holds. Confirm treatment against the specific loan program.</a:t>
            </a:r>
            <a:endParaRPr lang="en-US" sz="1100" dirty="0"/>
          </a:p>
        </p:txBody>
      </p:sp>
      <p:sp>
        <p:nvSpPr>
          <p:cNvPr id="52" name="Text 50"/>
          <p:cNvSpPr txBox="1"/>
          <p:nvPr/>
        </p:nvSpPr>
        <p:spPr>
          <a:xfrm>
            <a:off x="457200" y="653796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Velocio Mortgage  |  Borrower, Co-Buyer &amp; Co-Signer Roles</a:t>
            </a:r>
            <a:endParaRPr lang="en-US" sz="900" dirty="0"/>
          </a:p>
        </p:txBody>
      </p:sp>
      <p:sp>
        <p:nvSpPr>
          <p:cNvPr id="53" name="Text 51"/>
          <p:cNvSpPr txBox="1"/>
          <p:nvPr/>
        </p:nvSpPr>
        <p:spPr>
          <a:xfrm>
            <a:off x="11274552" y="653796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47472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E851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SPECIAL RULE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03504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Community property states &amp; the non-purchasing spouse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234440"/>
            <a:ext cx="112471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B1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“non-purchasing spouse” (NPS) is married to a borrower but is not on the loan application and not a borrower. In community property states, marital property law can still require the spouse's involvement at closing — even with no ownership or credit qualifying role.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457200" y="1965960"/>
            <a:ext cx="4160520" cy="4160520"/>
          </a:xfrm>
          <a:prstGeom prst="roundRect">
            <a:avLst>
              <a:gd name="adj" fmla="val 2198"/>
            </a:avLst>
          </a:prstGeom>
          <a:solidFill>
            <a:srgbClr val="0B254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 txBox="1"/>
          <p:nvPr/>
        </p:nvSpPr>
        <p:spPr>
          <a:xfrm>
            <a:off x="685800" y="2148840"/>
            <a:ext cx="3703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E851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COMMUNITY PROPERTY STATES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560320"/>
            <a:ext cx="3566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Arizona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2898648"/>
            <a:ext cx="3566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California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3236976"/>
            <a:ext cx="3566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Idaho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3575304"/>
            <a:ext cx="3566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Louisiana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822960" y="3913632"/>
            <a:ext cx="3566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Nevada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822960" y="4251960"/>
            <a:ext cx="3566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New Mexico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822960" y="4590288"/>
            <a:ext cx="3566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Texas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822960" y="4928616"/>
            <a:ext cx="3566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Washington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822960" y="5266944"/>
            <a:ext cx="3566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Wisconsin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822960" y="5605272"/>
            <a:ext cx="3566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Puerto Rico (territory)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4800600" y="1965960"/>
            <a:ext cx="6903720" cy="1965960"/>
          </a:xfrm>
          <a:prstGeom prst="roundRect">
            <a:avLst>
              <a:gd name="adj" fmla="val 4651"/>
            </a:avLst>
          </a:prstGeom>
          <a:solidFill>
            <a:srgbClr val="E8F3EE"/>
          </a:solidFill>
          <a:ln w="15875">
            <a:solidFill>
              <a:srgbClr val="1E8E3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5029200" y="2121408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8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TYPICALLY REQUIRED OF THE NON-PURCHASING SPOUSE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5029200" y="2450592"/>
            <a:ext cx="640080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1B1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 the Deed of Trust / Security Instrument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1B1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(or a Non-Purchasing Spouse Rider) — pledges the community-property interest as collateral, even without personal loan liability</a:t>
            </a:r>
            <a:endParaRPr lang="en-US" sz="1200" dirty="0"/>
          </a:p>
          <a:p>
            <a:pPr marL="0" indent="0">
              <a:buNone/>
            </a:pPr>
            <a:r>
              <a:rPr lang="en-US" sz="1200" b="1" dirty="0">
                <a:solidFill>
                  <a:srgbClr val="1B1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 the Notice of Right to Rescind on a refinance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4800600" y="4069080"/>
            <a:ext cx="6903720" cy="2057400"/>
          </a:xfrm>
          <a:prstGeom prst="roundRect">
            <a:avLst>
              <a:gd name="adj" fmla="val 4444"/>
            </a:avLst>
          </a:prstGeom>
          <a:solidFill>
            <a:srgbClr val="FDEDE7"/>
          </a:solidFill>
          <a:ln w="15875">
            <a:solidFill>
              <a:srgbClr val="C5221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 txBox="1"/>
          <p:nvPr/>
        </p:nvSpPr>
        <p:spPr>
          <a:xfrm>
            <a:off x="5029200" y="4224528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52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 NOT TYPICALLY REQUIRED / NOT APPLICABLE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5029200" y="4553712"/>
            <a:ext cx="640080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b="1" dirty="0">
                <a:solidFill>
                  <a:srgbClr val="1B1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Does NOT sign the Mortgage Note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1B1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the spouse has no personal repayment obligation since they are not a borrower</a:t>
            </a:r>
            <a:endParaRPr lang="en-US" sz="1150" dirty="0"/>
          </a:p>
          <a:p>
            <a:pPr marL="0" indent="0">
              <a:buNone/>
            </a:pPr>
            <a:r>
              <a:rPr lang="en-US" sz="1150" b="1" dirty="0">
                <a:solidFill>
                  <a:srgbClr val="1B1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NOT vested on Title and credit is not pulled/qualified</a:t>
            </a:r>
            <a:endParaRPr lang="en-US" sz="1150" dirty="0"/>
          </a:p>
          <a:p>
            <a:pPr marL="0" indent="0">
              <a:buNone/>
            </a:pPr>
            <a:r>
              <a:rPr lang="en-US" sz="1150" i="1" dirty="0">
                <a:solidFill>
                  <a:srgbClr val="1B1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Note: in most community property states, the spouse's separate debts are still counted in the borrower's DTI even though they aren't a co-signer — a qualifying nuance worth flagging early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57200" y="653796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Velocio Mortgage  |  Borrower, Co-Buyer &amp; Co-Signer Roles</a:t>
            </a:r>
            <a:endParaRPr lang="en-US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11274552" y="653796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645920" y="-1828800"/>
            <a:ext cx="4572000" cy="4572000"/>
          </a:xfrm>
          <a:prstGeom prst="ellipse">
            <a:avLst/>
          </a:prstGeom>
          <a:solidFill>
            <a:srgbClr val="0F2E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548640" y="45720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E851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QUICK REFERENCE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77724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Key takeaways for loan officers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48640" y="1600200"/>
            <a:ext cx="5349240" cy="1097280"/>
          </a:xfrm>
          <a:prstGeom prst="roundRect">
            <a:avLst>
              <a:gd name="adj" fmla="val 6667"/>
            </a:avLst>
          </a:prstGeom>
          <a:solidFill>
            <a:srgbClr val="12335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713232" y="1746504"/>
            <a:ext cx="329184" cy="329184"/>
          </a:xfrm>
          <a:prstGeom prst="ellipse">
            <a:avLst/>
          </a:prstGeom>
          <a:solidFill>
            <a:srgbClr val="E8510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13232" y="174650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1143000" y="1673352"/>
            <a:ext cx="457200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Occupying Borrower &amp; Non-Occupying Co-Buyer: both fully on title, the Note, and the Deed of Trust — the only real difference is who lives there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355080" y="1600200"/>
            <a:ext cx="5349240" cy="1097280"/>
          </a:xfrm>
          <a:prstGeom prst="roundRect">
            <a:avLst>
              <a:gd name="adj" fmla="val 6667"/>
            </a:avLst>
          </a:prstGeom>
          <a:solidFill>
            <a:srgbClr val="12335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6519672" y="1746504"/>
            <a:ext cx="329184" cy="329184"/>
          </a:xfrm>
          <a:prstGeom prst="ellipse">
            <a:avLst/>
          </a:prstGeom>
          <a:solidFill>
            <a:srgbClr val="E8510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6519672" y="174650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6949440" y="1673352"/>
            <a:ext cx="457200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Non-Occupying Co-Signer: helps qualify but doesn't live in the home — title/Deed of Trust standing is less certain and varies more by program than for a Co-Buyer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48640" y="2834640"/>
            <a:ext cx="5349240" cy="1097280"/>
          </a:xfrm>
          <a:prstGeom prst="roundRect">
            <a:avLst>
              <a:gd name="adj" fmla="val 6667"/>
            </a:avLst>
          </a:prstGeom>
          <a:solidFill>
            <a:srgbClr val="12335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713232" y="2980944"/>
            <a:ext cx="329184" cy="329184"/>
          </a:xfrm>
          <a:prstGeom prst="ellipse">
            <a:avLst/>
          </a:prstGeom>
          <a:solidFill>
            <a:srgbClr val="E8510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713232" y="298094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1143000" y="2907792"/>
            <a:ext cx="457200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 restrictions vary widely: Conventional &amp; FHA generally allow non-occupant co-borrowers; VA and USDA are far more restrictive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6355080" y="2834640"/>
            <a:ext cx="5349240" cy="1097280"/>
          </a:xfrm>
          <a:prstGeom prst="roundRect">
            <a:avLst>
              <a:gd name="adj" fmla="val 6667"/>
            </a:avLst>
          </a:prstGeom>
          <a:solidFill>
            <a:srgbClr val="12335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6519672" y="2980944"/>
            <a:ext cx="329184" cy="329184"/>
          </a:xfrm>
          <a:prstGeom prst="ellipse">
            <a:avLst/>
          </a:prstGeom>
          <a:solidFill>
            <a:srgbClr val="E8510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6519672" y="298094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6949440" y="2907792"/>
            <a:ext cx="457200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non-purchasing spouse in a community property state signs the Deed of Trust (and rescission notice, if applicable) — but not the Note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548640" y="4069080"/>
            <a:ext cx="5349240" cy="1097280"/>
          </a:xfrm>
          <a:prstGeom prst="roundRect">
            <a:avLst>
              <a:gd name="adj" fmla="val 6667"/>
            </a:avLst>
          </a:prstGeom>
          <a:solidFill>
            <a:srgbClr val="12335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713232" y="4215384"/>
            <a:ext cx="329184" cy="329184"/>
          </a:xfrm>
          <a:prstGeom prst="ellipse">
            <a:avLst/>
          </a:prstGeom>
          <a:solidFill>
            <a:srgbClr val="E8510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713232" y="421538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24" name="Text 22"/>
          <p:cNvSpPr txBox="1"/>
          <p:nvPr/>
        </p:nvSpPr>
        <p:spPr>
          <a:xfrm>
            <a:off x="1143000" y="4142232"/>
            <a:ext cx="457200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Non-purchasing spouse debts are often still counted toward the borrower's DTI in community property states — flag this during pre-qual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6355080" y="4069080"/>
            <a:ext cx="5349240" cy="1097280"/>
          </a:xfrm>
          <a:prstGeom prst="roundRect">
            <a:avLst>
              <a:gd name="adj" fmla="val 6667"/>
            </a:avLst>
          </a:prstGeom>
          <a:solidFill>
            <a:srgbClr val="12335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6519672" y="4215384"/>
            <a:ext cx="329184" cy="329184"/>
          </a:xfrm>
          <a:prstGeom prst="ellipse">
            <a:avLst/>
          </a:prstGeom>
          <a:solidFill>
            <a:srgbClr val="E8510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 txBox="1"/>
          <p:nvPr/>
        </p:nvSpPr>
        <p:spPr>
          <a:xfrm>
            <a:off x="6519672" y="421538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6949440" y="4142232"/>
            <a:ext cx="457200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Always confirm current treatment against the specific investor/agency guideline and state law before structuring the file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548640" y="5486400"/>
            <a:ext cx="11064240" cy="0"/>
          </a:xfrm>
          <a:prstGeom prst="line">
            <a:avLst/>
          </a:prstGeom>
          <a:noFill/>
          <a:ln w="12700">
            <a:solidFill>
              <a:srgbClr val="2A4A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 txBox="1"/>
          <p:nvPr/>
        </p:nvSpPr>
        <p:spPr>
          <a:xfrm>
            <a:off x="548640" y="56235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overview reflects common agency-guideline conventions and is not legal advice. Title, note, and security-instrument requirements can vary by investor, loan program, and state — verify with underwriting and closing/title counsel before finalizing file structure.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816</Words>
  <Application>Microsoft Office PowerPoint</Application>
  <PresentationFormat>Widescreen</PresentationFormat>
  <Paragraphs>104</Paragraphs>
  <Slides>5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Spurlin, Billie</cp:lastModifiedBy>
  <cp:revision>2</cp:revision>
  <dcterms:created xsi:type="dcterms:W3CDTF">2026-09-11T04:48:45Z</dcterms:created>
  <dcterms:modified xsi:type="dcterms:W3CDTF">2026-10-02T19:17:12Z</dcterms:modified>
</cp:coreProperties>
</file>