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63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E17CCF-AA66-4ED2-9AB2-CDD0ABFA2F90}" v="2" dt="2026-09-21T19:39:36.1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38" d="100"/>
          <a:sy n="138" d="100"/>
        </p:scale>
        <p:origin x="87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rpy, Petrina" userId="15e60c51-053a-4fe6-bcdc-512cbc9228be" providerId="ADAL" clId="{35BA9B4D-DF9B-4399-9C4E-1302288B36FC}"/>
    <pc:docChg chg="custSel modSld">
      <pc:chgData name="Torpy, Petrina" userId="15e60c51-053a-4fe6-bcdc-512cbc9228be" providerId="ADAL" clId="{35BA9B4D-DF9B-4399-9C4E-1302288B36FC}" dt="2026-09-22T13:39:48.441" v="41" actId="20577"/>
      <pc:docMkLst>
        <pc:docMk/>
      </pc:docMkLst>
      <pc:sldChg chg="modSp mod">
        <pc:chgData name="Torpy, Petrina" userId="15e60c51-053a-4fe6-bcdc-512cbc9228be" providerId="ADAL" clId="{35BA9B4D-DF9B-4399-9C4E-1302288B36FC}" dt="2026-09-22T13:39:01.257" v="34" actId="2"/>
        <pc:sldMkLst>
          <pc:docMk/>
          <pc:sldMk cId="0" sldId="257"/>
        </pc:sldMkLst>
        <pc:spChg chg="mod">
          <ac:chgData name="Torpy, Petrina" userId="15e60c51-053a-4fe6-bcdc-512cbc9228be" providerId="ADAL" clId="{35BA9B4D-DF9B-4399-9C4E-1302288B36FC}" dt="2026-09-22T13:39:01.257" v="34" actId="2"/>
          <ac:spMkLst>
            <pc:docMk/>
            <pc:sldMk cId="0" sldId="257"/>
            <ac:spMk id="6" creationId="{00000000-0000-0000-0000-000000000000}"/>
          </ac:spMkLst>
        </pc:spChg>
        <pc:spChg chg="mod">
          <ac:chgData name="Torpy, Petrina" userId="15e60c51-053a-4fe6-bcdc-512cbc9228be" providerId="ADAL" clId="{35BA9B4D-DF9B-4399-9C4E-1302288B36FC}" dt="2026-09-22T13:36:30.529" v="7" actId="5793"/>
          <ac:spMkLst>
            <pc:docMk/>
            <pc:sldMk cId="0" sldId="257"/>
            <ac:spMk id="10" creationId="{00000000-0000-0000-0000-000000000000}"/>
          </ac:spMkLst>
        </pc:spChg>
      </pc:sldChg>
      <pc:sldChg chg="modSp mod">
        <pc:chgData name="Torpy, Petrina" userId="15e60c51-053a-4fe6-bcdc-512cbc9228be" providerId="ADAL" clId="{35BA9B4D-DF9B-4399-9C4E-1302288B36FC}" dt="2026-09-22T13:39:48.441" v="41" actId="20577"/>
        <pc:sldMkLst>
          <pc:docMk/>
          <pc:sldMk cId="0" sldId="258"/>
        </pc:sldMkLst>
        <pc:spChg chg="mod">
          <ac:chgData name="Torpy, Petrina" userId="15e60c51-053a-4fe6-bcdc-512cbc9228be" providerId="ADAL" clId="{35BA9B4D-DF9B-4399-9C4E-1302288B36FC}" dt="2026-09-22T13:39:48.441" v="41" actId="20577"/>
          <ac:spMkLst>
            <pc:docMk/>
            <pc:sldMk cId="0" sldId="258"/>
            <ac:spMk id="8" creationId="{00000000-0000-0000-0000-000000000000}"/>
          </ac:spMkLst>
        </pc:spChg>
        <pc:spChg chg="mod">
          <ac:chgData name="Torpy, Petrina" userId="15e60c51-053a-4fe6-bcdc-512cbc9228be" providerId="ADAL" clId="{35BA9B4D-DF9B-4399-9C4E-1302288B36FC}" dt="2026-09-22T13:37:09.412" v="33" actId="20577"/>
          <ac:spMkLst>
            <pc:docMk/>
            <pc:sldMk cId="0" sldId="258"/>
            <ac:spMk id="1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9/22/2026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SLIDE">
    <p:bg>
      <p:bgPr>
        <a:solidFill>
          <a:srgbClr val="1528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737360"/>
            <a:ext cx="768096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endParaRPr lang="en-US" sz="44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04672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800" b="1" dirty="0">
                <a:solidFill>
                  <a:srgbClr val="15284B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endParaRPr lang="en-US" sz="28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22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3426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12784" y="735435"/>
            <a:ext cx="2265916" cy="566819"/>
          </a:xfrm>
          <a:custGeom>
            <a:avLst/>
            <a:gdLst/>
            <a:ahLst/>
            <a:cxnLst/>
            <a:rect l="l" t="t" r="r" b="b"/>
            <a:pathLst>
              <a:path w="4531831" h="1133637">
                <a:moveTo>
                  <a:pt x="0" y="0"/>
                </a:moveTo>
                <a:lnTo>
                  <a:pt x="4531831" y="0"/>
                </a:lnTo>
                <a:lnTo>
                  <a:pt x="4531831" y="1133637"/>
                </a:lnTo>
                <a:lnTo>
                  <a:pt x="0" y="11336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2" r="-212"/>
            </a:stretch>
          </a:blipFill>
        </p:spPr>
        <p:txBody>
          <a:bodyPr/>
          <a:lstStyle/>
          <a:p>
            <a:endParaRPr lang="en-US" sz="900" dirty="0"/>
          </a:p>
        </p:txBody>
      </p:sp>
      <p:sp>
        <p:nvSpPr>
          <p:cNvPr id="3" name="Freeform 3"/>
          <p:cNvSpPr/>
          <p:nvPr/>
        </p:nvSpPr>
        <p:spPr>
          <a:xfrm>
            <a:off x="-1787366" y="1476044"/>
            <a:ext cx="11934666" cy="11091780"/>
          </a:xfrm>
          <a:custGeom>
            <a:avLst/>
            <a:gdLst/>
            <a:ahLst/>
            <a:cxnLst/>
            <a:rect l="l" t="t" r="r" b="b"/>
            <a:pathLst>
              <a:path w="23869331" h="22183559">
                <a:moveTo>
                  <a:pt x="0" y="0"/>
                </a:moveTo>
                <a:lnTo>
                  <a:pt x="23869331" y="0"/>
                </a:lnTo>
                <a:lnTo>
                  <a:pt x="23869331" y="22183559"/>
                </a:lnTo>
                <a:lnTo>
                  <a:pt x="0" y="221835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900" dirty="0"/>
          </a:p>
        </p:txBody>
      </p:sp>
      <p:sp>
        <p:nvSpPr>
          <p:cNvPr id="4" name="Freeform 4"/>
          <p:cNvSpPr/>
          <p:nvPr/>
        </p:nvSpPr>
        <p:spPr>
          <a:xfrm>
            <a:off x="6371362" y="1324324"/>
            <a:ext cx="1773376" cy="1704658"/>
          </a:xfrm>
          <a:custGeom>
            <a:avLst/>
            <a:gdLst/>
            <a:ahLst/>
            <a:cxnLst/>
            <a:rect l="l" t="t" r="r" b="b"/>
            <a:pathLst>
              <a:path w="3546751" h="3409315">
                <a:moveTo>
                  <a:pt x="0" y="0"/>
                </a:moveTo>
                <a:lnTo>
                  <a:pt x="3546751" y="0"/>
                </a:lnTo>
                <a:lnTo>
                  <a:pt x="3546751" y="3409315"/>
                </a:lnTo>
                <a:lnTo>
                  <a:pt x="0" y="34093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05" r="-405"/>
            </a:stretch>
          </a:blipFill>
        </p:spPr>
        <p:txBody>
          <a:bodyPr/>
          <a:lstStyle/>
          <a:p>
            <a:endParaRPr lang="en-US" sz="900" dirty="0"/>
          </a:p>
        </p:txBody>
      </p:sp>
      <p:sp>
        <p:nvSpPr>
          <p:cNvPr id="5" name="TextBox 5"/>
          <p:cNvSpPr txBox="1"/>
          <p:nvPr/>
        </p:nvSpPr>
        <p:spPr>
          <a:xfrm>
            <a:off x="712784" y="1587424"/>
            <a:ext cx="8294599" cy="127592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>
              <a:lnSpc>
                <a:spcPts val="7560"/>
              </a:lnSpc>
            </a:pPr>
            <a:r>
              <a:rPr lang="en-US" sz="7000" dirty="0">
                <a:solidFill>
                  <a:srgbClr val="0076A6"/>
                </a:solidFill>
                <a:latin typeface="Turbinado"/>
                <a:ea typeface="Turbinado"/>
                <a:cs typeface="Turbinado"/>
                <a:sym typeface="Turbinado"/>
              </a:rPr>
              <a:t>Reconnecting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68320" y="2654608"/>
            <a:ext cx="4805902" cy="291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50"/>
              </a:lnSpc>
            </a:pPr>
            <a:r>
              <a:rPr lang="en-US" sz="1750" dirty="0">
                <a:solidFill>
                  <a:srgbClr val="0076A6"/>
                </a:solidFill>
                <a:latin typeface="Arial MT Pro"/>
                <a:ea typeface="Arial MT Pro"/>
                <a:cs typeface="Arial MT Pro"/>
                <a:sym typeface="Arial MT Pro"/>
              </a:rPr>
              <a:t>One team. One Goal. Reconnected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68320" y="3221068"/>
            <a:ext cx="3803680" cy="1231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Opening the lines of communication between Processing, Underwriting and Closing</a:t>
            </a:r>
            <a:endParaRPr lang="en-US" sz="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5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Think of your UW as an old friend</a:t>
            </a:r>
            <a:endParaRPr lang="en-US" sz="2800" dirty="0"/>
          </a:p>
        </p:txBody>
      </p:sp>
      <p:sp>
        <p:nvSpPr>
          <p:cNvPr id="3" name="Accent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060704"/>
            <a:ext cx="1005840" cy="54864"/>
          </a:xfrm>
          <a:prstGeom prst="rect">
            <a:avLst/>
          </a:prstGeom>
          <a:solidFill>
            <a:srgbClr val="1B6C9C"/>
          </a:solidFill>
          <a:ln w="12700">
            <a:solidFill>
              <a:srgbClr val="1B6C9C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417320"/>
            <a:ext cx="484632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5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417320"/>
            <a:ext cx="82296" cy="3108960"/>
          </a:xfrm>
          <a:prstGeom prst="rect">
            <a:avLst/>
          </a:prstGeom>
          <a:solidFill>
            <a:srgbClr val="0076A6"/>
          </a:solidFill>
          <a:ln w="12700">
            <a:solidFill>
              <a:srgbClr val="0076A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8680" y="164592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E2C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re·con·nect·ing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868680" y="210312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7879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establish a new or better relationship with someone you have lost touch with.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68680" y="2926080"/>
            <a:ext cx="42976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5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Rebuilding a connection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5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Renewing communication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5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Restoring trust</a:t>
            </a:r>
            <a:endParaRPr lang="en-US" sz="1500" dirty="0"/>
          </a:p>
        </p:txBody>
      </p:sp>
      <p:sp>
        <p:nvSpPr>
          <p:cNvPr id="9" name="Quote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0" y="1417320"/>
            <a:ext cx="2926080" cy="3108960"/>
          </a:xfrm>
          <a:prstGeom prst="rect">
            <a:avLst/>
          </a:prstGeom>
          <a:solidFill>
            <a:srgbClr val="0076A6"/>
          </a:solidFill>
          <a:ln w="12700">
            <a:solidFill>
              <a:srgbClr val="0076A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943600" y="1737360"/>
            <a:ext cx="2377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miss your UWs ……and they miss you.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5943600" y="3200400"/>
            <a:ext cx="2377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6E9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Underwriting is missing their old friends!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5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talk to your UW about</a:t>
            </a:r>
            <a:endParaRPr lang="en-US" sz="2800" dirty="0"/>
          </a:p>
        </p:txBody>
      </p:sp>
      <p:sp>
        <p:nvSpPr>
          <p:cNvPr id="3" name="Accent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060704"/>
            <a:ext cx="1005840" cy="54864"/>
          </a:xfrm>
          <a:prstGeom prst="rect">
            <a:avLst/>
          </a:prstGeom>
          <a:solidFill>
            <a:srgbClr val="1B6C9C"/>
          </a:solidFill>
          <a:ln w="12700">
            <a:solidFill>
              <a:srgbClr val="1B6C9C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371600"/>
            <a:ext cx="38862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5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1645920"/>
            <a:ext cx="502920" cy="502920"/>
          </a:xfrm>
          <a:prstGeom prst="ellipse">
            <a:avLst/>
          </a:prstGeom>
          <a:solidFill>
            <a:srgbClr val="0076A6"/>
          </a:solidFill>
          <a:ln w="12700">
            <a:solidFill>
              <a:srgbClr val="0076A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7240" y="16459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417320" y="1609344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Unclear conditions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417320" y="1947672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879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condition on a file where you're unsure what is actually needed.</a:t>
            </a:r>
            <a:endParaRPr lang="en-US" sz="1200" dirty="0"/>
          </a:p>
        </p:txBody>
      </p:sp>
      <p:sp>
        <p:nvSpPr>
          <p:cNvPr id="9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1371600"/>
            <a:ext cx="38862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0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37760" y="1645920"/>
            <a:ext cx="502920" cy="502920"/>
          </a:xfrm>
          <a:prstGeom prst="ellipse">
            <a:avLst/>
          </a:prstGeom>
          <a:solidFill>
            <a:srgbClr val="1B6C9C"/>
          </a:solidFill>
          <a:ln w="12700">
            <a:solidFill>
              <a:srgbClr val="1B6C9C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937760" y="16459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577840" y="1609344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Conditions you can't get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577840" y="1947672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879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can't obtain it, but you have another idea to offer or need another idea.</a:t>
            </a:r>
            <a:endParaRPr lang="en-US" sz="1200" dirty="0"/>
          </a:p>
        </p:txBody>
      </p:sp>
      <p:sp>
        <p:nvSpPr>
          <p:cNvPr id="1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063240"/>
            <a:ext cx="38862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5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3337560"/>
            <a:ext cx="502920" cy="502920"/>
          </a:xfrm>
          <a:prstGeom prst="ellipse">
            <a:avLst/>
          </a:prstGeom>
          <a:solidFill>
            <a:srgbClr val="0076A6"/>
          </a:solidFill>
          <a:ln w="12700">
            <a:solidFill>
              <a:srgbClr val="0076A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33375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417320" y="3300984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5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Conditions that may not apply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417320" y="3639312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879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think it isn't needed, and you can explain and document why.</a:t>
            </a:r>
            <a:endParaRPr lang="en-US" sz="1200" dirty="0"/>
          </a:p>
        </p:txBody>
      </p:sp>
      <p:sp>
        <p:nvSpPr>
          <p:cNvPr id="19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3063240"/>
            <a:ext cx="38862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20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37760" y="3337560"/>
            <a:ext cx="502920" cy="502920"/>
          </a:xfrm>
          <a:prstGeom prst="ellipse">
            <a:avLst/>
          </a:prstGeom>
          <a:solidFill>
            <a:srgbClr val="1B6C9C"/>
          </a:solidFill>
          <a:ln w="12700">
            <a:solidFill>
              <a:srgbClr val="1B6C9C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937760" y="33375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5577840" y="3300984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file questions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577840" y="3639312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879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Anything about a file that has already been underwritten.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5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Underwriting wants to hear from you</a:t>
            </a:r>
            <a:endParaRPr lang="en-US" sz="2800" dirty="0"/>
          </a:p>
        </p:txBody>
      </p:sp>
      <p:sp>
        <p:nvSpPr>
          <p:cNvPr id="3" name="Accent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060704"/>
            <a:ext cx="1005840" cy="54864"/>
          </a:xfrm>
          <a:prstGeom prst="rect">
            <a:avLst/>
          </a:prstGeom>
          <a:solidFill>
            <a:srgbClr val="1B6C9C"/>
          </a:solidFill>
          <a:ln w="12700">
            <a:solidFill>
              <a:srgbClr val="1B6C9C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7879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Call, email, or IM your Underwriter with any question. They will gladly share their thought process, what else you could provide, and answer questions on your file.</a:t>
            </a:r>
            <a:endParaRPr lang="en-US" sz="1400" dirty="0"/>
          </a:p>
        </p:txBody>
      </p:sp>
      <p:sp>
        <p:nvSpPr>
          <p:cNvPr id="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965960"/>
            <a:ext cx="2523744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6" name="Card to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965960"/>
            <a:ext cx="2523744" cy="91440"/>
          </a:xfrm>
          <a:prstGeom prst="rect">
            <a:avLst/>
          </a:prstGeom>
          <a:solidFill>
            <a:srgbClr val="0076A6"/>
          </a:solidFill>
          <a:ln w="12700">
            <a:solidFill>
              <a:srgbClr val="0076A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4672" y="228600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C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them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04672" y="269748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7879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a condition isn't clear, pick up the phone.</a:t>
            </a:r>
            <a:endParaRPr lang="en-US" sz="1300" dirty="0"/>
          </a:p>
        </p:txBody>
      </p:sp>
      <p:sp>
        <p:nvSpPr>
          <p:cNvPr id="9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10128" y="1965960"/>
            <a:ext cx="2523744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0" name="Card to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10128" y="1965960"/>
            <a:ext cx="2523744" cy="91440"/>
          </a:xfrm>
          <a:prstGeom prst="rect">
            <a:avLst/>
          </a:prstGeom>
          <a:solidFill>
            <a:srgbClr val="1B6C9C"/>
          </a:solidFill>
          <a:ln w="12700">
            <a:solidFill>
              <a:srgbClr val="1B6C9C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566160" y="228600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C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alternatives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3566160" y="269748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7879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Can't get a condition? Share the idea you do have that might work instead.</a:t>
            </a:r>
            <a:endParaRPr lang="en-US" sz="1300" dirty="0"/>
          </a:p>
        </p:txBody>
      </p:sp>
      <p:sp>
        <p:nvSpPr>
          <p:cNvPr id="13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71616" y="1965960"/>
            <a:ext cx="2523744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4" name="Card to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71616" y="1965960"/>
            <a:ext cx="2523744" cy="91440"/>
          </a:xfrm>
          <a:prstGeom prst="rect">
            <a:avLst/>
          </a:prstGeom>
          <a:solidFill>
            <a:srgbClr val="0076A6"/>
          </a:solidFill>
          <a:ln w="12700">
            <a:solidFill>
              <a:srgbClr val="0076A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27648" y="228600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2C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Flag what's not needed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327648" y="269748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7879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out loan standards that may clear a condition.</a:t>
            </a:r>
            <a:endParaRPr lang="en-US" sz="1300" dirty="0"/>
          </a:p>
        </p:txBody>
      </p:sp>
      <p:sp>
        <p:nvSpPr>
          <p:cNvPr id="17" name="Bann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206240"/>
            <a:ext cx="8046720" cy="566928"/>
          </a:xfrm>
          <a:prstGeom prst="rect">
            <a:avLst/>
          </a:prstGeom>
          <a:solidFill>
            <a:srgbClr val="15284B"/>
          </a:solidFill>
          <a:ln w="12700">
            <a:solidFill>
              <a:srgbClr val="15284B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22960" y="42062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first place you should go is the UW — they know more about that file than anyone.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5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RECONNECT: what it stands for</a:t>
            </a:r>
            <a:endParaRPr lang="en-US" sz="2800" dirty="0"/>
          </a:p>
        </p:txBody>
      </p:sp>
      <p:sp>
        <p:nvSpPr>
          <p:cNvPr id="3" name="Accent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060704"/>
            <a:ext cx="1005840" cy="54864"/>
          </a:xfrm>
          <a:prstGeom prst="rect">
            <a:avLst/>
          </a:prstGeom>
          <a:solidFill>
            <a:srgbClr val="1B6C9C"/>
          </a:solidFill>
          <a:ln w="12700">
            <a:solidFill>
              <a:srgbClr val="1B6C9C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Row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325880"/>
            <a:ext cx="80467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Letter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325880"/>
            <a:ext cx="685800" cy="658368"/>
          </a:xfrm>
          <a:prstGeom prst="rect">
            <a:avLst/>
          </a:prstGeom>
          <a:solidFill>
            <a:srgbClr val="1B6C9C"/>
          </a:solidFill>
          <a:ln w="12700">
            <a:solidFill>
              <a:srgbClr val="1B6C9C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1325880"/>
            <a:ext cx="685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463040" y="1399032"/>
            <a:ext cx="2651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Relationships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206240" y="1399032"/>
            <a:ext cx="4206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879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strong ties between Underwriting and OPS — LOs, processors, closers.</a:t>
            </a:r>
            <a:endParaRPr lang="en-US" sz="1200" dirty="0"/>
          </a:p>
        </p:txBody>
      </p:sp>
      <p:sp>
        <p:nvSpPr>
          <p:cNvPr id="9" name="Row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057400"/>
            <a:ext cx="80467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0" name="Letter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057400"/>
            <a:ext cx="685800" cy="658368"/>
          </a:xfrm>
          <a:prstGeom prst="rect">
            <a:avLst/>
          </a:prstGeom>
          <a:solidFill>
            <a:srgbClr val="0076A6"/>
          </a:solidFill>
          <a:ln w="12700">
            <a:solidFill>
              <a:srgbClr val="0076A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2057400"/>
            <a:ext cx="685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1463040" y="2130552"/>
            <a:ext cx="2651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Engage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206240" y="2130552"/>
            <a:ext cx="4206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879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 to us. Ask questions — we're here to work with you.</a:t>
            </a:r>
            <a:endParaRPr lang="en-US" sz="1200" dirty="0"/>
          </a:p>
        </p:txBody>
      </p:sp>
      <p:sp>
        <p:nvSpPr>
          <p:cNvPr id="14" name="Row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788920"/>
            <a:ext cx="80467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5" name="Letter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788920"/>
            <a:ext cx="685800" cy="658368"/>
          </a:xfrm>
          <a:prstGeom prst="rect">
            <a:avLst/>
          </a:prstGeom>
          <a:solidFill>
            <a:srgbClr val="1B6C9C"/>
          </a:solidFill>
          <a:ln w="12700">
            <a:solidFill>
              <a:srgbClr val="1B6C9C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40" y="2788920"/>
            <a:ext cx="685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1463040" y="2862072"/>
            <a:ext cx="2651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Communicate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4206240" y="2862072"/>
            <a:ext cx="4206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879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communication prevents misunderstandings and last-minute surprises.</a:t>
            </a:r>
            <a:endParaRPr lang="en-US" sz="1200" dirty="0"/>
          </a:p>
        </p:txBody>
      </p:sp>
      <p:sp>
        <p:nvSpPr>
          <p:cNvPr id="19" name="Row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520440"/>
            <a:ext cx="80467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0" name="Letter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520440"/>
            <a:ext cx="685800" cy="658368"/>
          </a:xfrm>
          <a:prstGeom prst="rect">
            <a:avLst/>
          </a:prstGeom>
          <a:solidFill>
            <a:srgbClr val="0076A6"/>
          </a:solidFill>
          <a:ln w="12700">
            <a:solidFill>
              <a:srgbClr val="0076A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48640" y="3520440"/>
            <a:ext cx="685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1463040" y="3593592"/>
            <a:ext cx="2651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Team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4206240" y="3593592"/>
            <a:ext cx="4206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879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goal: getting qualified borrowers to the closing table.</a:t>
            </a:r>
            <a:endParaRPr lang="en-US" sz="1200" dirty="0"/>
          </a:p>
        </p:txBody>
      </p:sp>
      <p:sp>
        <p:nvSpPr>
          <p:cNvPr id="24" name="Row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251960"/>
            <a:ext cx="80467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5" name="Letter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251960"/>
            <a:ext cx="685800" cy="658368"/>
          </a:xfrm>
          <a:prstGeom prst="rect">
            <a:avLst/>
          </a:prstGeom>
          <a:solidFill>
            <a:srgbClr val="1B6C9C"/>
          </a:solidFill>
          <a:ln w="12700">
            <a:solidFill>
              <a:srgbClr val="1B6C9C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548640" y="4251960"/>
            <a:ext cx="685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</a:t>
            </a:r>
            <a:endParaRPr lang="en-US" sz="2400" dirty="0"/>
          </a:p>
        </p:txBody>
      </p:sp>
      <p:sp>
        <p:nvSpPr>
          <p:cNvPr id="27" name="Text 25"/>
          <p:cNvSpPr/>
          <p:nvPr/>
        </p:nvSpPr>
        <p:spPr>
          <a:xfrm>
            <a:off x="1463040" y="4325112"/>
            <a:ext cx="2651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Question Is Too Small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4206240" y="4325112"/>
            <a:ext cx="4206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879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We'd rather answer early than solve a larger issue later.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5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RECONNECT: what it stands for (cont.)</a:t>
            </a:r>
            <a:endParaRPr lang="en-US" sz="2800" dirty="0"/>
          </a:p>
        </p:txBody>
      </p:sp>
      <p:sp>
        <p:nvSpPr>
          <p:cNvPr id="3" name="Accent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060704"/>
            <a:ext cx="1005840" cy="54864"/>
          </a:xfrm>
          <a:prstGeom prst="rect">
            <a:avLst/>
          </a:prstGeom>
          <a:solidFill>
            <a:srgbClr val="1B6C9C"/>
          </a:solidFill>
          <a:ln w="12700">
            <a:solidFill>
              <a:srgbClr val="1B6C9C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Row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325880"/>
            <a:ext cx="804672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Letter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325880"/>
            <a:ext cx="685800" cy="822960"/>
          </a:xfrm>
          <a:prstGeom prst="rect">
            <a:avLst/>
          </a:prstGeom>
          <a:solidFill>
            <a:srgbClr val="1B6C9C"/>
          </a:solidFill>
          <a:ln w="12700">
            <a:solidFill>
              <a:srgbClr val="1B6C9C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1325880"/>
            <a:ext cx="685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463040" y="1399032"/>
            <a:ext cx="26517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Navigate Together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206240" y="1399032"/>
            <a:ext cx="4206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879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Guidelines are complicated. Your UW can help you navigate them.</a:t>
            </a:r>
            <a:endParaRPr lang="en-US" sz="1200" dirty="0"/>
          </a:p>
        </p:txBody>
      </p:sp>
      <p:sp>
        <p:nvSpPr>
          <p:cNvPr id="9" name="Row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221992"/>
            <a:ext cx="804672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0" name="Letter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221992"/>
            <a:ext cx="685800" cy="822960"/>
          </a:xfrm>
          <a:prstGeom prst="rect">
            <a:avLst/>
          </a:prstGeom>
          <a:solidFill>
            <a:srgbClr val="0076A6"/>
          </a:solidFill>
          <a:ln w="12700">
            <a:solidFill>
              <a:srgbClr val="0076A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8640" y="2221992"/>
            <a:ext cx="685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1463040" y="2295144"/>
            <a:ext cx="26517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206240" y="2295144"/>
            <a:ext cx="4206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879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questions and scenarios as opportunities for everyone to learn.</a:t>
            </a:r>
            <a:endParaRPr lang="en-US" sz="1200" dirty="0"/>
          </a:p>
        </p:txBody>
      </p:sp>
      <p:sp>
        <p:nvSpPr>
          <p:cNvPr id="14" name="Row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118104"/>
            <a:ext cx="804672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5" name="Letter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118104"/>
            <a:ext cx="685800" cy="822960"/>
          </a:xfrm>
          <a:prstGeom prst="rect">
            <a:avLst/>
          </a:prstGeom>
          <a:solidFill>
            <a:srgbClr val="1B6C9C"/>
          </a:solidFill>
          <a:ln w="12700">
            <a:solidFill>
              <a:srgbClr val="1B6C9C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40" y="3118104"/>
            <a:ext cx="685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1463040" y="3191256"/>
            <a:ext cx="26517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Collaborate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4206240" y="3191256"/>
            <a:ext cx="4206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879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Instead of 'us vs. them', work through difficult loans together.</a:t>
            </a:r>
            <a:endParaRPr lang="en-US" sz="1200" dirty="0"/>
          </a:p>
        </p:txBody>
      </p:sp>
      <p:sp>
        <p:nvSpPr>
          <p:cNvPr id="19" name="Row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014216"/>
            <a:ext cx="804672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0" name="Letter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014216"/>
            <a:ext cx="685800" cy="822960"/>
          </a:xfrm>
          <a:prstGeom prst="rect">
            <a:avLst/>
          </a:prstGeom>
          <a:solidFill>
            <a:srgbClr val="0076A6"/>
          </a:solidFill>
          <a:ln w="12700">
            <a:solidFill>
              <a:srgbClr val="0076A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48640" y="4014216"/>
            <a:ext cx="685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1463040" y="4087368"/>
            <a:ext cx="26517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4206240" y="4087368"/>
            <a:ext cx="4206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879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Reconnecting is ultimately about rebuilding trust between departments.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1B6C9C"/>
          </a:solidFill>
          <a:ln w="12700">
            <a:solidFill>
              <a:srgbClr val="1B6C9C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023360"/>
            <a:ext cx="2377440" cy="45720"/>
          </a:xfrm>
          <a:prstGeom prst="rect">
            <a:avLst/>
          </a:prstGeom>
          <a:solidFill>
            <a:srgbClr val="0076A6"/>
          </a:solidFill>
          <a:ln w="12700">
            <a:solidFill>
              <a:srgbClr val="0076A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737360"/>
            <a:ext cx="7680960" cy="128016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Team. One Goal.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731520" y="315468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Reconnected. Call, email, or IM your UW today.</a:t>
            </a:r>
            <a:endParaRPr lang="en-US" sz="2000" dirty="0"/>
          </a:p>
        </p:txBody>
      </p:sp>
      <p:sp>
        <p:nvSpPr>
          <p:cNvPr id="6" name="Logo panel"/>
          <p:cNvSpPr/>
          <p:nvPr/>
        </p:nvSpPr>
        <p:spPr>
          <a:xfrm>
            <a:off x="6309360" y="548640"/>
            <a:ext cx="2103120" cy="640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pic>
        <p:nvPicPr>
          <p:cNvPr id="7" name="Velocio logo" descr="Velocio Mortgage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716280"/>
            <a:ext cx="1920240" cy="48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Arial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Arial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Arial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Arial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fc1f896b-405a-45fb-979c-c4d35805f0fb}" enabled="0" method="" siteId="{fc1f896b-405a-45fb-979c-c4d35805f0f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421</Words>
  <Application>Microsoft Office PowerPoint</Application>
  <PresentationFormat>On-screen Show (16:9)</PresentationFormat>
  <Paragraphs>70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Arial MT Pro</vt:lpstr>
      <vt:lpstr>Calibri</vt:lpstr>
      <vt:lpstr>Turbinado</vt:lpstr>
      <vt:lpstr>Office Theme</vt:lpstr>
      <vt:lpstr>PowerPoint Presentation</vt:lpstr>
      <vt:lpstr>Think of your UW as an old friend</vt:lpstr>
      <vt:lpstr>What to talk to your UW about</vt:lpstr>
      <vt:lpstr>Underwriting wants to hear from you</vt:lpstr>
      <vt:lpstr>RECONNECT: what it stands for</vt:lpstr>
      <vt:lpstr>RECONNECT: what it stands for (cont.)</vt:lpstr>
      <vt:lpstr>One Team. One Goal.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Torpy, Petrina</dc:creator>
  <cp:lastModifiedBy>Torpy, Petrina</cp:lastModifiedBy>
  <cp:revision>3</cp:revision>
  <dcterms:created xsi:type="dcterms:W3CDTF">2026-09-21T18:06:42Z</dcterms:created>
  <dcterms:modified xsi:type="dcterms:W3CDTF">2026-09-22T13:39:55Z</dcterms:modified>
</cp:coreProperties>
</file>