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3" d="100"/>
          <a:sy n="73" d="100"/>
        </p:scale>
        <p:origin x="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0368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minutes on what happens when an appraisal comes in short of the purchase price: the notification clock, the disclosures, and how to build an appeal that actually holds up.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stops. The first two are the clock. The middle is the borrower right and the paperwork. The last two are what makes an appeal succeed or fail.</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habits prevent most ROV fire drills: order the appraisal at least 21 days out, and route every ROV question through the Velocio Appraisal Coordinator rather than contacting the appraiser directly.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format every time so the recipients can triage without asking follow-up questions. Line two is where people get in trouble. Request comps that support the sales price, and never send sales that closed after the date of inspection.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steps only. Step one happens the moment you learn the value is short: one email to the VP of Sales, NHSM and NHSC, copying your Velocio manager, with the appraised value against the purchase price and the request for supporting comps. Step two, Sales has 24 hours from that email to submit. Use those hours well. Read the appraisal in full first, then check every comp against the basic requirements: not already used in the report, actually closed, closed before the effective date of the report, and inside the comp count limit for the loan type. A comp that fails any of those is rejected and the file loses days.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with your borrower using these numbers. Appraisers get 48 hours as the standard convention. Conventional and FHA files come back in two to three days. VA files run five to ten business days and the ROV team cannot rush them. If the appraiser has not responded by day two, the reviewer follows up by email or call, and will push for rush handling when a closing is imminent.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grounds, and they are the only three. Discriminatory practices is the newest and most sensitive. Escalate those immediately rather than handling them as a routine value dispute.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this one out loud. An ROV that comes back with no change is still our responsibility to close out properly. The borrower's concern has to be answered, and answered in a reasonable time.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Appendix F, the form used when the request comes from origination staff or another interested party, such as the builder's sales team. It lives on the Underwriting Intranet under Forms and Worksheets. Complete it yourself or have the interested party complete it.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request without documents is a request that comes back. MLS sheets for the new comps are the floor. New construction needs closing disclosures, upgrade option sheets, floor plans, and a survey if one exists.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biggest time saver available to us. The one page ROV form is internal, it captures sales price, appraised value, appraiser name and company, requester and contact information, and it is badly underused. New users either do not know it exists or forget it and upload fifty to eighty pages instead. Send the loan number and let the ROV team pull the file.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Builder sales are the hard case because builders often sell directly and never list, so nothing is on MLS and the appraiser cannot see the sale. Whatever you have at order time should go to the appraiser at order time, not later. If the sale has closed, send the closing disclosure and closing details so it can count as a closed comp.</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most common mistake is naming a number. Never state a desired value or a range, argue the facts and the data, and let the appraiser reach the conclusion.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down this list before you send anything. The 20 percent size range and the date-of-inspection rule are the two that get sent back most often. Bracketing with both superior and inferior comps is what a credible submission looks like.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loan type has its own ROV rules. Cap the comps at three or four. The one place Conventional differs is the re-inspection option: a sale that closed after the effective date can prompt the appraiser to go back out and update the effective date. That is not an ROV, it carries a fee and added turn time, and it is still requested through the ROV department. FHA has no such path, and a transferred FHA appraisal must be accepted as is.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 is its own track and the most procedural. Note who receives it: in most cases the ROV goes to the VA office, not the appraiser. Nothing moves until the SAR or underwriter reviews the appraisal and issues the Notice of Value, and we need a signed letter from the Veteran requesting the ROV. MLS sheets are required for every sale, all closed before the effective date, and never a comp we already sent during Tidewater.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Tidewater is the appraiser's required workflow when a property will not appraise. They tell us before the report is issued and ask for supporting information. We get 48 hours, no extensions. Used well, Tidewater is a benefit to the lender: supply the same additional sales inside the window and the appraiser may issue the report at the increased value, avoiding a lengthy ROV entirely.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Concessions are where appraisers differ most: some adjust fully, some partially, some not at all. FHA requires the appraiser to consider an adjustment because incentives can inflate the agreed price above true market value. The practical rule cited is anything above roughly four percent of sales price. Because practice varies, an ROV cannot force a change, but evidence that the market or other appraisers do not adjust can justify ordering a second appraisal.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these four. Move the moment you learn the value is short, but do not confuse speed with haste: the submission itself deserves the time it takes to assemble the right comps. Sales is your best source for those comps and for the supporting documents. And when anything is unclear, email the ROV team. They respond within about an hour and can search MLS and internal systems for comps when you do not have them.</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EFEFE"/>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75000"/>
          </a:blip>
          <a:stretch>
            <a:fillRect/>
          </a:stretch>
        </p:blipFill>
        <p:spPr>
          <a:xfrm>
            <a:off x="6477000" y="-1083320"/>
            <a:ext cx="14287500" cy="13275320"/>
          </a:xfrm>
          <a:prstGeom prst="rect">
            <a:avLst/>
          </a:prstGeom>
        </p:spPr>
      </p:pic>
      <p:pic>
        <p:nvPicPr>
          <p:cNvPr id="3" name="Image 1" descr="preencoded.png"/>
          <p:cNvPicPr>
            <a:picLocks noChangeAspect="1"/>
          </p:cNvPicPr>
          <p:nvPr/>
        </p:nvPicPr>
        <p:blipFill>
          <a:blip r:embed="rId4">
            <a:alphaModFix amt="50000"/>
          </a:blip>
          <a:stretch>
            <a:fillRect/>
          </a:stretch>
        </p:blipFill>
        <p:spPr>
          <a:xfrm>
            <a:off x="13716000" y="1428750"/>
            <a:ext cx="3143250" cy="2994124"/>
          </a:xfrm>
          <a:prstGeom prst="rect">
            <a:avLst/>
          </a:prstGeom>
        </p:spPr>
      </p:pic>
      <p:pic>
        <p:nvPicPr>
          <p:cNvPr id="4" name="Image 2" descr="preencoded.png"/>
          <p:cNvPicPr>
            <a:picLocks noChangeAspect="1"/>
          </p:cNvPicPr>
          <p:nvPr/>
        </p:nvPicPr>
        <p:blipFill>
          <a:blip r:embed="rId5"/>
          <a:stretch>
            <a:fillRect/>
          </a:stretch>
        </p:blipFill>
        <p:spPr>
          <a:xfrm>
            <a:off x="1143000" y="1047750"/>
            <a:ext cx="4095750" cy="1026319"/>
          </a:xfrm>
          <a:prstGeom prst="rect">
            <a:avLst/>
          </a:prstGeom>
        </p:spPr>
      </p:pic>
      <p:sp>
        <p:nvSpPr>
          <p:cNvPr id="5" name="Text 0"/>
          <p:cNvSpPr/>
          <p:nvPr/>
        </p:nvSpPr>
        <p:spPr>
          <a:xfrm>
            <a:off x="1143000" y="4812209"/>
            <a:ext cx="12753975" cy="2667000"/>
          </a:xfrm>
          <a:prstGeom prst="rect">
            <a:avLst/>
          </a:prstGeom>
          <a:noFill/>
          <a:ln/>
        </p:spPr>
        <p:txBody>
          <a:bodyPr wrap="square" lIns="25400" tIns="25400" rIns="25400" bIns="25400" rtlCol="0" anchor="t">
            <a:normAutofit/>
          </a:bodyPr>
          <a:lstStyle/>
          <a:p>
            <a:pPr marL="0" indent="0" algn="l">
              <a:lnSpc>
                <a:spcPct val="67647"/>
              </a:lnSpc>
              <a:buNone/>
            </a:pPr>
            <a:r>
              <a:rPr lang="en-US" sz="11250" dirty="0">
                <a:solidFill>
                  <a:srgbClr val="0076A6"/>
                </a:solidFill>
                <a:latin typeface="Yellowtail" pitchFamily="34" charset="0"/>
                <a:ea typeface="Yellowtail" pitchFamily="34" charset="-122"/>
                <a:cs typeface="Yellowtail" pitchFamily="34" charset="-120"/>
              </a:rPr>
              <a:t>Reconsideration of Value</a:t>
            </a:r>
            <a:endParaRPr lang="en-US" sz="11250" dirty="0"/>
          </a:p>
        </p:txBody>
      </p:sp>
      <p:sp>
        <p:nvSpPr>
          <p:cNvPr id="6" name="Text 1"/>
          <p:cNvSpPr/>
          <p:nvPr/>
        </p:nvSpPr>
        <p:spPr>
          <a:xfrm>
            <a:off x="1143000" y="7612559"/>
            <a:ext cx="17602200" cy="563761"/>
          </a:xfrm>
          <a:prstGeom prst="rect">
            <a:avLst/>
          </a:prstGeom>
          <a:noFill/>
          <a:ln/>
        </p:spPr>
        <p:txBody>
          <a:bodyPr wrap="square" lIns="25400" tIns="25400" rIns="25400" bIns="25400" rtlCol="0" anchor="t">
            <a:normAutofit/>
          </a:bodyPr>
          <a:lstStyle/>
          <a:p>
            <a:pPr marL="0" indent="0" algn="l">
              <a:lnSpc>
                <a:spcPct val="102222"/>
              </a:lnSpc>
              <a:buNone/>
            </a:pPr>
            <a:r>
              <a:rPr lang="en-US" sz="3450" dirty="0">
                <a:solidFill>
                  <a:srgbClr val="0076A6"/>
                </a:solidFill>
                <a:latin typeface="Arial" pitchFamily="34" charset="0"/>
                <a:ea typeface="Arial" pitchFamily="34" charset="-122"/>
                <a:cs typeface="Arial" pitchFamily="34" charset="-120"/>
              </a:rPr>
              <a:t>Appraisal Shortage &amp; Appeal Procedure</a:t>
            </a:r>
            <a:endParaRPr lang="en-US" sz="3450" dirty="0"/>
          </a:p>
        </p:txBody>
      </p:sp>
      <p:sp>
        <p:nvSpPr>
          <p:cNvPr id="8" name="Text 3"/>
          <p:cNvSpPr/>
          <p:nvPr/>
        </p:nvSpPr>
        <p:spPr>
          <a:xfrm>
            <a:off x="1143000" y="9086850"/>
            <a:ext cx="17602200" cy="381000"/>
          </a:xfrm>
          <a:prstGeom prst="rect">
            <a:avLst/>
          </a:prstGeom>
          <a:noFill/>
          <a:ln/>
        </p:spPr>
        <p:txBody>
          <a:bodyPr wrap="square" lIns="25400" tIns="25400" rIns="25400" bIns="25400" rtlCol="0" anchor="t">
            <a:normAutofit/>
          </a:bodyPr>
          <a:lstStyle/>
          <a:p>
            <a:pPr marL="0" indent="0" algn="l">
              <a:lnSpc>
                <a:spcPct val="128571"/>
              </a:lnSpc>
              <a:buNone/>
            </a:pPr>
            <a:r>
              <a:rPr lang="en-US" sz="1800" dirty="0">
                <a:solidFill>
                  <a:srgbClr val="78797B"/>
                </a:solidFill>
                <a:latin typeface="Arial" pitchFamily="34" charset="0"/>
                <a:ea typeface="Arial" pitchFamily="34" charset="-122"/>
                <a:cs typeface="Arial" pitchFamily="34" charset="-120"/>
              </a:rPr>
              <a:t>Presented by Dima Zimmerman, Velocio October 2026 Summit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WHAT WE WILL COVER</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Agenda</a:t>
            </a:r>
            <a:endParaRPr lang="en-US" sz="5100" dirty="0"/>
          </a:p>
        </p:txBody>
      </p:sp>
      <p:sp>
        <p:nvSpPr>
          <p:cNvPr id="5" name="Shape 3"/>
          <p:cNvSpPr/>
          <p:nvPr/>
        </p:nvSpPr>
        <p:spPr>
          <a:xfrm>
            <a:off x="1143000" y="2623096"/>
            <a:ext cx="800100" cy="800100"/>
          </a:xfrm>
          <a:prstGeom prst="rect">
            <a:avLst/>
          </a:prstGeom>
          <a:solidFill>
            <a:srgbClr val="15284B"/>
          </a:solidFill>
          <a:ln/>
        </p:spPr>
        <p:txBody>
          <a:bodyPr/>
          <a:lstStyle/>
          <a:p>
            <a:endParaRPr lang="en-US"/>
          </a:p>
        </p:txBody>
      </p:sp>
      <p:sp>
        <p:nvSpPr>
          <p:cNvPr id="6" name="Text 4"/>
          <p:cNvSpPr/>
          <p:nvPr/>
        </p:nvSpPr>
        <p:spPr>
          <a:xfrm>
            <a:off x="1104900" y="2623096"/>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01</a:t>
            </a:r>
            <a:endParaRPr lang="en-US" sz="2550" dirty="0"/>
          </a:p>
        </p:txBody>
      </p:sp>
      <p:sp>
        <p:nvSpPr>
          <p:cNvPr id="7" name="Text 5"/>
          <p:cNvSpPr/>
          <p:nvPr/>
        </p:nvSpPr>
        <p:spPr>
          <a:xfrm>
            <a:off x="2209800" y="2813596"/>
            <a:ext cx="5780306" cy="458986"/>
          </a:xfrm>
          <a:prstGeom prst="rect">
            <a:avLst/>
          </a:prstGeom>
          <a:noFill/>
          <a:ln/>
        </p:spPr>
        <p:txBody>
          <a:bodyPr wrap="square" lIns="25400" tIns="25400" rIns="25400" bIns="25400" rtlCol="0" anchor="t">
            <a:normAutofit/>
          </a:bodyPr>
          <a:lstStyle/>
          <a:p>
            <a:pPr marL="0" indent="0" algn="l">
              <a:lnSpc>
                <a:spcPct val="113333"/>
              </a:lnSpc>
              <a:buNone/>
            </a:pPr>
            <a:r>
              <a:rPr lang="en-US" sz="2550" b="1" dirty="0">
                <a:solidFill>
                  <a:srgbClr val="15284B"/>
                </a:solidFill>
                <a:latin typeface="Arial" pitchFamily="34" charset="0"/>
                <a:ea typeface="Arial" pitchFamily="34" charset="-122"/>
                <a:cs typeface="Arial" pitchFamily="34" charset="-120"/>
              </a:rPr>
              <a:t>When an appraisal comes in short</a:t>
            </a:r>
            <a:endParaRPr lang="en-US" sz="2550" dirty="0"/>
          </a:p>
        </p:txBody>
      </p:sp>
      <p:sp>
        <p:nvSpPr>
          <p:cNvPr id="8" name="Shape 6"/>
          <p:cNvSpPr/>
          <p:nvPr/>
        </p:nvSpPr>
        <p:spPr>
          <a:xfrm>
            <a:off x="8810625" y="2623096"/>
            <a:ext cx="800100" cy="800100"/>
          </a:xfrm>
          <a:prstGeom prst="rect">
            <a:avLst/>
          </a:prstGeom>
          <a:solidFill>
            <a:srgbClr val="15284B"/>
          </a:solidFill>
          <a:ln/>
        </p:spPr>
        <p:txBody>
          <a:bodyPr/>
          <a:lstStyle/>
          <a:p>
            <a:endParaRPr lang="en-US"/>
          </a:p>
        </p:txBody>
      </p:sp>
      <p:sp>
        <p:nvSpPr>
          <p:cNvPr id="9" name="Text 7"/>
          <p:cNvSpPr/>
          <p:nvPr/>
        </p:nvSpPr>
        <p:spPr>
          <a:xfrm>
            <a:off x="8772525" y="2623096"/>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02</a:t>
            </a:r>
            <a:endParaRPr lang="en-US" sz="2550" dirty="0"/>
          </a:p>
        </p:txBody>
      </p:sp>
      <p:sp>
        <p:nvSpPr>
          <p:cNvPr id="10" name="Text 8"/>
          <p:cNvSpPr/>
          <p:nvPr/>
        </p:nvSpPr>
        <p:spPr>
          <a:xfrm>
            <a:off x="9877425" y="2813596"/>
            <a:ext cx="6254740" cy="458986"/>
          </a:xfrm>
          <a:prstGeom prst="rect">
            <a:avLst/>
          </a:prstGeom>
          <a:noFill/>
          <a:ln/>
        </p:spPr>
        <p:txBody>
          <a:bodyPr wrap="square" lIns="25400" tIns="25400" rIns="25400" bIns="25400" rtlCol="0" anchor="t">
            <a:normAutofit/>
          </a:bodyPr>
          <a:lstStyle/>
          <a:p>
            <a:pPr marL="0" indent="0" algn="l">
              <a:lnSpc>
                <a:spcPct val="113333"/>
              </a:lnSpc>
              <a:buNone/>
            </a:pPr>
            <a:r>
              <a:rPr lang="en-US" sz="2550" b="1" dirty="0">
                <a:solidFill>
                  <a:srgbClr val="15284B"/>
                </a:solidFill>
                <a:latin typeface="Arial" pitchFamily="34" charset="0"/>
                <a:ea typeface="Arial" pitchFamily="34" charset="-122"/>
                <a:cs typeface="Arial" pitchFamily="34" charset="-120"/>
              </a:rPr>
              <a:t>Notification, the email and turn times</a:t>
            </a:r>
            <a:endParaRPr lang="en-US" sz="2550" dirty="0"/>
          </a:p>
        </p:txBody>
      </p:sp>
      <p:sp>
        <p:nvSpPr>
          <p:cNvPr id="11" name="Shape 9"/>
          <p:cNvSpPr/>
          <p:nvPr/>
        </p:nvSpPr>
        <p:spPr>
          <a:xfrm>
            <a:off x="1143000" y="3842296"/>
            <a:ext cx="800100" cy="800100"/>
          </a:xfrm>
          <a:prstGeom prst="rect">
            <a:avLst/>
          </a:prstGeom>
          <a:solidFill>
            <a:srgbClr val="15284B"/>
          </a:solidFill>
          <a:ln/>
        </p:spPr>
        <p:txBody>
          <a:bodyPr/>
          <a:lstStyle/>
          <a:p>
            <a:endParaRPr lang="en-US"/>
          </a:p>
        </p:txBody>
      </p:sp>
      <p:sp>
        <p:nvSpPr>
          <p:cNvPr id="12" name="Text 10"/>
          <p:cNvSpPr/>
          <p:nvPr/>
        </p:nvSpPr>
        <p:spPr>
          <a:xfrm>
            <a:off x="1104900" y="3842296"/>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03</a:t>
            </a:r>
            <a:endParaRPr lang="en-US" sz="2550" dirty="0"/>
          </a:p>
        </p:txBody>
      </p:sp>
      <p:sp>
        <p:nvSpPr>
          <p:cNvPr id="13" name="Text 11"/>
          <p:cNvSpPr/>
          <p:nvPr/>
        </p:nvSpPr>
        <p:spPr>
          <a:xfrm>
            <a:off x="2209800" y="4032796"/>
            <a:ext cx="5112201" cy="458986"/>
          </a:xfrm>
          <a:prstGeom prst="rect">
            <a:avLst/>
          </a:prstGeom>
          <a:noFill/>
          <a:ln/>
        </p:spPr>
        <p:txBody>
          <a:bodyPr wrap="square" lIns="25400" tIns="25400" rIns="25400" bIns="25400" rtlCol="0" anchor="t">
            <a:normAutofit/>
          </a:bodyPr>
          <a:lstStyle/>
          <a:p>
            <a:pPr marL="0" indent="0" algn="l">
              <a:lnSpc>
                <a:spcPct val="113333"/>
              </a:lnSpc>
              <a:buNone/>
            </a:pPr>
            <a:r>
              <a:rPr lang="en-US" sz="2550" b="1" dirty="0">
                <a:solidFill>
                  <a:srgbClr val="15284B"/>
                </a:solidFill>
                <a:latin typeface="Arial" pitchFamily="34" charset="0"/>
                <a:ea typeface="Arial" pitchFamily="34" charset="-122"/>
                <a:cs typeface="Arial" pitchFamily="34" charset="-120"/>
              </a:rPr>
              <a:t>The borrower's right to appeal</a:t>
            </a:r>
            <a:endParaRPr lang="en-US" sz="2550" dirty="0"/>
          </a:p>
        </p:txBody>
      </p:sp>
      <p:sp>
        <p:nvSpPr>
          <p:cNvPr id="14" name="Shape 12"/>
          <p:cNvSpPr/>
          <p:nvPr/>
        </p:nvSpPr>
        <p:spPr>
          <a:xfrm>
            <a:off x="8810625" y="3842296"/>
            <a:ext cx="800100" cy="800100"/>
          </a:xfrm>
          <a:prstGeom prst="rect">
            <a:avLst/>
          </a:prstGeom>
          <a:solidFill>
            <a:srgbClr val="15284B"/>
          </a:solidFill>
          <a:ln/>
        </p:spPr>
        <p:txBody>
          <a:bodyPr/>
          <a:lstStyle/>
          <a:p>
            <a:endParaRPr lang="en-US"/>
          </a:p>
        </p:txBody>
      </p:sp>
      <p:sp>
        <p:nvSpPr>
          <p:cNvPr id="15" name="Text 13"/>
          <p:cNvSpPr/>
          <p:nvPr/>
        </p:nvSpPr>
        <p:spPr>
          <a:xfrm>
            <a:off x="8772525" y="3842296"/>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04</a:t>
            </a:r>
            <a:endParaRPr lang="en-US" sz="2550" dirty="0"/>
          </a:p>
        </p:txBody>
      </p:sp>
      <p:sp>
        <p:nvSpPr>
          <p:cNvPr id="16" name="Text 14"/>
          <p:cNvSpPr/>
          <p:nvPr/>
        </p:nvSpPr>
        <p:spPr>
          <a:xfrm>
            <a:off x="9877425" y="4032796"/>
            <a:ext cx="5915882" cy="879872"/>
          </a:xfrm>
          <a:prstGeom prst="rect">
            <a:avLst/>
          </a:prstGeom>
          <a:noFill/>
          <a:ln/>
        </p:spPr>
        <p:txBody>
          <a:bodyPr wrap="square" lIns="25400" tIns="25400" rIns="25400" bIns="25400" rtlCol="0" anchor="t">
            <a:normAutofit/>
          </a:bodyPr>
          <a:lstStyle/>
          <a:p>
            <a:pPr marL="0" indent="0" algn="l">
              <a:lnSpc>
                <a:spcPct val="113333"/>
              </a:lnSpc>
              <a:buNone/>
            </a:pPr>
            <a:r>
              <a:rPr lang="en-US" sz="2550" b="1" dirty="0">
                <a:solidFill>
                  <a:srgbClr val="15284B"/>
                </a:solidFill>
                <a:latin typeface="Arial" pitchFamily="34" charset="0"/>
                <a:ea typeface="Arial" pitchFamily="34" charset="-122"/>
                <a:cs typeface="Arial" pitchFamily="34" charset="-120"/>
              </a:rPr>
              <a:t>The form, the documents and how to write it</a:t>
            </a:r>
            <a:endParaRPr lang="en-US" sz="2550" dirty="0"/>
          </a:p>
        </p:txBody>
      </p:sp>
      <p:sp>
        <p:nvSpPr>
          <p:cNvPr id="17" name="Shape 15"/>
          <p:cNvSpPr/>
          <p:nvPr/>
        </p:nvSpPr>
        <p:spPr>
          <a:xfrm>
            <a:off x="1143000" y="5293668"/>
            <a:ext cx="800100" cy="800100"/>
          </a:xfrm>
          <a:prstGeom prst="rect">
            <a:avLst/>
          </a:prstGeom>
          <a:solidFill>
            <a:srgbClr val="15284B"/>
          </a:solidFill>
          <a:ln/>
        </p:spPr>
        <p:txBody>
          <a:bodyPr/>
          <a:lstStyle/>
          <a:p>
            <a:endParaRPr lang="en-US"/>
          </a:p>
        </p:txBody>
      </p:sp>
      <p:sp>
        <p:nvSpPr>
          <p:cNvPr id="18" name="Text 16"/>
          <p:cNvSpPr/>
          <p:nvPr/>
        </p:nvSpPr>
        <p:spPr>
          <a:xfrm>
            <a:off x="1104900" y="5293668"/>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05</a:t>
            </a:r>
            <a:endParaRPr lang="en-US" sz="2550" dirty="0"/>
          </a:p>
        </p:txBody>
      </p:sp>
      <p:sp>
        <p:nvSpPr>
          <p:cNvPr id="19" name="Text 17"/>
          <p:cNvSpPr/>
          <p:nvPr/>
        </p:nvSpPr>
        <p:spPr>
          <a:xfrm>
            <a:off x="2209800" y="5484168"/>
            <a:ext cx="5915882" cy="879872"/>
          </a:xfrm>
          <a:prstGeom prst="rect">
            <a:avLst/>
          </a:prstGeom>
          <a:noFill/>
          <a:ln/>
        </p:spPr>
        <p:txBody>
          <a:bodyPr wrap="square" lIns="25400" tIns="25400" rIns="25400" bIns="25400" rtlCol="0" anchor="t">
            <a:normAutofit/>
          </a:bodyPr>
          <a:lstStyle/>
          <a:p>
            <a:pPr marL="0" indent="0" algn="l">
              <a:lnSpc>
                <a:spcPct val="113333"/>
              </a:lnSpc>
              <a:buNone/>
            </a:pPr>
            <a:r>
              <a:rPr lang="en-US" sz="2550" b="1" dirty="0">
                <a:solidFill>
                  <a:srgbClr val="15284B"/>
                </a:solidFill>
                <a:latin typeface="Arial" pitchFamily="34" charset="0"/>
                <a:ea typeface="Arial" pitchFamily="34" charset="-122"/>
                <a:cs typeface="Arial" pitchFamily="34" charset="-120"/>
              </a:rPr>
              <a:t>Loan type rules, comps and concessions</a:t>
            </a:r>
            <a:endParaRPr lang="en-US" sz="2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pic>
        <p:nvPicPr>
          <p:cNvPr id="3" name="Image 0" descr="preencoded.png"/>
          <p:cNvPicPr>
            <a:picLocks noChangeAspect="1"/>
          </p:cNvPicPr>
          <p:nvPr/>
        </p:nvPicPr>
        <p:blipFill>
          <a:blip r:embed="rId3"/>
          <a:srcRect l="33946" r="33946"/>
          <a:stretch/>
        </p:blipFill>
        <p:spPr>
          <a:xfrm>
            <a:off x="13335000" y="0"/>
            <a:ext cx="4953000" cy="10287000"/>
          </a:xfrm>
          <a:prstGeom prst="rect">
            <a:avLst/>
          </a:prstGeom>
        </p:spPr>
      </p:pic>
      <p:sp>
        <p:nvSpPr>
          <p:cNvPr id="4"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APPRAISAL SHORTAGE</a:t>
            </a:r>
            <a:endParaRPr lang="en-US" sz="1800" dirty="0"/>
          </a:p>
        </p:txBody>
      </p:sp>
      <p:sp>
        <p:nvSpPr>
          <p:cNvPr id="5" name="Text 2"/>
          <p:cNvSpPr/>
          <p:nvPr/>
        </p:nvSpPr>
        <p:spPr>
          <a:xfrm>
            <a:off x="1143000" y="1333500"/>
            <a:ext cx="10399395" cy="1398091"/>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When an appraisal comes in short</a:t>
            </a:r>
            <a:endParaRPr lang="en-US" sz="5100" dirty="0"/>
          </a:p>
        </p:txBody>
      </p:sp>
      <p:sp>
        <p:nvSpPr>
          <p:cNvPr id="6" name="Text 3"/>
          <p:cNvSpPr/>
          <p:nvPr/>
        </p:nvSpPr>
        <p:spPr>
          <a:xfrm>
            <a:off x="1143000" y="2960191"/>
            <a:ext cx="10006965" cy="921841"/>
          </a:xfrm>
          <a:prstGeom prst="rect">
            <a:avLst/>
          </a:prstGeom>
          <a:noFill/>
          <a:ln/>
        </p:spPr>
        <p:txBody>
          <a:bodyPr wrap="square" lIns="25400" tIns="25400" rIns="25400" bIns="25400" rtlCol="0" anchor="t">
            <a:normAutofit/>
          </a:bodyPr>
          <a:lstStyle/>
          <a:p>
            <a:pPr marL="0" indent="0" algn="l">
              <a:lnSpc>
                <a:spcPct val="125405"/>
              </a:lnSpc>
              <a:buNone/>
            </a:pPr>
            <a:r>
              <a:rPr lang="en-US" sz="2400" dirty="0">
                <a:solidFill>
                  <a:srgbClr val="78797B"/>
                </a:solidFill>
                <a:latin typeface="Arial" pitchFamily="34" charset="0"/>
                <a:ea typeface="Arial" pitchFamily="34" charset="-122"/>
                <a:cs typeface="Arial" pitchFamily="34" charset="-120"/>
              </a:rPr>
              <a:t>A value below the purchase price triggers a defined process and communication protocol. Two ground rules apply to every file.</a:t>
            </a:r>
            <a:endParaRPr lang="en-US" sz="2400" dirty="0"/>
          </a:p>
        </p:txBody>
      </p:sp>
      <p:sp>
        <p:nvSpPr>
          <p:cNvPr id="7" name="Text 4"/>
          <p:cNvSpPr/>
          <p:nvPr/>
        </p:nvSpPr>
        <p:spPr>
          <a:xfrm>
            <a:off x="1143000" y="6781800"/>
            <a:ext cx="4505325" cy="952500"/>
          </a:xfrm>
          <a:prstGeom prst="rect">
            <a:avLst/>
          </a:prstGeom>
          <a:noFill/>
          <a:ln/>
        </p:spPr>
        <p:txBody>
          <a:bodyPr wrap="square" lIns="25400" tIns="25400" rIns="25400" bIns="25400" rtlCol="0" anchor="t">
            <a:normAutofit/>
          </a:bodyPr>
          <a:lstStyle/>
          <a:p>
            <a:pPr marL="0" indent="0" algn="l">
              <a:lnSpc>
                <a:spcPct val="66207"/>
              </a:lnSpc>
              <a:buNone/>
            </a:pPr>
            <a:r>
              <a:rPr lang="en-US" sz="7200" b="1" dirty="0">
                <a:solidFill>
                  <a:srgbClr val="15284B"/>
                </a:solidFill>
                <a:latin typeface="Poppins" pitchFamily="34" charset="0"/>
                <a:ea typeface="Poppins" pitchFamily="34" charset="-122"/>
                <a:cs typeface="Poppins" pitchFamily="34" charset="-120"/>
              </a:rPr>
              <a:t>21</a:t>
            </a:r>
            <a:endParaRPr lang="en-US" sz="7200" dirty="0"/>
          </a:p>
        </p:txBody>
      </p:sp>
      <p:sp>
        <p:nvSpPr>
          <p:cNvPr id="8" name="Text 5"/>
          <p:cNvSpPr/>
          <p:nvPr/>
        </p:nvSpPr>
        <p:spPr>
          <a:xfrm>
            <a:off x="1143000" y="7791450"/>
            <a:ext cx="4505325" cy="323850"/>
          </a:xfrm>
          <a:prstGeom prst="rect">
            <a:avLst/>
          </a:prstGeom>
          <a:noFill/>
          <a:ln/>
        </p:spPr>
        <p:txBody>
          <a:bodyPr wrap="square" lIns="25400" tIns="25400" rIns="25400" bIns="25400" rtlCol="0" anchor="t">
            <a:normAutofit/>
          </a:bodyPr>
          <a:lstStyle/>
          <a:p>
            <a:pPr marL="0" indent="0" algn="l">
              <a:lnSpc>
                <a:spcPct val="65217"/>
              </a:lnSpc>
              <a:buNone/>
            </a:pPr>
            <a:r>
              <a:rPr lang="en-US" sz="2250" b="1" dirty="0">
                <a:solidFill>
                  <a:srgbClr val="15284B"/>
                </a:solidFill>
                <a:latin typeface="Poppins" pitchFamily="34" charset="0"/>
                <a:ea typeface="Poppins" pitchFamily="34" charset="-122"/>
                <a:cs typeface="Poppins" pitchFamily="34" charset="-120"/>
              </a:rPr>
              <a:t>Days minimum</a:t>
            </a:r>
            <a:endParaRPr lang="en-US" sz="2250" dirty="0"/>
          </a:p>
        </p:txBody>
      </p:sp>
      <p:sp>
        <p:nvSpPr>
          <p:cNvPr id="9" name="Text 6"/>
          <p:cNvSpPr/>
          <p:nvPr/>
        </p:nvSpPr>
        <p:spPr>
          <a:xfrm>
            <a:off x="1143000" y="8286750"/>
            <a:ext cx="4218623" cy="12382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78797B"/>
                </a:solidFill>
                <a:latin typeface="Arial" pitchFamily="34" charset="0"/>
                <a:ea typeface="Arial" pitchFamily="34" charset="-122"/>
                <a:cs typeface="Arial" pitchFamily="34" charset="-120"/>
              </a:rPr>
              <a:t>Order the appraisal at least 21 days prior to closing so there is room to appeal.</a:t>
            </a:r>
            <a:endParaRPr lang="en-US" sz="2250" dirty="0"/>
          </a:p>
        </p:txBody>
      </p:sp>
      <p:sp>
        <p:nvSpPr>
          <p:cNvPr id="10" name="Text 7"/>
          <p:cNvSpPr/>
          <p:nvPr/>
        </p:nvSpPr>
        <p:spPr>
          <a:xfrm>
            <a:off x="6286500" y="6781800"/>
            <a:ext cx="4505325" cy="952500"/>
          </a:xfrm>
          <a:prstGeom prst="rect">
            <a:avLst/>
          </a:prstGeom>
          <a:noFill/>
          <a:ln/>
        </p:spPr>
        <p:txBody>
          <a:bodyPr wrap="square" lIns="25400" tIns="25400" rIns="25400" bIns="25400" rtlCol="0" anchor="t">
            <a:normAutofit/>
          </a:bodyPr>
          <a:lstStyle/>
          <a:p>
            <a:pPr marL="0" indent="0" algn="l">
              <a:lnSpc>
                <a:spcPct val="66207"/>
              </a:lnSpc>
              <a:buNone/>
            </a:pPr>
            <a:r>
              <a:rPr lang="en-US" sz="7200" b="1" dirty="0">
                <a:solidFill>
                  <a:srgbClr val="0076A6"/>
                </a:solidFill>
                <a:latin typeface="Poppins" pitchFamily="34" charset="0"/>
                <a:ea typeface="Poppins" pitchFamily="34" charset="-122"/>
                <a:cs typeface="Poppins" pitchFamily="34" charset="-120"/>
              </a:rPr>
              <a:t>One</a:t>
            </a:r>
            <a:endParaRPr lang="en-US" sz="7200" dirty="0"/>
          </a:p>
        </p:txBody>
      </p:sp>
      <p:sp>
        <p:nvSpPr>
          <p:cNvPr id="11" name="Text 8"/>
          <p:cNvSpPr/>
          <p:nvPr/>
        </p:nvSpPr>
        <p:spPr>
          <a:xfrm>
            <a:off x="6286500" y="7791450"/>
            <a:ext cx="4505325" cy="323850"/>
          </a:xfrm>
          <a:prstGeom prst="rect">
            <a:avLst/>
          </a:prstGeom>
          <a:noFill/>
          <a:ln/>
        </p:spPr>
        <p:txBody>
          <a:bodyPr wrap="square" lIns="25400" tIns="25400" rIns="25400" bIns="25400" rtlCol="0" anchor="t">
            <a:normAutofit/>
          </a:bodyPr>
          <a:lstStyle/>
          <a:p>
            <a:pPr marL="0" indent="0" algn="l">
              <a:lnSpc>
                <a:spcPct val="65217"/>
              </a:lnSpc>
              <a:buNone/>
            </a:pPr>
            <a:r>
              <a:rPr lang="en-US" sz="2250" b="1" dirty="0">
                <a:solidFill>
                  <a:srgbClr val="0076A6"/>
                </a:solidFill>
                <a:latin typeface="Poppins" pitchFamily="34" charset="0"/>
                <a:ea typeface="Poppins" pitchFamily="34" charset="-122"/>
                <a:cs typeface="Poppins" pitchFamily="34" charset="-120"/>
              </a:rPr>
              <a:t>Point of contact</a:t>
            </a:r>
            <a:endParaRPr lang="en-US" sz="2250" dirty="0"/>
          </a:p>
        </p:txBody>
      </p:sp>
      <p:sp>
        <p:nvSpPr>
          <p:cNvPr id="12" name="Text 9"/>
          <p:cNvSpPr/>
          <p:nvPr/>
        </p:nvSpPr>
        <p:spPr>
          <a:xfrm>
            <a:off x="6286500" y="8286750"/>
            <a:ext cx="4218623" cy="12382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78797B"/>
                </a:solidFill>
                <a:latin typeface="Arial" pitchFamily="34" charset="0"/>
                <a:ea typeface="Arial" pitchFamily="34" charset="-122"/>
                <a:cs typeface="Arial" pitchFamily="34" charset="-120"/>
              </a:rPr>
              <a:t>Work with the Velocio Appraisal Coordinator for all ROV questions and submissions.</a:t>
            </a:r>
            <a:endParaRPr lang="en-US" sz="2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COMMUNICATION PROTOCOL</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The appraisal shortage email</a:t>
            </a:r>
            <a:endParaRPr lang="en-US" sz="5100" dirty="0"/>
          </a:p>
        </p:txBody>
      </p:sp>
      <p:sp>
        <p:nvSpPr>
          <p:cNvPr id="5" name="Shape 3"/>
          <p:cNvSpPr/>
          <p:nvPr/>
        </p:nvSpPr>
        <p:spPr>
          <a:xfrm>
            <a:off x="1143000" y="2546896"/>
            <a:ext cx="15811500" cy="28575"/>
          </a:xfrm>
          <a:prstGeom prst="rect">
            <a:avLst/>
          </a:prstGeom>
          <a:solidFill>
            <a:srgbClr val="DFE4EA"/>
          </a:solidFill>
          <a:ln/>
        </p:spPr>
        <p:txBody>
          <a:bodyPr/>
          <a:lstStyle/>
          <a:p>
            <a:endParaRPr lang="en-US"/>
          </a:p>
        </p:txBody>
      </p:sp>
      <p:sp>
        <p:nvSpPr>
          <p:cNvPr id="6" name="Shape 4"/>
          <p:cNvSpPr/>
          <p:nvPr/>
        </p:nvSpPr>
        <p:spPr>
          <a:xfrm>
            <a:off x="1143000" y="3573661"/>
            <a:ext cx="15811500" cy="28575"/>
          </a:xfrm>
          <a:prstGeom prst="rect">
            <a:avLst/>
          </a:prstGeom>
          <a:solidFill>
            <a:srgbClr val="DFE4EA"/>
          </a:solidFill>
          <a:ln/>
        </p:spPr>
        <p:txBody>
          <a:bodyPr/>
          <a:lstStyle/>
          <a:p>
            <a:endParaRPr lang="en-US"/>
          </a:p>
        </p:txBody>
      </p:sp>
      <p:sp>
        <p:nvSpPr>
          <p:cNvPr id="7" name="Text 5"/>
          <p:cNvSpPr/>
          <p:nvPr/>
        </p:nvSpPr>
        <p:spPr>
          <a:xfrm>
            <a:off x="1143000" y="2861221"/>
            <a:ext cx="2943225" cy="464790"/>
          </a:xfrm>
          <a:prstGeom prst="rect">
            <a:avLst/>
          </a:prstGeom>
          <a:noFill/>
          <a:ln/>
        </p:spPr>
        <p:txBody>
          <a:bodyPr wrap="square" lIns="25400" tIns="25400" rIns="25400" bIns="25400" rtlCol="0" anchor="t">
            <a:normAutofit/>
          </a:bodyPr>
          <a:lstStyle/>
          <a:p>
            <a:pPr marL="0" indent="0" algn="l">
              <a:lnSpc>
                <a:spcPct val="93333"/>
              </a:lnSpc>
              <a:buNone/>
            </a:pPr>
            <a:r>
              <a:rPr lang="en-US" sz="1950" b="1" kern="0" spc="156" dirty="0">
                <a:solidFill>
                  <a:srgbClr val="0076A6"/>
                </a:solidFill>
                <a:latin typeface="Poppins" pitchFamily="34" charset="0"/>
                <a:ea typeface="Poppins" pitchFamily="34" charset="-122"/>
                <a:cs typeface="Poppins" pitchFamily="34" charset="-120"/>
              </a:rPr>
              <a:t>TO</a:t>
            </a:r>
            <a:endParaRPr lang="en-US" sz="1950" dirty="0"/>
          </a:p>
        </p:txBody>
      </p:sp>
      <p:sp>
        <p:nvSpPr>
          <p:cNvPr id="8" name="Text 6"/>
          <p:cNvSpPr/>
          <p:nvPr/>
        </p:nvSpPr>
        <p:spPr>
          <a:xfrm>
            <a:off x="4572000" y="2861221"/>
            <a:ext cx="13620750" cy="464790"/>
          </a:xfrm>
          <a:prstGeom prst="rect">
            <a:avLst/>
          </a:prstGeom>
          <a:noFill/>
          <a:ln/>
        </p:spPr>
        <p:txBody>
          <a:bodyPr wrap="square" lIns="25400" tIns="25400" rIns="25400" bIns="25400" rtlCol="0" anchor="t">
            <a:normAutofit/>
          </a:bodyPr>
          <a:lstStyle/>
          <a:p>
            <a:pPr marL="0" indent="0" algn="l">
              <a:lnSpc>
                <a:spcPct val="121081"/>
              </a:lnSpc>
              <a:buNone/>
            </a:pPr>
            <a:r>
              <a:rPr lang="en-US" sz="2400" dirty="0">
                <a:solidFill>
                  <a:srgbClr val="15284B"/>
                </a:solidFill>
                <a:latin typeface="Arial" pitchFamily="34" charset="0"/>
                <a:ea typeface="Arial" pitchFamily="34" charset="-122"/>
                <a:cs typeface="Arial" pitchFamily="34" charset="-120"/>
              </a:rPr>
              <a:t>VP of Sales, NHSM, NHSC, and your Velocio manager</a:t>
            </a:r>
            <a:endParaRPr lang="en-US" sz="2400" dirty="0"/>
          </a:p>
        </p:txBody>
      </p:sp>
      <p:sp>
        <p:nvSpPr>
          <p:cNvPr id="9" name="Shape 7"/>
          <p:cNvSpPr/>
          <p:nvPr/>
        </p:nvSpPr>
        <p:spPr>
          <a:xfrm>
            <a:off x="1143000" y="4600426"/>
            <a:ext cx="15811500" cy="28575"/>
          </a:xfrm>
          <a:prstGeom prst="rect">
            <a:avLst/>
          </a:prstGeom>
          <a:solidFill>
            <a:srgbClr val="DFE4EA"/>
          </a:solidFill>
          <a:ln/>
        </p:spPr>
        <p:txBody>
          <a:bodyPr/>
          <a:lstStyle/>
          <a:p>
            <a:endParaRPr lang="en-US"/>
          </a:p>
        </p:txBody>
      </p:sp>
      <p:sp>
        <p:nvSpPr>
          <p:cNvPr id="10" name="Text 8"/>
          <p:cNvSpPr/>
          <p:nvPr/>
        </p:nvSpPr>
        <p:spPr>
          <a:xfrm>
            <a:off x="1143000" y="3887986"/>
            <a:ext cx="2943225" cy="464790"/>
          </a:xfrm>
          <a:prstGeom prst="rect">
            <a:avLst/>
          </a:prstGeom>
          <a:noFill/>
          <a:ln/>
        </p:spPr>
        <p:txBody>
          <a:bodyPr wrap="square" lIns="25400" tIns="25400" rIns="25400" bIns="25400" rtlCol="0" anchor="t">
            <a:normAutofit/>
          </a:bodyPr>
          <a:lstStyle/>
          <a:p>
            <a:pPr marL="0" indent="0" algn="l">
              <a:lnSpc>
                <a:spcPct val="93333"/>
              </a:lnSpc>
              <a:buNone/>
            </a:pPr>
            <a:r>
              <a:rPr lang="en-US" sz="1950" b="1" kern="0" spc="156" dirty="0">
                <a:solidFill>
                  <a:srgbClr val="0076A6"/>
                </a:solidFill>
                <a:latin typeface="Poppins" pitchFamily="34" charset="0"/>
                <a:ea typeface="Poppins" pitchFamily="34" charset="-122"/>
                <a:cs typeface="Poppins" pitchFamily="34" charset="-120"/>
              </a:rPr>
              <a:t>SUBJECT</a:t>
            </a:r>
            <a:endParaRPr lang="en-US" sz="1950" dirty="0"/>
          </a:p>
        </p:txBody>
      </p:sp>
      <p:sp>
        <p:nvSpPr>
          <p:cNvPr id="11" name="Text 9"/>
          <p:cNvSpPr/>
          <p:nvPr/>
        </p:nvSpPr>
        <p:spPr>
          <a:xfrm>
            <a:off x="4572000" y="3887986"/>
            <a:ext cx="13620750" cy="464790"/>
          </a:xfrm>
          <a:prstGeom prst="rect">
            <a:avLst/>
          </a:prstGeom>
          <a:noFill/>
          <a:ln/>
        </p:spPr>
        <p:txBody>
          <a:bodyPr wrap="square" lIns="25400" tIns="25400" rIns="25400" bIns="25400" rtlCol="0" anchor="t">
            <a:normAutofit/>
          </a:bodyPr>
          <a:lstStyle/>
          <a:p>
            <a:pPr marL="0" indent="0" algn="l">
              <a:lnSpc>
                <a:spcPct val="121081"/>
              </a:lnSpc>
              <a:buNone/>
            </a:pPr>
            <a:r>
              <a:rPr lang="en-US" sz="2400" dirty="0">
                <a:solidFill>
                  <a:srgbClr val="15284B"/>
                </a:solidFill>
                <a:latin typeface="Arial" pitchFamily="34" charset="0"/>
                <a:ea typeface="Arial" pitchFamily="34" charset="-122"/>
                <a:cs typeface="Arial" pitchFamily="34" charset="-120"/>
              </a:rPr>
              <a:t>Appraisal Shortage, [Address], [Borrower Name]</a:t>
            </a:r>
            <a:endParaRPr lang="en-US" sz="2400" dirty="0"/>
          </a:p>
        </p:txBody>
      </p:sp>
      <p:sp>
        <p:nvSpPr>
          <p:cNvPr id="12" name="Shape 10"/>
          <p:cNvSpPr/>
          <p:nvPr/>
        </p:nvSpPr>
        <p:spPr>
          <a:xfrm>
            <a:off x="1143000" y="5627191"/>
            <a:ext cx="15811500" cy="28575"/>
          </a:xfrm>
          <a:prstGeom prst="rect">
            <a:avLst/>
          </a:prstGeom>
          <a:solidFill>
            <a:srgbClr val="DFE4EA"/>
          </a:solidFill>
          <a:ln/>
        </p:spPr>
        <p:txBody>
          <a:bodyPr/>
          <a:lstStyle/>
          <a:p>
            <a:endParaRPr lang="en-US"/>
          </a:p>
        </p:txBody>
      </p:sp>
      <p:sp>
        <p:nvSpPr>
          <p:cNvPr id="13" name="Text 11"/>
          <p:cNvSpPr/>
          <p:nvPr/>
        </p:nvSpPr>
        <p:spPr>
          <a:xfrm>
            <a:off x="1143000" y="4914751"/>
            <a:ext cx="2943225" cy="464790"/>
          </a:xfrm>
          <a:prstGeom prst="rect">
            <a:avLst/>
          </a:prstGeom>
          <a:noFill/>
          <a:ln/>
        </p:spPr>
        <p:txBody>
          <a:bodyPr wrap="square" lIns="25400" tIns="25400" rIns="25400" bIns="25400" rtlCol="0" anchor="t">
            <a:normAutofit/>
          </a:bodyPr>
          <a:lstStyle/>
          <a:p>
            <a:pPr marL="0" indent="0" algn="l">
              <a:lnSpc>
                <a:spcPct val="93333"/>
              </a:lnSpc>
              <a:buNone/>
            </a:pPr>
            <a:r>
              <a:rPr lang="en-US" sz="1950" b="1" kern="0" spc="156" dirty="0">
                <a:solidFill>
                  <a:srgbClr val="0076A6"/>
                </a:solidFill>
                <a:latin typeface="Poppins" pitchFamily="34" charset="0"/>
                <a:ea typeface="Poppins" pitchFamily="34" charset="-122"/>
                <a:cs typeface="Poppins" pitchFamily="34" charset="-120"/>
              </a:rPr>
              <a:t>LINE 1</a:t>
            </a:r>
            <a:endParaRPr lang="en-US" sz="1950" dirty="0"/>
          </a:p>
        </p:txBody>
      </p:sp>
      <p:sp>
        <p:nvSpPr>
          <p:cNvPr id="14" name="Text 12"/>
          <p:cNvSpPr/>
          <p:nvPr/>
        </p:nvSpPr>
        <p:spPr>
          <a:xfrm>
            <a:off x="4572000" y="4914751"/>
            <a:ext cx="13620750" cy="464790"/>
          </a:xfrm>
          <a:prstGeom prst="rect">
            <a:avLst/>
          </a:prstGeom>
          <a:noFill/>
          <a:ln/>
        </p:spPr>
        <p:txBody>
          <a:bodyPr wrap="square" lIns="25400" tIns="25400" rIns="25400" bIns="25400" rtlCol="0" anchor="t">
            <a:normAutofit/>
          </a:bodyPr>
          <a:lstStyle/>
          <a:p>
            <a:pPr marL="0" indent="0" algn="l">
              <a:lnSpc>
                <a:spcPct val="121081"/>
              </a:lnSpc>
              <a:buNone/>
            </a:pPr>
            <a:r>
              <a:rPr lang="en-US" sz="2400" dirty="0">
                <a:solidFill>
                  <a:srgbClr val="15284B"/>
                </a:solidFill>
                <a:latin typeface="Arial" pitchFamily="34" charset="0"/>
                <a:ea typeface="Arial" pitchFamily="34" charset="-122"/>
                <a:cs typeface="Arial" pitchFamily="34" charset="-120"/>
              </a:rPr>
              <a:t>Valuation: appraised value against purchase price</a:t>
            </a:r>
            <a:endParaRPr lang="en-US" sz="2400" dirty="0"/>
          </a:p>
        </p:txBody>
      </p:sp>
      <p:sp>
        <p:nvSpPr>
          <p:cNvPr id="15" name="Shape 13"/>
          <p:cNvSpPr/>
          <p:nvPr/>
        </p:nvSpPr>
        <p:spPr>
          <a:xfrm>
            <a:off x="1143000" y="6653957"/>
            <a:ext cx="15811500" cy="28575"/>
          </a:xfrm>
          <a:prstGeom prst="rect">
            <a:avLst/>
          </a:prstGeom>
          <a:solidFill>
            <a:srgbClr val="DFE4EA"/>
          </a:solidFill>
          <a:ln/>
        </p:spPr>
        <p:txBody>
          <a:bodyPr/>
          <a:lstStyle/>
          <a:p>
            <a:endParaRPr lang="en-US"/>
          </a:p>
        </p:txBody>
      </p:sp>
      <p:sp>
        <p:nvSpPr>
          <p:cNvPr id="16" name="Text 14"/>
          <p:cNvSpPr/>
          <p:nvPr/>
        </p:nvSpPr>
        <p:spPr>
          <a:xfrm>
            <a:off x="1143000" y="5941516"/>
            <a:ext cx="2943225" cy="464790"/>
          </a:xfrm>
          <a:prstGeom prst="rect">
            <a:avLst/>
          </a:prstGeom>
          <a:noFill/>
          <a:ln/>
        </p:spPr>
        <p:txBody>
          <a:bodyPr wrap="square" lIns="25400" tIns="25400" rIns="25400" bIns="25400" rtlCol="0" anchor="t">
            <a:normAutofit/>
          </a:bodyPr>
          <a:lstStyle/>
          <a:p>
            <a:pPr marL="0" indent="0" algn="l">
              <a:lnSpc>
                <a:spcPct val="93333"/>
              </a:lnSpc>
              <a:buNone/>
            </a:pPr>
            <a:r>
              <a:rPr lang="en-US" sz="1950" b="1" kern="0" spc="156" dirty="0">
                <a:solidFill>
                  <a:srgbClr val="0076A6"/>
                </a:solidFill>
                <a:latin typeface="Poppins" pitchFamily="34" charset="0"/>
                <a:ea typeface="Poppins" pitchFamily="34" charset="-122"/>
                <a:cs typeface="Poppins" pitchFamily="34" charset="-120"/>
              </a:rPr>
              <a:t>LINE 2</a:t>
            </a:r>
            <a:endParaRPr lang="en-US" sz="1950" dirty="0"/>
          </a:p>
        </p:txBody>
      </p:sp>
      <p:sp>
        <p:nvSpPr>
          <p:cNvPr id="17" name="Text 15"/>
          <p:cNvSpPr/>
          <p:nvPr/>
        </p:nvSpPr>
        <p:spPr>
          <a:xfrm>
            <a:off x="4572000" y="5941516"/>
            <a:ext cx="13620750" cy="464790"/>
          </a:xfrm>
          <a:prstGeom prst="rect">
            <a:avLst/>
          </a:prstGeom>
          <a:noFill/>
          <a:ln/>
        </p:spPr>
        <p:txBody>
          <a:bodyPr wrap="square" lIns="25400" tIns="25400" rIns="25400" bIns="25400" rtlCol="0" anchor="t">
            <a:normAutofit/>
          </a:bodyPr>
          <a:lstStyle/>
          <a:p>
            <a:pPr marL="0" indent="0" algn="l">
              <a:lnSpc>
                <a:spcPct val="121081"/>
              </a:lnSpc>
              <a:buNone/>
            </a:pPr>
            <a:r>
              <a:rPr lang="en-US" sz="2400" dirty="0">
                <a:solidFill>
                  <a:srgbClr val="15284B"/>
                </a:solidFill>
                <a:latin typeface="Arial" pitchFamily="34" charset="0"/>
                <a:ea typeface="Arial" pitchFamily="34" charset="-122"/>
                <a:cs typeface="Arial" pitchFamily="34" charset="-120"/>
              </a:rPr>
              <a:t>Request for comps that support the sales price</a:t>
            </a:r>
            <a:endParaRPr lang="en-US" sz="2400" dirty="0"/>
          </a:p>
        </p:txBody>
      </p:sp>
      <p:sp>
        <p:nvSpPr>
          <p:cNvPr id="18" name="Text 16"/>
          <p:cNvSpPr/>
          <p:nvPr/>
        </p:nvSpPr>
        <p:spPr>
          <a:xfrm>
            <a:off x="1143000" y="8686800"/>
            <a:ext cx="14716125" cy="838200"/>
          </a:xfrm>
          <a:prstGeom prst="rect">
            <a:avLst/>
          </a:prstGeom>
          <a:noFill/>
          <a:ln/>
        </p:spPr>
        <p:txBody>
          <a:bodyPr wrap="square" lIns="25400" tIns="25400" rIns="25400" bIns="25400" rtlCol="0" anchor="t">
            <a:normAutofit/>
          </a:bodyPr>
          <a:lstStyle/>
          <a:p>
            <a:pPr marL="0" indent="0" algn="l">
              <a:lnSpc>
                <a:spcPct val="123529"/>
              </a:lnSpc>
              <a:buNone/>
            </a:pPr>
            <a:r>
              <a:rPr lang="en-US" sz="2250" b="1" dirty="0">
                <a:solidFill>
                  <a:srgbClr val="0076A6"/>
                </a:solidFill>
                <a:latin typeface="Arial" pitchFamily="34" charset="0"/>
                <a:ea typeface="Arial" pitchFamily="34" charset="-122"/>
                <a:cs typeface="Arial" pitchFamily="34" charset="-120"/>
              </a:rPr>
              <a:t>Do not offer comps that had not yet closed as of the date of inspection, an appraiser cannot use sales after that date.</a:t>
            </a:r>
            <a:endParaRPr lang="en-US" sz="2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NOTIFICATION REQUIREMENTS</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The clock starts the day you find out</a:t>
            </a:r>
            <a:endParaRPr lang="en-US" sz="5100" dirty="0"/>
          </a:p>
        </p:txBody>
      </p:sp>
      <p:sp>
        <p:nvSpPr>
          <p:cNvPr id="5" name="Shape 3"/>
          <p:cNvSpPr/>
          <p:nvPr/>
        </p:nvSpPr>
        <p:spPr>
          <a:xfrm>
            <a:off x="1143000" y="2508796"/>
            <a:ext cx="8001000" cy="6978104"/>
          </a:xfrm>
          <a:prstGeom prst="rect">
            <a:avLst/>
          </a:prstGeom>
          <a:solidFill>
            <a:srgbClr val="F1F4F7"/>
          </a:solidFill>
          <a:ln/>
        </p:spPr>
        <p:txBody>
          <a:bodyPr/>
          <a:lstStyle/>
          <a:p>
            <a:endParaRPr lang="en-US"/>
          </a:p>
        </p:txBody>
      </p:sp>
      <p:sp>
        <p:nvSpPr>
          <p:cNvPr id="6" name="Text 4"/>
          <p:cNvSpPr/>
          <p:nvPr/>
        </p:nvSpPr>
        <p:spPr>
          <a:xfrm>
            <a:off x="1695450" y="3004096"/>
            <a:ext cx="7585710" cy="457200"/>
          </a:xfrm>
          <a:prstGeom prst="rect">
            <a:avLst/>
          </a:prstGeom>
          <a:noFill/>
          <a:ln/>
        </p:spPr>
        <p:txBody>
          <a:bodyPr wrap="square" lIns="25400" tIns="25400" rIns="25400" bIns="25400" rtlCol="0" anchor="t">
            <a:normAutofit/>
          </a:bodyPr>
          <a:lstStyle/>
          <a:p>
            <a:pPr marL="0" indent="0" algn="l">
              <a:lnSpc>
                <a:spcPct val="73333"/>
              </a:lnSpc>
              <a:buNone/>
            </a:pPr>
            <a:r>
              <a:rPr lang="en-US" sz="3000" b="1" dirty="0">
                <a:solidFill>
                  <a:srgbClr val="15284B"/>
                </a:solidFill>
                <a:latin typeface="Poppins" pitchFamily="34" charset="0"/>
                <a:ea typeface="Poppins" pitchFamily="34" charset="-122"/>
                <a:cs typeface="Poppins" pitchFamily="34" charset="-120"/>
              </a:rPr>
              <a:t>Day 0</a:t>
            </a:r>
            <a:endParaRPr lang="en-US" sz="3000" dirty="0"/>
          </a:p>
        </p:txBody>
      </p:sp>
      <p:sp>
        <p:nvSpPr>
          <p:cNvPr id="7" name="Text 5"/>
          <p:cNvSpPr/>
          <p:nvPr/>
        </p:nvSpPr>
        <p:spPr>
          <a:xfrm>
            <a:off x="1695450" y="3670846"/>
            <a:ext cx="7102983" cy="906661"/>
          </a:xfrm>
          <a:prstGeom prst="rect">
            <a:avLst/>
          </a:prstGeom>
          <a:noFill/>
          <a:ln/>
        </p:spPr>
        <p:txBody>
          <a:bodyPr wrap="square" lIns="25400" tIns="25400" rIns="25400" bIns="25400" rtlCol="0" anchor="t">
            <a:normAutofit/>
          </a:bodyPr>
          <a:lstStyle/>
          <a:p>
            <a:pPr marL="0" indent="0" algn="l">
              <a:lnSpc>
                <a:spcPct val="106047"/>
              </a:lnSpc>
              <a:buNone/>
            </a:pPr>
            <a:r>
              <a:rPr lang="en-US" sz="2850" b="1" dirty="0">
                <a:solidFill>
                  <a:srgbClr val="15284B"/>
                </a:solidFill>
                <a:latin typeface="Arial" pitchFamily="34" charset="0"/>
                <a:ea typeface="Arial" pitchFamily="34" charset="-122"/>
                <a:cs typeface="Arial" pitchFamily="34" charset="-120"/>
              </a:rPr>
              <a:t>You discover the shortage and send the email</a:t>
            </a:r>
            <a:endParaRPr lang="en-US" sz="2850" dirty="0"/>
          </a:p>
        </p:txBody>
      </p:sp>
      <p:sp>
        <p:nvSpPr>
          <p:cNvPr id="8" name="Text 6"/>
          <p:cNvSpPr/>
          <p:nvPr/>
        </p:nvSpPr>
        <p:spPr>
          <a:xfrm>
            <a:off x="1695450" y="4748957"/>
            <a:ext cx="7102983" cy="866775"/>
          </a:xfrm>
          <a:prstGeom prst="rect">
            <a:avLst/>
          </a:prstGeom>
          <a:noFill/>
          <a:ln/>
        </p:spPr>
        <p:txBody>
          <a:bodyPr wrap="square" lIns="25400" tIns="25400" rIns="25400" bIns="25400" rtlCol="0" anchor="t">
            <a:normAutofit/>
          </a:bodyPr>
          <a:lstStyle/>
          <a:p>
            <a:pPr marL="0" indent="0" algn="l">
              <a:lnSpc>
                <a:spcPct val="131818"/>
              </a:lnSpc>
              <a:buNone/>
            </a:pPr>
            <a:r>
              <a:rPr lang="en-US" sz="2175" dirty="0">
                <a:solidFill>
                  <a:srgbClr val="5C6470"/>
                </a:solidFill>
                <a:latin typeface="Arial" pitchFamily="34" charset="0"/>
                <a:ea typeface="Arial" pitchFamily="34" charset="-122"/>
                <a:cs typeface="Arial" pitchFamily="34" charset="-120"/>
              </a:rPr>
              <a:t>One message to the VP of Sales, NHSM and NHSC, copying your Velocio manager.</a:t>
            </a:r>
            <a:endParaRPr lang="en-US" sz="2175" dirty="0"/>
          </a:p>
        </p:txBody>
      </p:sp>
      <p:sp>
        <p:nvSpPr>
          <p:cNvPr id="9" name="Text 7"/>
          <p:cNvSpPr/>
          <p:nvPr/>
        </p:nvSpPr>
        <p:spPr>
          <a:xfrm>
            <a:off x="1695450" y="5730032"/>
            <a:ext cx="7102983" cy="866775"/>
          </a:xfrm>
          <a:prstGeom prst="rect">
            <a:avLst/>
          </a:prstGeom>
          <a:noFill/>
          <a:ln/>
        </p:spPr>
        <p:txBody>
          <a:bodyPr wrap="square" lIns="25400" tIns="25400" rIns="25400" bIns="25400" rtlCol="0" anchor="t">
            <a:normAutofit/>
          </a:bodyPr>
          <a:lstStyle/>
          <a:p>
            <a:pPr marL="0" indent="0" algn="l">
              <a:lnSpc>
                <a:spcPct val="131818"/>
              </a:lnSpc>
              <a:buNone/>
            </a:pPr>
            <a:r>
              <a:rPr lang="en-US" sz="2175" dirty="0">
                <a:solidFill>
                  <a:srgbClr val="5C6470"/>
                </a:solidFill>
                <a:latin typeface="Arial" pitchFamily="34" charset="0"/>
                <a:ea typeface="Arial" pitchFamily="34" charset="-122"/>
                <a:cs typeface="Arial" pitchFamily="34" charset="-120"/>
              </a:rPr>
              <a:t>State the appraised value against the purchase price, and request comps that support the sales price.</a:t>
            </a:r>
            <a:endParaRPr lang="en-US" sz="2175" dirty="0"/>
          </a:p>
        </p:txBody>
      </p:sp>
      <p:sp>
        <p:nvSpPr>
          <p:cNvPr id="10" name="Text 8"/>
          <p:cNvSpPr/>
          <p:nvPr/>
        </p:nvSpPr>
        <p:spPr>
          <a:xfrm>
            <a:off x="1695450" y="8162925"/>
            <a:ext cx="7102983" cy="866775"/>
          </a:xfrm>
          <a:prstGeom prst="rect">
            <a:avLst/>
          </a:prstGeom>
          <a:noFill/>
          <a:ln/>
        </p:spPr>
        <p:txBody>
          <a:bodyPr wrap="square" lIns="25400" tIns="25400" rIns="25400" bIns="25400" rtlCol="0" anchor="t">
            <a:normAutofit/>
          </a:bodyPr>
          <a:lstStyle/>
          <a:p>
            <a:pPr marL="0" indent="0" algn="l">
              <a:lnSpc>
                <a:spcPct val="131818"/>
              </a:lnSpc>
              <a:buNone/>
            </a:pPr>
            <a:r>
              <a:rPr lang="en-US" sz="2175" b="1" dirty="0">
                <a:solidFill>
                  <a:srgbClr val="15284B"/>
                </a:solidFill>
                <a:latin typeface="Arial" pitchFamily="34" charset="0"/>
                <a:ea typeface="Arial" pitchFamily="34" charset="-122"/>
                <a:cs typeface="Arial" pitchFamily="34" charset="-120"/>
              </a:rPr>
              <a:t>This email starts the clock, so send it the day you learn the value, not after the file is assembled.</a:t>
            </a:r>
            <a:endParaRPr lang="en-US" sz="2175" dirty="0"/>
          </a:p>
        </p:txBody>
      </p:sp>
      <p:sp>
        <p:nvSpPr>
          <p:cNvPr id="11" name="Shape 9"/>
          <p:cNvSpPr/>
          <p:nvPr/>
        </p:nvSpPr>
        <p:spPr>
          <a:xfrm>
            <a:off x="9144000" y="2508796"/>
            <a:ext cx="8001000" cy="6978104"/>
          </a:xfrm>
          <a:prstGeom prst="rect">
            <a:avLst/>
          </a:prstGeom>
          <a:solidFill>
            <a:srgbClr val="15284B"/>
          </a:solidFill>
          <a:ln/>
        </p:spPr>
        <p:txBody>
          <a:bodyPr/>
          <a:lstStyle/>
          <a:p>
            <a:endParaRPr lang="en-US"/>
          </a:p>
        </p:txBody>
      </p:sp>
      <p:sp>
        <p:nvSpPr>
          <p:cNvPr id="12" name="Text 10"/>
          <p:cNvSpPr/>
          <p:nvPr/>
        </p:nvSpPr>
        <p:spPr>
          <a:xfrm>
            <a:off x="9696450" y="3004096"/>
            <a:ext cx="7585710" cy="457200"/>
          </a:xfrm>
          <a:prstGeom prst="rect">
            <a:avLst/>
          </a:prstGeom>
          <a:noFill/>
          <a:ln/>
        </p:spPr>
        <p:txBody>
          <a:bodyPr wrap="square" lIns="25400" tIns="25400" rIns="25400" bIns="25400" rtlCol="0" anchor="t">
            <a:normAutofit/>
          </a:bodyPr>
          <a:lstStyle/>
          <a:p>
            <a:pPr marL="0" indent="0" algn="l">
              <a:lnSpc>
                <a:spcPct val="73333"/>
              </a:lnSpc>
              <a:buNone/>
            </a:pPr>
            <a:r>
              <a:rPr lang="en-US" sz="3000" b="1" dirty="0">
                <a:solidFill>
                  <a:srgbClr val="8FB6CE"/>
                </a:solidFill>
                <a:latin typeface="Poppins" pitchFamily="34" charset="0"/>
                <a:ea typeface="Poppins" pitchFamily="34" charset="-122"/>
                <a:cs typeface="Poppins" pitchFamily="34" charset="-120"/>
              </a:rPr>
              <a:t>Within 24 hours</a:t>
            </a:r>
            <a:endParaRPr lang="en-US" sz="3000" dirty="0"/>
          </a:p>
        </p:txBody>
      </p:sp>
      <p:sp>
        <p:nvSpPr>
          <p:cNvPr id="13" name="Text 11"/>
          <p:cNvSpPr/>
          <p:nvPr/>
        </p:nvSpPr>
        <p:spPr>
          <a:xfrm>
            <a:off x="9696450" y="3670846"/>
            <a:ext cx="7585710" cy="472380"/>
          </a:xfrm>
          <a:prstGeom prst="rect">
            <a:avLst/>
          </a:prstGeom>
          <a:noFill/>
          <a:ln/>
        </p:spPr>
        <p:txBody>
          <a:bodyPr wrap="square" lIns="25400" tIns="25400" rIns="25400" bIns="25400" rtlCol="0" anchor="t">
            <a:normAutofit/>
          </a:bodyPr>
          <a:lstStyle/>
          <a:p>
            <a:pPr marL="0" indent="0" algn="l">
              <a:lnSpc>
                <a:spcPct val="106047"/>
              </a:lnSpc>
              <a:buNone/>
            </a:pPr>
            <a:r>
              <a:rPr lang="en-US" sz="2850" b="1" dirty="0">
                <a:solidFill>
                  <a:srgbClr val="FFFFFF"/>
                </a:solidFill>
                <a:latin typeface="Arial" pitchFamily="34" charset="0"/>
                <a:ea typeface="Arial" pitchFamily="34" charset="-122"/>
                <a:cs typeface="Arial" pitchFamily="34" charset="-120"/>
              </a:rPr>
              <a:t>Sales submits the ROV</a:t>
            </a:r>
            <a:endParaRPr lang="en-US" sz="2850" dirty="0"/>
          </a:p>
        </p:txBody>
      </p:sp>
      <p:sp>
        <p:nvSpPr>
          <p:cNvPr id="14" name="Text 12"/>
          <p:cNvSpPr/>
          <p:nvPr/>
        </p:nvSpPr>
        <p:spPr>
          <a:xfrm>
            <a:off x="9696450" y="4314676"/>
            <a:ext cx="7102983" cy="866775"/>
          </a:xfrm>
          <a:prstGeom prst="rect">
            <a:avLst/>
          </a:prstGeom>
          <a:noFill/>
          <a:ln/>
        </p:spPr>
        <p:txBody>
          <a:bodyPr wrap="square" lIns="25400" tIns="25400" rIns="25400" bIns="25400" rtlCol="0" anchor="t">
            <a:normAutofit/>
          </a:bodyPr>
          <a:lstStyle/>
          <a:p>
            <a:pPr marL="0" indent="0" algn="l">
              <a:lnSpc>
                <a:spcPct val="131818"/>
              </a:lnSpc>
              <a:buNone/>
            </a:pPr>
            <a:r>
              <a:rPr lang="en-US" sz="2175" dirty="0">
                <a:solidFill>
                  <a:srgbClr val="D3DEE8"/>
                </a:solidFill>
                <a:latin typeface="Arial" pitchFamily="34" charset="0"/>
                <a:ea typeface="Arial" pitchFamily="34" charset="-122"/>
                <a:cs typeface="Arial" pitchFamily="34" charset="-120"/>
              </a:rPr>
              <a:t>Counted from that first notification, not from when the comps are ready.</a:t>
            </a:r>
            <a:endParaRPr lang="en-US" sz="2175" dirty="0"/>
          </a:p>
        </p:txBody>
      </p:sp>
      <p:sp>
        <p:nvSpPr>
          <p:cNvPr id="15" name="Text 13"/>
          <p:cNvSpPr/>
          <p:nvPr/>
        </p:nvSpPr>
        <p:spPr>
          <a:xfrm>
            <a:off x="9696450" y="5333851"/>
            <a:ext cx="7102983" cy="866775"/>
          </a:xfrm>
          <a:prstGeom prst="rect">
            <a:avLst/>
          </a:prstGeom>
          <a:noFill/>
          <a:ln/>
        </p:spPr>
        <p:txBody>
          <a:bodyPr wrap="square" lIns="25400" tIns="25400" rIns="25400" bIns="25400" rtlCol="0" anchor="t">
            <a:normAutofit/>
          </a:bodyPr>
          <a:lstStyle/>
          <a:p>
            <a:pPr marL="0" indent="0" algn="l">
              <a:lnSpc>
                <a:spcPct val="131818"/>
              </a:lnSpc>
              <a:buNone/>
            </a:pPr>
            <a:r>
              <a:rPr lang="en-US" sz="2175" dirty="0">
                <a:solidFill>
                  <a:srgbClr val="FFFFFF"/>
                </a:solidFill>
                <a:latin typeface="Arial" pitchFamily="34" charset="0"/>
                <a:ea typeface="Arial" pitchFamily="34" charset="-122"/>
                <a:cs typeface="Arial" pitchFamily="34" charset="-120"/>
              </a:rPr>
              <a:t>Read the appraisal in full before you write anything, so the appeal answers what the report actually says.</a:t>
            </a:r>
            <a:endParaRPr lang="en-US" sz="2175" dirty="0"/>
          </a:p>
        </p:txBody>
      </p:sp>
      <p:sp>
        <p:nvSpPr>
          <p:cNvPr id="16" name="Text 14"/>
          <p:cNvSpPr/>
          <p:nvPr/>
        </p:nvSpPr>
        <p:spPr>
          <a:xfrm>
            <a:off x="9696450" y="6314926"/>
            <a:ext cx="7102983" cy="1695450"/>
          </a:xfrm>
          <a:prstGeom prst="rect">
            <a:avLst/>
          </a:prstGeom>
          <a:noFill/>
          <a:ln/>
        </p:spPr>
        <p:txBody>
          <a:bodyPr wrap="square" lIns="25400" tIns="25400" rIns="25400" bIns="25400" rtlCol="0" anchor="t">
            <a:normAutofit/>
          </a:bodyPr>
          <a:lstStyle/>
          <a:p>
            <a:pPr marL="0" indent="0" algn="l">
              <a:lnSpc>
                <a:spcPct val="131818"/>
              </a:lnSpc>
              <a:buNone/>
            </a:pPr>
            <a:r>
              <a:rPr lang="en-US" sz="2175" dirty="0">
                <a:solidFill>
                  <a:srgbClr val="FFFFFF"/>
                </a:solidFill>
                <a:latin typeface="Arial" pitchFamily="34" charset="0"/>
                <a:ea typeface="Arial" pitchFamily="34" charset="-122"/>
                <a:cs typeface="Arial" pitchFamily="34" charset="-120"/>
              </a:rPr>
              <a:t>Check every comp against the requirements before it goes out: it is not already used in the report, it has actually closed, it closed before the effective date, and it is within the loan type comp limit.</a:t>
            </a:r>
            <a:endParaRPr lang="en-US" sz="2175" dirty="0"/>
          </a:p>
        </p:txBody>
      </p:sp>
      <p:sp>
        <p:nvSpPr>
          <p:cNvPr id="17" name="Text 15"/>
          <p:cNvSpPr/>
          <p:nvPr/>
        </p:nvSpPr>
        <p:spPr>
          <a:xfrm>
            <a:off x="9696450" y="8162925"/>
            <a:ext cx="7102983" cy="866775"/>
          </a:xfrm>
          <a:prstGeom prst="rect">
            <a:avLst/>
          </a:prstGeom>
          <a:noFill/>
          <a:ln/>
        </p:spPr>
        <p:txBody>
          <a:bodyPr wrap="square" lIns="25400" tIns="25400" rIns="25400" bIns="25400" rtlCol="0" anchor="t">
            <a:normAutofit/>
          </a:bodyPr>
          <a:lstStyle/>
          <a:p>
            <a:pPr marL="0" indent="0" algn="l">
              <a:lnSpc>
                <a:spcPct val="131818"/>
              </a:lnSpc>
              <a:buNone/>
            </a:pPr>
            <a:r>
              <a:rPr lang="en-US" sz="2175" b="1" dirty="0">
                <a:solidFill>
                  <a:srgbClr val="8FB6CE"/>
                </a:solidFill>
                <a:latin typeface="Arial" pitchFamily="34" charset="0"/>
                <a:ea typeface="Arial" pitchFamily="34" charset="-122"/>
                <a:cs typeface="Arial" pitchFamily="34" charset="-120"/>
              </a:rPr>
              <a:t>A comp that fails any of those is rejected, and the file loses days.</a:t>
            </a:r>
            <a:endParaRPr lang="en-US" sz="21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WHAT THE ROV TEAM DOES</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Turn times to expect</a:t>
            </a:r>
            <a:endParaRPr lang="en-US" sz="5100" dirty="0"/>
          </a:p>
        </p:txBody>
      </p:sp>
      <p:sp>
        <p:nvSpPr>
          <p:cNvPr id="5" name="Shape 3"/>
          <p:cNvSpPr/>
          <p:nvPr/>
        </p:nvSpPr>
        <p:spPr>
          <a:xfrm>
            <a:off x="1143000" y="5496967"/>
            <a:ext cx="4889450" cy="76200"/>
          </a:xfrm>
          <a:prstGeom prst="rect">
            <a:avLst/>
          </a:prstGeom>
          <a:solidFill>
            <a:srgbClr val="15284B"/>
          </a:solidFill>
          <a:ln/>
        </p:spPr>
        <p:txBody>
          <a:bodyPr/>
          <a:lstStyle/>
          <a:p>
            <a:endParaRPr lang="en-US"/>
          </a:p>
        </p:txBody>
      </p:sp>
      <p:sp>
        <p:nvSpPr>
          <p:cNvPr id="6" name="Text 4"/>
          <p:cNvSpPr/>
          <p:nvPr/>
        </p:nvSpPr>
        <p:spPr>
          <a:xfrm>
            <a:off x="1143000" y="5897017"/>
            <a:ext cx="5378395" cy="838200"/>
          </a:xfrm>
          <a:prstGeom prst="rect">
            <a:avLst/>
          </a:prstGeom>
          <a:noFill/>
          <a:ln/>
        </p:spPr>
        <p:txBody>
          <a:bodyPr wrap="square" lIns="25400" tIns="25400" rIns="25400" bIns="25400" rtlCol="0" anchor="t">
            <a:normAutofit/>
          </a:bodyPr>
          <a:lstStyle/>
          <a:p>
            <a:pPr marL="0" indent="0" algn="l">
              <a:lnSpc>
                <a:spcPct val="67200"/>
              </a:lnSpc>
              <a:buNone/>
            </a:pPr>
            <a:r>
              <a:rPr lang="en-US" sz="6300" b="1" dirty="0">
                <a:solidFill>
                  <a:srgbClr val="15284B"/>
                </a:solidFill>
                <a:latin typeface="Poppins" pitchFamily="34" charset="0"/>
                <a:ea typeface="Poppins" pitchFamily="34" charset="-122"/>
                <a:cs typeface="Poppins" pitchFamily="34" charset="-120"/>
              </a:rPr>
              <a:t>48 hrs</a:t>
            </a:r>
            <a:endParaRPr lang="en-US" sz="6300" dirty="0"/>
          </a:p>
        </p:txBody>
      </p:sp>
      <p:sp>
        <p:nvSpPr>
          <p:cNvPr id="7" name="Text 5"/>
          <p:cNvSpPr/>
          <p:nvPr/>
        </p:nvSpPr>
        <p:spPr>
          <a:xfrm>
            <a:off x="1143000" y="6906667"/>
            <a:ext cx="5378395" cy="426690"/>
          </a:xfrm>
          <a:prstGeom prst="rect">
            <a:avLst/>
          </a:prstGeom>
          <a:noFill/>
          <a:ln/>
        </p:spPr>
        <p:txBody>
          <a:bodyPr wrap="square" lIns="25400" tIns="25400" rIns="25400" bIns="25400" rtlCol="0" anchor="t">
            <a:normAutofit/>
          </a:bodyPr>
          <a:lstStyle/>
          <a:p>
            <a:pPr marL="0" indent="0" algn="l">
              <a:lnSpc>
                <a:spcPct val="104615"/>
              </a:lnSpc>
              <a:buNone/>
            </a:pPr>
            <a:r>
              <a:rPr lang="en-US" sz="2550" b="1" dirty="0">
                <a:solidFill>
                  <a:srgbClr val="15284B"/>
                </a:solidFill>
                <a:latin typeface="Arial" pitchFamily="34" charset="0"/>
                <a:ea typeface="Arial" pitchFamily="34" charset="-122"/>
                <a:cs typeface="Arial" pitchFamily="34" charset="-120"/>
              </a:rPr>
              <a:t>Appraiser response</a:t>
            </a:r>
            <a:endParaRPr lang="en-US" sz="2550" dirty="0"/>
          </a:p>
        </p:txBody>
      </p:sp>
      <p:sp>
        <p:nvSpPr>
          <p:cNvPr id="8" name="Text 6"/>
          <p:cNvSpPr/>
          <p:nvPr/>
        </p:nvSpPr>
        <p:spPr>
          <a:xfrm>
            <a:off x="1143000" y="7428607"/>
            <a:ext cx="5036134" cy="839093"/>
          </a:xfrm>
          <a:prstGeom prst="rect">
            <a:avLst/>
          </a:prstGeom>
          <a:noFill/>
          <a:ln/>
        </p:spPr>
        <p:txBody>
          <a:bodyPr wrap="square" lIns="25400" tIns="25400" rIns="25400" bIns="25400" rtlCol="0" anchor="t">
            <a:normAutofit/>
          </a:bodyPr>
          <a:lstStyle/>
          <a:p>
            <a:pPr marL="0" indent="0" algn="l">
              <a:lnSpc>
                <a:spcPct val="127424"/>
              </a:lnSpc>
              <a:buNone/>
            </a:pPr>
            <a:r>
              <a:rPr lang="en-US" sz="2175" dirty="0">
                <a:solidFill>
                  <a:srgbClr val="78797B"/>
                </a:solidFill>
                <a:latin typeface="Arial" pitchFamily="34" charset="0"/>
                <a:ea typeface="Arial" pitchFamily="34" charset="-122"/>
                <a:cs typeface="Arial" pitchFamily="34" charset="-120"/>
              </a:rPr>
              <a:t>The standard convention, with rush requested when needed.</a:t>
            </a:r>
            <a:endParaRPr lang="en-US" sz="2175" dirty="0"/>
          </a:p>
        </p:txBody>
      </p:sp>
      <p:sp>
        <p:nvSpPr>
          <p:cNvPr id="9" name="Shape 7"/>
          <p:cNvSpPr/>
          <p:nvPr/>
        </p:nvSpPr>
        <p:spPr>
          <a:xfrm>
            <a:off x="6603950" y="5496967"/>
            <a:ext cx="4889450" cy="76200"/>
          </a:xfrm>
          <a:prstGeom prst="rect">
            <a:avLst/>
          </a:prstGeom>
          <a:solidFill>
            <a:srgbClr val="15284B"/>
          </a:solidFill>
          <a:ln/>
        </p:spPr>
        <p:txBody>
          <a:bodyPr/>
          <a:lstStyle/>
          <a:p>
            <a:endParaRPr lang="en-US"/>
          </a:p>
        </p:txBody>
      </p:sp>
      <p:sp>
        <p:nvSpPr>
          <p:cNvPr id="10" name="Text 8"/>
          <p:cNvSpPr/>
          <p:nvPr/>
        </p:nvSpPr>
        <p:spPr>
          <a:xfrm>
            <a:off x="6603950" y="5897017"/>
            <a:ext cx="5378395" cy="838200"/>
          </a:xfrm>
          <a:prstGeom prst="rect">
            <a:avLst/>
          </a:prstGeom>
          <a:noFill/>
          <a:ln/>
        </p:spPr>
        <p:txBody>
          <a:bodyPr wrap="square" lIns="25400" tIns="25400" rIns="25400" bIns="25400" rtlCol="0" anchor="t">
            <a:normAutofit/>
          </a:bodyPr>
          <a:lstStyle/>
          <a:p>
            <a:pPr marL="0" indent="0" algn="l">
              <a:lnSpc>
                <a:spcPct val="67200"/>
              </a:lnSpc>
              <a:buNone/>
            </a:pPr>
            <a:r>
              <a:rPr lang="en-US" sz="6300" b="1" dirty="0">
                <a:solidFill>
                  <a:srgbClr val="15284B"/>
                </a:solidFill>
                <a:latin typeface="Poppins" pitchFamily="34" charset="0"/>
                <a:ea typeface="Poppins" pitchFamily="34" charset="-122"/>
                <a:cs typeface="Poppins" pitchFamily="34" charset="-120"/>
              </a:rPr>
              <a:t>2 to 3 days</a:t>
            </a:r>
            <a:endParaRPr lang="en-US" sz="6300" dirty="0"/>
          </a:p>
        </p:txBody>
      </p:sp>
      <p:sp>
        <p:nvSpPr>
          <p:cNvPr id="11" name="Text 9"/>
          <p:cNvSpPr/>
          <p:nvPr/>
        </p:nvSpPr>
        <p:spPr>
          <a:xfrm>
            <a:off x="6603950" y="6906667"/>
            <a:ext cx="5378395" cy="426690"/>
          </a:xfrm>
          <a:prstGeom prst="rect">
            <a:avLst/>
          </a:prstGeom>
          <a:noFill/>
          <a:ln/>
        </p:spPr>
        <p:txBody>
          <a:bodyPr wrap="square" lIns="25400" tIns="25400" rIns="25400" bIns="25400" rtlCol="0" anchor="t">
            <a:normAutofit/>
          </a:bodyPr>
          <a:lstStyle/>
          <a:p>
            <a:pPr marL="0" indent="0" algn="l">
              <a:lnSpc>
                <a:spcPct val="104615"/>
              </a:lnSpc>
              <a:buNone/>
            </a:pPr>
            <a:r>
              <a:rPr lang="en-US" sz="2550" b="1" dirty="0">
                <a:solidFill>
                  <a:srgbClr val="15284B"/>
                </a:solidFill>
                <a:latin typeface="Arial" pitchFamily="34" charset="0"/>
                <a:ea typeface="Arial" pitchFamily="34" charset="-122"/>
                <a:cs typeface="Arial" pitchFamily="34" charset="-120"/>
              </a:rPr>
              <a:t>Conventional and FHA</a:t>
            </a:r>
            <a:endParaRPr lang="en-US" sz="2550" dirty="0"/>
          </a:p>
        </p:txBody>
      </p:sp>
      <p:sp>
        <p:nvSpPr>
          <p:cNvPr id="12" name="Text 10"/>
          <p:cNvSpPr/>
          <p:nvPr/>
        </p:nvSpPr>
        <p:spPr>
          <a:xfrm>
            <a:off x="6603950" y="7428607"/>
            <a:ext cx="5036134" cy="839093"/>
          </a:xfrm>
          <a:prstGeom prst="rect">
            <a:avLst/>
          </a:prstGeom>
          <a:noFill/>
          <a:ln/>
        </p:spPr>
        <p:txBody>
          <a:bodyPr wrap="square" lIns="25400" tIns="25400" rIns="25400" bIns="25400" rtlCol="0" anchor="t">
            <a:normAutofit/>
          </a:bodyPr>
          <a:lstStyle/>
          <a:p>
            <a:pPr marL="0" indent="0" algn="l">
              <a:lnSpc>
                <a:spcPct val="127424"/>
              </a:lnSpc>
              <a:buNone/>
            </a:pPr>
            <a:r>
              <a:rPr lang="en-US" sz="2175" dirty="0">
                <a:solidFill>
                  <a:srgbClr val="78797B"/>
                </a:solidFill>
                <a:latin typeface="Arial" pitchFamily="34" charset="0"/>
                <a:ea typeface="Arial" pitchFamily="34" charset="-122"/>
                <a:cs typeface="Arial" pitchFamily="34" charset="-120"/>
              </a:rPr>
              <a:t>Typical overall delivery time on these files.</a:t>
            </a:r>
            <a:endParaRPr lang="en-US" sz="2175" dirty="0"/>
          </a:p>
        </p:txBody>
      </p:sp>
      <p:sp>
        <p:nvSpPr>
          <p:cNvPr id="13" name="Shape 11"/>
          <p:cNvSpPr/>
          <p:nvPr/>
        </p:nvSpPr>
        <p:spPr>
          <a:xfrm>
            <a:off x="12064901" y="5496967"/>
            <a:ext cx="4889450" cy="76200"/>
          </a:xfrm>
          <a:prstGeom prst="rect">
            <a:avLst/>
          </a:prstGeom>
          <a:solidFill>
            <a:srgbClr val="0076A6"/>
          </a:solidFill>
          <a:ln/>
        </p:spPr>
        <p:txBody>
          <a:bodyPr/>
          <a:lstStyle/>
          <a:p>
            <a:endParaRPr lang="en-US"/>
          </a:p>
        </p:txBody>
      </p:sp>
      <p:sp>
        <p:nvSpPr>
          <p:cNvPr id="14" name="Text 12"/>
          <p:cNvSpPr/>
          <p:nvPr/>
        </p:nvSpPr>
        <p:spPr>
          <a:xfrm>
            <a:off x="12064901" y="5897017"/>
            <a:ext cx="5378395" cy="838200"/>
          </a:xfrm>
          <a:prstGeom prst="rect">
            <a:avLst/>
          </a:prstGeom>
          <a:noFill/>
          <a:ln/>
        </p:spPr>
        <p:txBody>
          <a:bodyPr wrap="square" lIns="25400" tIns="25400" rIns="25400" bIns="25400" rtlCol="0" anchor="t">
            <a:normAutofit/>
          </a:bodyPr>
          <a:lstStyle/>
          <a:p>
            <a:pPr marL="0" indent="0" algn="l">
              <a:lnSpc>
                <a:spcPct val="67200"/>
              </a:lnSpc>
              <a:buNone/>
            </a:pPr>
            <a:r>
              <a:rPr lang="en-US" sz="6300" b="1" dirty="0">
                <a:solidFill>
                  <a:srgbClr val="0076A6"/>
                </a:solidFill>
                <a:latin typeface="Poppins" pitchFamily="34" charset="0"/>
                <a:ea typeface="Poppins" pitchFamily="34" charset="-122"/>
                <a:cs typeface="Poppins" pitchFamily="34" charset="-120"/>
              </a:rPr>
              <a:t>5 to 10 days</a:t>
            </a:r>
            <a:endParaRPr lang="en-US" sz="6300" dirty="0"/>
          </a:p>
        </p:txBody>
      </p:sp>
      <p:sp>
        <p:nvSpPr>
          <p:cNvPr id="15" name="Text 13"/>
          <p:cNvSpPr/>
          <p:nvPr/>
        </p:nvSpPr>
        <p:spPr>
          <a:xfrm>
            <a:off x="12064901" y="6906667"/>
            <a:ext cx="5378395" cy="426690"/>
          </a:xfrm>
          <a:prstGeom prst="rect">
            <a:avLst/>
          </a:prstGeom>
          <a:noFill/>
          <a:ln/>
        </p:spPr>
        <p:txBody>
          <a:bodyPr wrap="square" lIns="25400" tIns="25400" rIns="25400" bIns="25400" rtlCol="0" anchor="t">
            <a:normAutofit/>
          </a:bodyPr>
          <a:lstStyle/>
          <a:p>
            <a:pPr marL="0" indent="0" algn="l">
              <a:lnSpc>
                <a:spcPct val="104615"/>
              </a:lnSpc>
              <a:buNone/>
            </a:pPr>
            <a:r>
              <a:rPr lang="en-US" sz="2550" b="1" dirty="0">
                <a:solidFill>
                  <a:srgbClr val="0076A6"/>
                </a:solidFill>
                <a:latin typeface="Arial" pitchFamily="34" charset="0"/>
                <a:ea typeface="Arial" pitchFamily="34" charset="-122"/>
                <a:cs typeface="Arial" pitchFamily="34" charset="-120"/>
              </a:rPr>
              <a:t>VA business days</a:t>
            </a:r>
            <a:endParaRPr lang="en-US" sz="2550" dirty="0"/>
          </a:p>
        </p:txBody>
      </p:sp>
      <p:sp>
        <p:nvSpPr>
          <p:cNvPr id="16" name="Text 14"/>
          <p:cNvSpPr/>
          <p:nvPr/>
        </p:nvSpPr>
        <p:spPr>
          <a:xfrm>
            <a:off x="12064901" y="7428607"/>
            <a:ext cx="5036134" cy="839093"/>
          </a:xfrm>
          <a:prstGeom prst="rect">
            <a:avLst/>
          </a:prstGeom>
          <a:noFill/>
          <a:ln/>
        </p:spPr>
        <p:txBody>
          <a:bodyPr wrap="square" lIns="25400" tIns="25400" rIns="25400" bIns="25400" rtlCol="0" anchor="t">
            <a:normAutofit/>
          </a:bodyPr>
          <a:lstStyle/>
          <a:p>
            <a:pPr marL="0" indent="0" algn="l">
              <a:lnSpc>
                <a:spcPct val="127424"/>
              </a:lnSpc>
              <a:buNone/>
            </a:pPr>
            <a:r>
              <a:rPr lang="en-US" sz="2175" dirty="0">
                <a:solidFill>
                  <a:srgbClr val="78797B"/>
                </a:solidFill>
                <a:latin typeface="Arial" pitchFamily="34" charset="0"/>
                <a:ea typeface="Arial" pitchFamily="34" charset="-122"/>
                <a:cs typeface="Arial" pitchFamily="34" charset="-120"/>
              </a:rPr>
              <a:t>These cannot be rushed by the ROV team.</a:t>
            </a:r>
            <a:endParaRPr lang="en-US" sz="2175" dirty="0"/>
          </a:p>
        </p:txBody>
      </p:sp>
      <p:sp>
        <p:nvSpPr>
          <p:cNvPr id="17" name="Text 15"/>
          <p:cNvSpPr/>
          <p:nvPr/>
        </p:nvSpPr>
        <p:spPr>
          <a:xfrm>
            <a:off x="1143000" y="8686800"/>
            <a:ext cx="15304770" cy="838200"/>
          </a:xfrm>
          <a:prstGeom prst="rect">
            <a:avLst/>
          </a:prstGeom>
          <a:noFill/>
          <a:ln/>
        </p:spPr>
        <p:txBody>
          <a:bodyPr wrap="square" lIns="25400" tIns="25400" rIns="25400" bIns="25400" rtlCol="0" anchor="t">
            <a:normAutofit/>
          </a:bodyPr>
          <a:lstStyle/>
          <a:p>
            <a:pPr marL="0" indent="0" algn="l">
              <a:lnSpc>
                <a:spcPct val="123529"/>
              </a:lnSpc>
              <a:buNone/>
            </a:pPr>
            <a:r>
              <a:rPr lang="en-US" sz="2250" b="1" dirty="0">
                <a:solidFill>
                  <a:srgbClr val="0076A6"/>
                </a:solidFill>
                <a:latin typeface="Arial" pitchFamily="34" charset="0"/>
                <a:ea typeface="Arial" pitchFamily="34" charset="-122"/>
                <a:cs typeface="Arial" pitchFamily="34" charset="-120"/>
              </a:rPr>
              <a:t>If the appraiser has not responded by day two, the reviewer follows up by email or call and pursues rush handling when a closing is imminent.</a:t>
            </a:r>
            <a:endParaRPr lang="en-US" sz="2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GROUNDS FOR APPEAL</a:t>
            </a:r>
            <a:endParaRPr lang="en-US" sz="1800" dirty="0"/>
          </a:p>
        </p:txBody>
      </p:sp>
      <p:sp>
        <p:nvSpPr>
          <p:cNvPr id="4" name="Text 2"/>
          <p:cNvSpPr/>
          <p:nvPr/>
        </p:nvSpPr>
        <p:spPr>
          <a:xfrm>
            <a:off x="1143000" y="1333500"/>
            <a:ext cx="129921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The borrower's right to appeal</a:t>
            </a:r>
            <a:endParaRPr lang="en-US" sz="5100" dirty="0"/>
          </a:p>
        </p:txBody>
      </p:sp>
      <p:sp>
        <p:nvSpPr>
          <p:cNvPr id="5" name="Text 3"/>
          <p:cNvSpPr/>
          <p:nvPr/>
        </p:nvSpPr>
        <p:spPr>
          <a:xfrm>
            <a:off x="1143000" y="2261146"/>
            <a:ext cx="13931265" cy="921841"/>
          </a:xfrm>
          <a:prstGeom prst="rect">
            <a:avLst/>
          </a:prstGeom>
          <a:noFill/>
          <a:ln/>
        </p:spPr>
        <p:txBody>
          <a:bodyPr wrap="square" lIns="25400" tIns="25400" rIns="25400" bIns="25400" rtlCol="0" anchor="t">
            <a:normAutofit/>
          </a:bodyPr>
          <a:lstStyle/>
          <a:p>
            <a:pPr marL="0" indent="0" algn="l">
              <a:lnSpc>
                <a:spcPct val="125405"/>
              </a:lnSpc>
              <a:buNone/>
            </a:pPr>
            <a:r>
              <a:rPr lang="en-US" sz="2400" dirty="0">
                <a:solidFill>
                  <a:srgbClr val="78797B"/>
                </a:solidFill>
                <a:latin typeface="Arial" pitchFamily="34" charset="0"/>
                <a:ea typeface="Arial" pitchFamily="34" charset="-122"/>
                <a:cs typeface="Arial" pitchFamily="34" charset="-120"/>
              </a:rPr>
              <a:t>Applications dated on or after October 31, 2024 (FHA transactions from March 19, 2025) carry a formal borrower appeal right on three grounds.</a:t>
            </a:r>
            <a:endParaRPr lang="en-US" sz="2400" dirty="0"/>
          </a:p>
        </p:txBody>
      </p:sp>
      <p:sp>
        <p:nvSpPr>
          <p:cNvPr id="6" name="Shape 4"/>
          <p:cNvSpPr/>
          <p:nvPr/>
        </p:nvSpPr>
        <p:spPr>
          <a:xfrm>
            <a:off x="1143000" y="6768554"/>
            <a:ext cx="914400" cy="914400"/>
          </a:xfrm>
          <a:prstGeom prst="rect">
            <a:avLst/>
          </a:prstGeom>
          <a:solidFill>
            <a:srgbClr val="15284B"/>
          </a:solidFill>
          <a:ln/>
        </p:spPr>
        <p:txBody>
          <a:bodyPr/>
          <a:lstStyle/>
          <a:p>
            <a:endParaRPr lang="en-US"/>
          </a:p>
        </p:txBody>
      </p:sp>
      <p:sp>
        <p:nvSpPr>
          <p:cNvPr id="7" name="Text 5"/>
          <p:cNvSpPr/>
          <p:nvPr/>
        </p:nvSpPr>
        <p:spPr>
          <a:xfrm>
            <a:off x="1104900" y="6768554"/>
            <a:ext cx="990600" cy="952500"/>
          </a:xfrm>
          <a:prstGeom prst="rect">
            <a:avLst/>
          </a:prstGeom>
          <a:noFill/>
          <a:ln/>
        </p:spPr>
        <p:txBody>
          <a:bodyPr wrap="square" lIns="25400" tIns="25400" rIns="25400" bIns="25400" rtlCol="0" anchor="t">
            <a:normAutofit/>
          </a:bodyPr>
          <a:lstStyle/>
          <a:p>
            <a:pPr marL="0" indent="0" algn="ctr">
              <a:lnSpc>
                <a:spcPct val="168421"/>
              </a:lnSpc>
              <a:buNone/>
            </a:pPr>
            <a:r>
              <a:rPr lang="en-US" sz="2850" b="1" dirty="0">
                <a:solidFill>
                  <a:srgbClr val="FFFFFF"/>
                </a:solidFill>
                <a:latin typeface="Poppins" pitchFamily="34" charset="0"/>
                <a:ea typeface="Poppins" pitchFamily="34" charset="-122"/>
                <a:cs typeface="Poppins" pitchFamily="34" charset="-120"/>
              </a:rPr>
              <a:t>01</a:t>
            </a:r>
            <a:endParaRPr lang="en-US" sz="2850" dirty="0"/>
          </a:p>
        </p:txBody>
      </p:sp>
      <p:sp>
        <p:nvSpPr>
          <p:cNvPr id="8" name="Text 6"/>
          <p:cNvSpPr/>
          <p:nvPr/>
        </p:nvSpPr>
        <p:spPr>
          <a:xfrm>
            <a:off x="1143000" y="8006804"/>
            <a:ext cx="5350401" cy="518071"/>
          </a:xfrm>
          <a:prstGeom prst="rect">
            <a:avLst/>
          </a:prstGeom>
          <a:noFill/>
          <a:ln/>
        </p:spPr>
        <p:txBody>
          <a:bodyPr wrap="square" lIns="25400" tIns="25400" rIns="25400" bIns="25400" rtlCol="0" anchor="t">
            <a:normAutofit/>
          </a:bodyPr>
          <a:lstStyle/>
          <a:p>
            <a:pPr marL="0" indent="0" algn="l">
              <a:lnSpc>
                <a:spcPct val="105000"/>
              </a:lnSpc>
              <a:buNone/>
            </a:pPr>
            <a:r>
              <a:rPr lang="en-US" sz="3150" b="1" dirty="0">
                <a:solidFill>
                  <a:srgbClr val="15284B"/>
                </a:solidFill>
                <a:latin typeface="Arial" pitchFamily="34" charset="0"/>
                <a:ea typeface="Arial" pitchFamily="34" charset="-122"/>
                <a:cs typeface="Arial" pitchFamily="34" charset="-120"/>
              </a:rPr>
              <a:t>Unsupported</a:t>
            </a:r>
            <a:endParaRPr lang="en-US" sz="3150" dirty="0"/>
          </a:p>
        </p:txBody>
      </p:sp>
      <p:sp>
        <p:nvSpPr>
          <p:cNvPr id="9" name="Text 7"/>
          <p:cNvSpPr/>
          <p:nvPr/>
        </p:nvSpPr>
        <p:spPr>
          <a:xfrm>
            <a:off x="1143000" y="8658225"/>
            <a:ext cx="5009921" cy="866775"/>
          </a:xfrm>
          <a:prstGeom prst="rect">
            <a:avLst/>
          </a:prstGeom>
          <a:noFill/>
          <a:ln/>
        </p:spPr>
        <p:txBody>
          <a:bodyPr wrap="square" lIns="25400" tIns="25400" rIns="25400" bIns="25400" rtlCol="0" anchor="t">
            <a:normAutofit/>
          </a:bodyPr>
          <a:lstStyle/>
          <a:p>
            <a:pPr marL="0" indent="0" algn="l">
              <a:lnSpc>
                <a:spcPct val="127941"/>
              </a:lnSpc>
              <a:buNone/>
            </a:pPr>
            <a:r>
              <a:rPr lang="en-US" sz="2250" dirty="0">
                <a:solidFill>
                  <a:srgbClr val="78797B"/>
                </a:solidFill>
                <a:latin typeface="Arial" pitchFamily="34" charset="0"/>
                <a:ea typeface="Arial" pitchFamily="34" charset="-122"/>
                <a:cs typeface="Arial" pitchFamily="34" charset="-120"/>
              </a:rPr>
              <a:t>The value conclusion is not backed by the data in the report.</a:t>
            </a:r>
            <a:endParaRPr lang="en-US" sz="2250" dirty="0"/>
          </a:p>
        </p:txBody>
      </p:sp>
      <p:sp>
        <p:nvSpPr>
          <p:cNvPr id="10" name="Shape 8"/>
          <p:cNvSpPr/>
          <p:nvPr/>
        </p:nvSpPr>
        <p:spPr>
          <a:xfrm>
            <a:off x="6616601" y="6768554"/>
            <a:ext cx="914400" cy="914400"/>
          </a:xfrm>
          <a:prstGeom prst="rect">
            <a:avLst/>
          </a:prstGeom>
          <a:solidFill>
            <a:srgbClr val="15284B"/>
          </a:solidFill>
          <a:ln/>
        </p:spPr>
        <p:txBody>
          <a:bodyPr/>
          <a:lstStyle/>
          <a:p>
            <a:endParaRPr lang="en-US"/>
          </a:p>
        </p:txBody>
      </p:sp>
      <p:sp>
        <p:nvSpPr>
          <p:cNvPr id="11" name="Text 9"/>
          <p:cNvSpPr/>
          <p:nvPr/>
        </p:nvSpPr>
        <p:spPr>
          <a:xfrm>
            <a:off x="6578501" y="6768554"/>
            <a:ext cx="990600" cy="952500"/>
          </a:xfrm>
          <a:prstGeom prst="rect">
            <a:avLst/>
          </a:prstGeom>
          <a:noFill/>
          <a:ln/>
        </p:spPr>
        <p:txBody>
          <a:bodyPr wrap="square" lIns="25400" tIns="25400" rIns="25400" bIns="25400" rtlCol="0" anchor="t">
            <a:normAutofit/>
          </a:bodyPr>
          <a:lstStyle/>
          <a:p>
            <a:pPr marL="0" indent="0" algn="ctr">
              <a:lnSpc>
                <a:spcPct val="168421"/>
              </a:lnSpc>
              <a:buNone/>
            </a:pPr>
            <a:r>
              <a:rPr lang="en-US" sz="2850" b="1" dirty="0">
                <a:solidFill>
                  <a:srgbClr val="FFFFFF"/>
                </a:solidFill>
                <a:latin typeface="Poppins" pitchFamily="34" charset="0"/>
                <a:ea typeface="Poppins" pitchFamily="34" charset="-122"/>
                <a:cs typeface="Poppins" pitchFamily="34" charset="-120"/>
              </a:rPr>
              <a:t>02</a:t>
            </a:r>
            <a:endParaRPr lang="en-US" sz="2850" dirty="0"/>
          </a:p>
        </p:txBody>
      </p:sp>
      <p:sp>
        <p:nvSpPr>
          <p:cNvPr id="12" name="Text 10"/>
          <p:cNvSpPr/>
          <p:nvPr/>
        </p:nvSpPr>
        <p:spPr>
          <a:xfrm>
            <a:off x="6616601" y="8006804"/>
            <a:ext cx="5350565" cy="518071"/>
          </a:xfrm>
          <a:prstGeom prst="rect">
            <a:avLst/>
          </a:prstGeom>
          <a:noFill/>
          <a:ln/>
        </p:spPr>
        <p:txBody>
          <a:bodyPr wrap="square" lIns="25400" tIns="25400" rIns="25400" bIns="25400" rtlCol="0" anchor="t">
            <a:normAutofit/>
          </a:bodyPr>
          <a:lstStyle/>
          <a:p>
            <a:pPr marL="0" indent="0" algn="l">
              <a:lnSpc>
                <a:spcPct val="105000"/>
              </a:lnSpc>
              <a:buNone/>
            </a:pPr>
            <a:r>
              <a:rPr lang="en-US" sz="3150" b="1" dirty="0">
                <a:solidFill>
                  <a:srgbClr val="15284B"/>
                </a:solidFill>
                <a:latin typeface="Arial" pitchFamily="34" charset="0"/>
                <a:ea typeface="Arial" pitchFamily="34" charset="-122"/>
                <a:cs typeface="Arial" pitchFamily="34" charset="-120"/>
              </a:rPr>
              <a:t>Deficient</a:t>
            </a:r>
            <a:endParaRPr lang="en-US" sz="3150" dirty="0"/>
          </a:p>
        </p:txBody>
      </p:sp>
      <p:sp>
        <p:nvSpPr>
          <p:cNvPr id="13" name="Text 11"/>
          <p:cNvSpPr/>
          <p:nvPr/>
        </p:nvSpPr>
        <p:spPr>
          <a:xfrm>
            <a:off x="6616601" y="8658225"/>
            <a:ext cx="5010074" cy="866775"/>
          </a:xfrm>
          <a:prstGeom prst="rect">
            <a:avLst/>
          </a:prstGeom>
          <a:noFill/>
          <a:ln/>
        </p:spPr>
        <p:txBody>
          <a:bodyPr wrap="square" lIns="25400" tIns="25400" rIns="25400" bIns="25400" rtlCol="0" anchor="t">
            <a:normAutofit/>
          </a:bodyPr>
          <a:lstStyle/>
          <a:p>
            <a:pPr marL="0" indent="0" algn="l">
              <a:lnSpc>
                <a:spcPct val="127941"/>
              </a:lnSpc>
              <a:buNone/>
            </a:pPr>
            <a:r>
              <a:rPr lang="en-US" sz="2250" dirty="0">
                <a:solidFill>
                  <a:srgbClr val="78797B"/>
                </a:solidFill>
                <a:latin typeface="Arial" pitchFamily="34" charset="0"/>
                <a:ea typeface="Arial" pitchFamily="34" charset="-122"/>
                <a:cs typeface="Arial" pitchFamily="34" charset="-120"/>
              </a:rPr>
              <a:t>The report reflects unacceptable appraisal practices.</a:t>
            </a:r>
            <a:endParaRPr lang="en-US" sz="2250" dirty="0"/>
          </a:p>
        </p:txBody>
      </p:sp>
      <p:sp>
        <p:nvSpPr>
          <p:cNvPr id="14" name="Shape 12"/>
          <p:cNvSpPr/>
          <p:nvPr/>
        </p:nvSpPr>
        <p:spPr>
          <a:xfrm>
            <a:off x="12090350" y="6768554"/>
            <a:ext cx="914400" cy="914400"/>
          </a:xfrm>
          <a:prstGeom prst="rect">
            <a:avLst/>
          </a:prstGeom>
          <a:solidFill>
            <a:srgbClr val="0076A6"/>
          </a:solidFill>
          <a:ln/>
        </p:spPr>
        <p:txBody>
          <a:bodyPr/>
          <a:lstStyle/>
          <a:p>
            <a:endParaRPr lang="en-US"/>
          </a:p>
        </p:txBody>
      </p:sp>
      <p:sp>
        <p:nvSpPr>
          <p:cNvPr id="15" name="Text 13"/>
          <p:cNvSpPr/>
          <p:nvPr/>
        </p:nvSpPr>
        <p:spPr>
          <a:xfrm>
            <a:off x="12052250" y="6768554"/>
            <a:ext cx="990600" cy="952500"/>
          </a:xfrm>
          <a:prstGeom prst="rect">
            <a:avLst/>
          </a:prstGeom>
          <a:noFill/>
          <a:ln/>
        </p:spPr>
        <p:txBody>
          <a:bodyPr wrap="square" lIns="25400" tIns="25400" rIns="25400" bIns="25400" rtlCol="0" anchor="t">
            <a:normAutofit/>
          </a:bodyPr>
          <a:lstStyle/>
          <a:p>
            <a:pPr marL="0" indent="0" algn="ctr">
              <a:lnSpc>
                <a:spcPct val="168421"/>
              </a:lnSpc>
              <a:buNone/>
            </a:pPr>
            <a:r>
              <a:rPr lang="en-US" sz="2850" b="1" dirty="0">
                <a:solidFill>
                  <a:srgbClr val="FFFFFF"/>
                </a:solidFill>
                <a:latin typeface="Poppins" pitchFamily="34" charset="0"/>
                <a:ea typeface="Poppins" pitchFamily="34" charset="-122"/>
                <a:cs typeface="Poppins" pitchFamily="34" charset="-120"/>
              </a:rPr>
              <a:t>03</a:t>
            </a:r>
            <a:endParaRPr lang="en-US" sz="2850" dirty="0"/>
          </a:p>
        </p:txBody>
      </p:sp>
      <p:sp>
        <p:nvSpPr>
          <p:cNvPr id="16" name="Text 14"/>
          <p:cNvSpPr/>
          <p:nvPr/>
        </p:nvSpPr>
        <p:spPr>
          <a:xfrm>
            <a:off x="12090350" y="8006804"/>
            <a:ext cx="5350401" cy="518071"/>
          </a:xfrm>
          <a:prstGeom prst="rect">
            <a:avLst/>
          </a:prstGeom>
          <a:noFill/>
          <a:ln/>
        </p:spPr>
        <p:txBody>
          <a:bodyPr wrap="square" lIns="25400" tIns="25400" rIns="25400" bIns="25400" rtlCol="0" anchor="t">
            <a:normAutofit/>
          </a:bodyPr>
          <a:lstStyle/>
          <a:p>
            <a:pPr marL="0" indent="0" algn="l">
              <a:lnSpc>
                <a:spcPct val="105000"/>
              </a:lnSpc>
              <a:buNone/>
            </a:pPr>
            <a:r>
              <a:rPr lang="en-US" sz="3150" b="1" dirty="0">
                <a:solidFill>
                  <a:srgbClr val="0076A6"/>
                </a:solidFill>
                <a:latin typeface="Arial" pitchFamily="34" charset="0"/>
                <a:ea typeface="Arial" pitchFamily="34" charset="-122"/>
                <a:cs typeface="Arial" pitchFamily="34" charset="-120"/>
              </a:rPr>
              <a:t>Discriminatory</a:t>
            </a:r>
            <a:endParaRPr lang="en-US" sz="3150" dirty="0"/>
          </a:p>
        </p:txBody>
      </p:sp>
      <p:sp>
        <p:nvSpPr>
          <p:cNvPr id="17" name="Text 15"/>
          <p:cNvSpPr/>
          <p:nvPr/>
        </p:nvSpPr>
        <p:spPr>
          <a:xfrm>
            <a:off x="12090350" y="8658225"/>
            <a:ext cx="5009921" cy="866775"/>
          </a:xfrm>
          <a:prstGeom prst="rect">
            <a:avLst/>
          </a:prstGeom>
          <a:noFill/>
          <a:ln/>
        </p:spPr>
        <p:txBody>
          <a:bodyPr wrap="square" lIns="25400" tIns="25400" rIns="25400" bIns="25400" rtlCol="0" anchor="t">
            <a:normAutofit/>
          </a:bodyPr>
          <a:lstStyle/>
          <a:p>
            <a:pPr marL="0" indent="0" algn="l">
              <a:lnSpc>
                <a:spcPct val="127941"/>
              </a:lnSpc>
              <a:buNone/>
            </a:pPr>
            <a:r>
              <a:rPr lang="en-US" sz="2250" dirty="0">
                <a:solidFill>
                  <a:srgbClr val="78797B"/>
                </a:solidFill>
                <a:latin typeface="Arial" pitchFamily="34" charset="0"/>
                <a:ea typeface="Arial" pitchFamily="34" charset="-122"/>
                <a:cs typeface="Arial" pitchFamily="34" charset="-120"/>
              </a:rPr>
              <a:t>The report reflects prohibited discriminatory practices.</a:t>
            </a:r>
            <a:endParaRPr lang="en-US" sz="2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5284B"/>
        </a:solidFill>
        <a:effectLst/>
      </p:bgPr>
    </p:bg>
    <p:spTree>
      <p:nvGrpSpPr>
        <p:cNvPr id="1" name=""/>
        <p:cNvGrpSpPr/>
        <p:nvPr/>
      </p:nvGrpSpPr>
      <p:grpSpPr>
        <a:xfrm>
          <a:off x="0" y="0"/>
          <a:ext cx="0" cy="0"/>
          <a:chOff x="0" y="0"/>
          <a:chExt cx="0" cy="0"/>
        </a:xfrm>
      </p:grpSpPr>
      <p:sp>
        <p:nvSpPr>
          <p:cNvPr id="3" name="Text 0"/>
          <p:cNvSpPr/>
          <p:nvPr/>
        </p:nvSpPr>
        <p:spPr>
          <a:xfrm>
            <a:off x="1333500" y="3105150"/>
            <a:ext cx="171831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8FB6CE"/>
                </a:solidFill>
                <a:latin typeface="Poppins" pitchFamily="34" charset="0"/>
                <a:ea typeface="Poppins" pitchFamily="34" charset="-122"/>
                <a:cs typeface="Poppins" pitchFamily="34" charset="-120"/>
              </a:rPr>
              <a:t>THE STANDARD WE ARE HELD TO</a:t>
            </a:r>
            <a:endParaRPr lang="en-US" sz="1800" dirty="0"/>
          </a:p>
        </p:txBody>
      </p:sp>
      <p:sp>
        <p:nvSpPr>
          <p:cNvPr id="4" name="Text 1"/>
          <p:cNvSpPr/>
          <p:nvPr/>
        </p:nvSpPr>
        <p:spPr>
          <a:xfrm>
            <a:off x="1333500" y="3714750"/>
            <a:ext cx="14716125" cy="3695551"/>
          </a:xfrm>
          <a:prstGeom prst="rect">
            <a:avLst/>
          </a:prstGeom>
          <a:noFill/>
          <a:ln/>
        </p:spPr>
        <p:txBody>
          <a:bodyPr wrap="square" lIns="25400" tIns="25400" rIns="25400" bIns="25400" rtlCol="0" anchor="t">
            <a:normAutofit/>
          </a:bodyPr>
          <a:lstStyle/>
          <a:p>
            <a:pPr marL="0" indent="0" algn="l">
              <a:lnSpc>
                <a:spcPct val="111304"/>
              </a:lnSpc>
              <a:buNone/>
            </a:pPr>
            <a:r>
              <a:rPr lang="en-US" sz="4500" b="1" dirty="0">
                <a:solidFill>
                  <a:srgbClr val="FFFFFF"/>
                </a:solidFill>
                <a:latin typeface="Arial" pitchFamily="34" charset="0"/>
                <a:ea typeface="Arial" pitchFamily="34" charset="-122"/>
                <a:cs typeface="Arial" pitchFamily="34" charset="-120"/>
              </a:rPr>
              <a:t>Regardless of the outcome, the lender is responsible for ensuring the appraisal report and opinion of value are reliable and adequately supported, and that the borrower's concerns are addressed in a timely manner.</a:t>
            </a:r>
            <a:endParaRPr lang="en-US" sz="4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1F4F7"/>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APPENDIX F</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The ROV Appeal Form</a:t>
            </a:r>
            <a:endParaRPr lang="en-US" sz="5100" dirty="0"/>
          </a:p>
        </p:txBody>
      </p:sp>
      <p:sp>
        <p:nvSpPr>
          <p:cNvPr id="5" name="Shape 3"/>
          <p:cNvSpPr/>
          <p:nvPr/>
        </p:nvSpPr>
        <p:spPr>
          <a:xfrm>
            <a:off x="1143000" y="2470696"/>
            <a:ext cx="7239000" cy="7016204"/>
          </a:xfrm>
          <a:prstGeom prst="rect">
            <a:avLst/>
          </a:prstGeom>
          <a:solidFill>
            <a:srgbClr val="FFFFFF"/>
          </a:solidFill>
          <a:ln/>
          <a:effectLst>
            <a:outerShdw blurRad="571500" dist="228600" dir="5400000" algn="bl" rotWithShape="0">
              <a:srgbClr val="15284B">
                <a:alpha val="16000"/>
              </a:srgbClr>
            </a:outerShdw>
          </a:effectLst>
        </p:spPr>
        <p:txBody>
          <a:bodyPr/>
          <a:lstStyle/>
          <a:p>
            <a:endParaRPr lang="en-US"/>
          </a:p>
        </p:txBody>
      </p:sp>
      <p:sp>
        <p:nvSpPr>
          <p:cNvPr id="6" name="Shape 4"/>
          <p:cNvSpPr/>
          <p:nvPr/>
        </p:nvSpPr>
        <p:spPr>
          <a:xfrm>
            <a:off x="1143000" y="2470696"/>
            <a:ext cx="7239000" cy="779115"/>
          </a:xfrm>
          <a:prstGeom prst="rect">
            <a:avLst/>
          </a:prstGeom>
          <a:solidFill>
            <a:srgbClr val="15284B"/>
          </a:solidFill>
          <a:ln/>
        </p:spPr>
        <p:txBody>
          <a:bodyPr/>
          <a:lstStyle/>
          <a:p>
            <a:endParaRPr lang="en-US"/>
          </a:p>
        </p:txBody>
      </p:sp>
      <p:sp>
        <p:nvSpPr>
          <p:cNvPr id="7" name="Text 5"/>
          <p:cNvSpPr/>
          <p:nvPr/>
        </p:nvSpPr>
        <p:spPr>
          <a:xfrm>
            <a:off x="1504950" y="2699296"/>
            <a:ext cx="5695995" cy="360015"/>
          </a:xfrm>
          <a:prstGeom prst="rect">
            <a:avLst/>
          </a:prstGeom>
          <a:noFill/>
          <a:ln/>
        </p:spPr>
        <p:txBody>
          <a:bodyPr wrap="square" lIns="25400" tIns="25400" rIns="25400" bIns="25400" rtlCol="0" anchor="t">
            <a:normAutofit/>
          </a:bodyPr>
          <a:lstStyle/>
          <a:p>
            <a:pPr marL="0" indent="0" algn="l">
              <a:lnSpc>
                <a:spcPct val="86667"/>
              </a:lnSpc>
              <a:buNone/>
            </a:pPr>
            <a:r>
              <a:rPr lang="en-US" sz="1950" b="1" kern="0" spc="78" dirty="0">
                <a:solidFill>
                  <a:srgbClr val="FFFFFF"/>
                </a:solidFill>
                <a:latin typeface="Poppins" pitchFamily="34" charset="0"/>
                <a:ea typeface="Poppins" pitchFamily="34" charset="-122"/>
                <a:cs typeface="Poppins" pitchFamily="34" charset="-120"/>
              </a:rPr>
              <a:t>Reconsideration of Value Appeal Form</a:t>
            </a:r>
            <a:endParaRPr lang="en-US" sz="1950" dirty="0"/>
          </a:p>
        </p:txBody>
      </p:sp>
      <p:sp>
        <p:nvSpPr>
          <p:cNvPr id="8" name="Text 6"/>
          <p:cNvSpPr/>
          <p:nvPr/>
        </p:nvSpPr>
        <p:spPr>
          <a:xfrm>
            <a:off x="7064573" y="2737396"/>
            <a:ext cx="1031677" cy="310455"/>
          </a:xfrm>
          <a:prstGeom prst="rect">
            <a:avLst/>
          </a:prstGeom>
          <a:noFill/>
          <a:ln/>
        </p:spPr>
        <p:txBody>
          <a:bodyPr wrap="square" lIns="25400" tIns="25400" rIns="25400" bIns="25400" rtlCol="0" anchor="t">
            <a:normAutofit/>
          </a:bodyPr>
          <a:lstStyle/>
          <a:p>
            <a:pPr marL="0" indent="0" algn="l">
              <a:lnSpc>
                <a:spcPct val="110000"/>
              </a:lnSpc>
              <a:buNone/>
            </a:pPr>
            <a:r>
              <a:rPr lang="en-US" sz="1650" dirty="0">
                <a:solidFill>
                  <a:srgbClr val="8FB6CE"/>
                </a:solidFill>
                <a:latin typeface="Arial" pitchFamily="34" charset="0"/>
                <a:ea typeface="Arial" pitchFamily="34" charset="-122"/>
                <a:cs typeface="Arial" pitchFamily="34" charset="-120"/>
              </a:rPr>
              <a:t>2-25-2026</a:t>
            </a:r>
            <a:endParaRPr lang="en-US" sz="1650" dirty="0"/>
          </a:p>
        </p:txBody>
      </p:sp>
      <p:sp>
        <p:nvSpPr>
          <p:cNvPr id="9" name="Shape 7"/>
          <p:cNvSpPr/>
          <p:nvPr/>
        </p:nvSpPr>
        <p:spPr>
          <a:xfrm>
            <a:off x="1504950" y="4078486"/>
            <a:ext cx="6515100" cy="19050"/>
          </a:xfrm>
          <a:prstGeom prst="rect">
            <a:avLst/>
          </a:prstGeom>
          <a:solidFill>
            <a:srgbClr val="DFE4EA"/>
          </a:solidFill>
          <a:ln/>
        </p:spPr>
        <p:txBody>
          <a:bodyPr/>
          <a:lstStyle/>
          <a:p>
            <a:endParaRPr lang="en-US"/>
          </a:p>
        </p:txBody>
      </p:sp>
      <p:sp>
        <p:nvSpPr>
          <p:cNvPr id="10" name="Text 8"/>
          <p:cNvSpPr/>
          <p:nvPr/>
        </p:nvSpPr>
        <p:spPr>
          <a:xfrm>
            <a:off x="1504950" y="3554611"/>
            <a:ext cx="6710553" cy="561975"/>
          </a:xfrm>
          <a:prstGeom prst="rect">
            <a:avLst/>
          </a:prstGeom>
          <a:noFill/>
          <a:ln/>
        </p:spPr>
        <p:txBody>
          <a:bodyPr wrap="square" lIns="25400" tIns="25400" rIns="25400" bIns="25400" rtlCol="0" anchor="t">
            <a:normAutofit/>
          </a:bodyPr>
          <a:lstStyle/>
          <a:p>
            <a:pPr marL="0" indent="0" algn="l">
              <a:lnSpc>
                <a:spcPct val="189655"/>
              </a:lnSpc>
              <a:buNone/>
            </a:pPr>
            <a:r>
              <a:rPr lang="en-US" sz="1875" dirty="0">
                <a:solidFill>
                  <a:srgbClr val="78797B"/>
                </a:solidFill>
                <a:latin typeface="Arial" pitchFamily="34" charset="0"/>
                <a:ea typeface="Arial" pitchFamily="34" charset="-122"/>
                <a:cs typeface="Arial" pitchFamily="34" charset="-120"/>
              </a:rPr>
              <a:t>Subject property address</a:t>
            </a:r>
            <a:endParaRPr lang="en-US" sz="1875" dirty="0"/>
          </a:p>
        </p:txBody>
      </p:sp>
      <p:sp>
        <p:nvSpPr>
          <p:cNvPr id="11" name="Shape 9"/>
          <p:cNvSpPr/>
          <p:nvPr/>
        </p:nvSpPr>
        <p:spPr>
          <a:xfrm>
            <a:off x="1504950" y="4869061"/>
            <a:ext cx="2019300" cy="19050"/>
          </a:xfrm>
          <a:prstGeom prst="rect">
            <a:avLst/>
          </a:prstGeom>
          <a:solidFill>
            <a:srgbClr val="DFE4EA"/>
          </a:solidFill>
          <a:ln/>
        </p:spPr>
        <p:txBody>
          <a:bodyPr/>
          <a:lstStyle/>
          <a:p>
            <a:endParaRPr lang="en-US"/>
          </a:p>
        </p:txBody>
      </p:sp>
      <p:sp>
        <p:nvSpPr>
          <p:cNvPr id="12" name="Text 10"/>
          <p:cNvSpPr/>
          <p:nvPr/>
        </p:nvSpPr>
        <p:spPr>
          <a:xfrm>
            <a:off x="1504950" y="4345186"/>
            <a:ext cx="2095500" cy="561975"/>
          </a:xfrm>
          <a:prstGeom prst="rect">
            <a:avLst/>
          </a:prstGeom>
          <a:noFill/>
          <a:ln/>
        </p:spPr>
        <p:txBody>
          <a:bodyPr wrap="square" lIns="25400" tIns="25400" rIns="25400" bIns="25400" rtlCol="0" anchor="t">
            <a:normAutofit/>
          </a:bodyPr>
          <a:lstStyle/>
          <a:p>
            <a:pPr marL="0" indent="0" algn="l">
              <a:lnSpc>
                <a:spcPct val="189655"/>
              </a:lnSpc>
              <a:buNone/>
            </a:pPr>
            <a:r>
              <a:rPr lang="en-US" sz="1875" dirty="0">
                <a:solidFill>
                  <a:srgbClr val="78797B"/>
                </a:solidFill>
                <a:latin typeface="Arial" pitchFamily="34" charset="0"/>
                <a:ea typeface="Arial" pitchFamily="34" charset="-122"/>
                <a:cs typeface="Arial" pitchFamily="34" charset="-120"/>
              </a:rPr>
              <a:t>Borrower name</a:t>
            </a:r>
            <a:endParaRPr lang="en-US" sz="1875" dirty="0"/>
          </a:p>
        </p:txBody>
      </p:sp>
      <p:sp>
        <p:nvSpPr>
          <p:cNvPr id="13" name="Shape 11"/>
          <p:cNvSpPr/>
          <p:nvPr/>
        </p:nvSpPr>
        <p:spPr>
          <a:xfrm>
            <a:off x="3752850" y="4869061"/>
            <a:ext cx="2019300" cy="19050"/>
          </a:xfrm>
          <a:prstGeom prst="rect">
            <a:avLst/>
          </a:prstGeom>
          <a:solidFill>
            <a:srgbClr val="DFE4EA"/>
          </a:solidFill>
          <a:ln/>
        </p:spPr>
        <p:txBody>
          <a:bodyPr/>
          <a:lstStyle/>
          <a:p>
            <a:endParaRPr lang="en-US"/>
          </a:p>
        </p:txBody>
      </p:sp>
      <p:sp>
        <p:nvSpPr>
          <p:cNvPr id="14" name="Text 12"/>
          <p:cNvSpPr/>
          <p:nvPr/>
        </p:nvSpPr>
        <p:spPr>
          <a:xfrm>
            <a:off x="3752850" y="4345186"/>
            <a:ext cx="2095500" cy="561975"/>
          </a:xfrm>
          <a:prstGeom prst="rect">
            <a:avLst/>
          </a:prstGeom>
          <a:noFill/>
          <a:ln/>
        </p:spPr>
        <p:txBody>
          <a:bodyPr wrap="square" lIns="25400" tIns="25400" rIns="25400" bIns="25400" rtlCol="0" anchor="t">
            <a:normAutofit/>
          </a:bodyPr>
          <a:lstStyle/>
          <a:p>
            <a:pPr marL="0" indent="0" algn="l">
              <a:lnSpc>
                <a:spcPct val="189655"/>
              </a:lnSpc>
              <a:buNone/>
            </a:pPr>
            <a:r>
              <a:rPr lang="en-US" sz="1875" dirty="0">
                <a:solidFill>
                  <a:srgbClr val="78797B"/>
                </a:solidFill>
                <a:latin typeface="Arial" pitchFamily="34" charset="0"/>
                <a:ea typeface="Arial" pitchFamily="34" charset="-122"/>
                <a:cs typeface="Arial" pitchFamily="34" charset="-120"/>
              </a:rPr>
              <a:t>Loan number</a:t>
            </a:r>
            <a:endParaRPr lang="en-US" sz="1875" dirty="0"/>
          </a:p>
        </p:txBody>
      </p:sp>
      <p:sp>
        <p:nvSpPr>
          <p:cNvPr id="15" name="Shape 13"/>
          <p:cNvSpPr/>
          <p:nvPr/>
        </p:nvSpPr>
        <p:spPr>
          <a:xfrm>
            <a:off x="6000750" y="4869061"/>
            <a:ext cx="2019300" cy="19050"/>
          </a:xfrm>
          <a:prstGeom prst="rect">
            <a:avLst/>
          </a:prstGeom>
          <a:solidFill>
            <a:srgbClr val="DFE4EA"/>
          </a:solidFill>
          <a:ln/>
        </p:spPr>
        <p:txBody>
          <a:bodyPr/>
          <a:lstStyle/>
          <a:p>
            <a:endParaRPr lang="en-US"/>
          </a:p>
        </p:txBody>
      </p:sp>
      <p:sp>
        <p:nvSpPr>
          <p:cNvPr id="16" name="Text 14"/>
          <p:cNvSpPr/>
          <p:nvPr/>
        </p:nvSpPr>
        <p:spPr>
          <a:xfrm>
            <a:off x="6000750" y="4345186"/>
            <a:ext cx="2095500" cy="561975"/>
          </a:xfrm>
          <a:prstGeom prst="rect">
            <a:avLst/>
          </a:prstGeom>
          <a:noFill/>
          <a:ln/>
        </p:spPr>
        <p:txBody>
          <a:bodyPr wrap="square" lIns="25400" tIns="25400" rIns="25400" bIns="25400" rtlCol="0" anchor="t">
            <a:normAutofit/>
          </a:bodyPr>
          <a:lstStyle/>
          <a:p>
            <a:pPr marL="0" indent="0" algn="l">
              <a:lnSpc>
                <a:spcPct val="189655"/>
              </a:lnSpc>
              <a:buNone/>
            </a:pPr>
            <a:r>
              <a:rPr lang="en-US" sz="1875" dirty="0">
                <a:solidFill>
                  <a:srgbClr val="78797B"/>
                </a:solidFill>
                <a:latin typeface="Arial" pitchFamily="34" charset="0"/>
                <a:ea typeface="Arial" pitchFamily="34" charset="-122"/>
                <a:cs typeface="Arial" pitchFamily="34" charset="-120"/>
              </a:rPr>
              <a:t>Appraisal date</a:t>
            </a:r>
            <a:endParaRPr lang="en-US" sz="1875" dirty="0"/>
          </a:p>
        </p:txBody>
      </p:sp>
      <p:sp>
        <p:nvSpPr>
          <p:cNvPr id="17" name="Shape 15"/>
          <p:cNvSpPr/>
          <p:nvPr/>
        </p:nvSpPr>
        <p:spPr>
          <a:xfrm>
            <a:off x="1504950" y="5659636"/>
            <a:ext cx="3143250" cy="19050"/>
          </a:xfrm>
          <a:prstGeom prst="rect">
            <a:avLst/>
          </a:prstGeom>
          <a:solidFill>
            <a:srgbClr val="DFE4EA"/>
          </a:solidFill>
          <a:ln/>
        </p:spPr>
        <p:txBody>
          <a:bodyPr/>
          <a:lstStyle/>
          <a:p>
            <a:endParaRPr lang="en-US"/>
          </a:p>
        </p:txBody>
      </p:sp>
      <p:sp>
        <p:nvSpPr>
          <p:cNvPr id="18" name="Text 16"/>
          <p:cNvSpPr/>
          <p:nvPr/>
        </p:nvSpPr>
        <p:spPr>
          <a:xfrm>
            <a:off x="1504950" y="5135761"/>
            <a:ext cx="3237548" cy="561975"/>
          </a:xfrm>
          <a:prstGeom prst="rect">
            <a:avLst/>
          </a:prstGeom>
          <a:noFill/>
          <a:ln/>
        </p:spPr>
        <p:txBody>
          <a:bodyPr wrap="square" lIns="25400" tIns="25400" rIns="25400" bIns="25400" rtlCol="0" anchor="t">
            <a:normAutofit/>
          </a:bodyPr>
          <a:lstStyle/>
          <a:p>
            <a:pPr marL="0" indent="0" algn="l">
              <a:lnSpc>
                <a:spcPct val="189655"/>
              </a:lnSpc>
              <a:buNone/>
            </a:pPr>
            <a:r>
              <a:rPr lang="en-US" sz="1875" dirty="0">
                <a:solidFill>
                  <a:srgbClr val="78797B"/>
                </a:solidFill>
                <a:latin typeface="Arial" pitchFamily="34" charset="0"/>
                <a:ea typeface="Arial" pitchFamily="34" charset="-122"/>
                <a:cs typeface="Arial" pitchFamily="34" charset="-120"/>
              </a:rPr>
              <a:t>Original value</a:t>
            </a:r>
            <a:endParaRPr lang="en-US" sz="1875" dirty="0"/>
          </a:p>
        </p:txBody>
      </p:sp>
      <p:sp>
        <p:nvSpPr>
          <p:cNvPr id="19" name="Shape 17"/>
          <p:cNvSpPr/>
          <p:nvPr/>
        </p:nvSpPr>
        <p:spPr>
          <a:xfrm>
            <a:off x="4876800" y="5659636"/>
            <a:ext cx="3143250" cy="19050"/>
          </a:xfrm>
          <a:prstGeom prst="rect">
            <a:avLst/>
          </a:prstGeom>
          <a:solidFill>
            <a:srgbClr val="DFE4EA"/>
          </a:solidFill>
          <a:ln/>
        </p:spPr>
        <p:txBody>
          <a:bodyPr/>
          <a:lstStyle/>
          <a:p>
            <a:endParaRPr lang="en-US"/>
          </a:p>
        </p:txBody>
      </p:sp>
      <p:sp>
        <p:nvSpPr>
          <p:cNvPr id="20" name="Text 18"/>
          <p:cNvSpPr/>
          <p:nvPr/>
        </p:nvSpPr>
        <p:spPr>
          <a:xfrm>
            <a:off x="4876800" y="5135761"/>
            <a:ext cx="3237548" cy="561975"/>
          </a:xfrm>
          <a:prstGeom prst="rect">
            <a:avLst/>
          </a:prstGeom>
          <a:noFill/>
          <a:ln/>
        </p:spPr>
        <p:txBody>
          <a:bodyPr wrap="square" lIns="25400" tIns="25400" rIns="25400" bIns="25400" rtlCol="0" anchor="t">
            <a:normAutofit/>
          </a:bodyPr>
          <a:lstStyle/>
          <a:p>
            <a:pPr marL="0" indent="0" algn="l">
              <a:lnSpc>
                <a:spcPct val="189655"/>
              </a:lnSpc>
              <a:buNone/>
            </a:pPr>
            <a:r>
              <a:rPr lang="en-US" sz="1875" dirty="0">
                <a:solidFill>
                  <a:srgbClr val="78797B"/>
                </a:solidFill>
                <a:latin typeface="Arial" pitchFamily="34" charset="0"/>
                <a:ea typeface="Arial" pitchFamily="34" charset="-122"/>
                <a:cs typeface="Arial" pitchFamily="34" charset="-120"/>
              </a:rPr>
              <a:t>Sales price / value goal</a:t>
            </a:r>
            <a:endParaRPr lang="en-US" sz="1875" dirty="0"/>
          </a:p>
        </p:txBody>
      </p:sp>
      <p:sp>
        <p:nvSpPr>
          <p:cNvPr id="21" name="Shape 19"/>
          <p:cNvSpPr/>
          <p:nvPr/>
        </p:nvSpPr>
        <p:spPr>
          <a:xfrm>
            <a:off x="1504950" y="6450211"/>
            <a:ext cx="3143250" cy="19050"/>
          </a:xfrm>
          <a:prstGeom prst="rect">
            <a:avLst/>
          </a:prstGeom>
          <a:solidFill>
            <a:srgbClr val="DFE4EA"/>
          </a:solidFill>
          <a:ln/>
        </p:spPr>
        <p:txBody>
          <a:bodyPr/>
          <a:lstStyle/>
          <a:p>
            <a:endParaRPr lang="en-US"/>
          </a:p>
        </p:txBody>
      </p:sp>
      <p:sp>
        <p:nvSpPr>
          <p:cNvPr id="22" name="Text 20"/>
          <p:cNvSpPr/>
          <p:nvPr/>
        </p:nvSpPr>
        <p:spPr>
          <a:xfrm>
            <a:off x="1504950" y="5926336"/>
            <a:ext cx="3237548" cy="561975"/>
          </a:xfrm>
          <a:prstGeom prst="rect">
            <a:avLst/>
          </a:prstGeom>
          <a:noFill/>
          <a:ln/>
        </p:spPr>
        <p:txBody>
          <a:bodyPr wrap="square" lIns="25400" tIns="25400" rIns="25400" bIns="25400" rtlCol="0" anchor="t">
            <a:normAutofit/>
          </a:bodyPr>
          <a:lstStyle/>
          <a:p>
            <a:pPr marL="0" indent="0" algn="l">
              <a:lnSpc>
                <a:spcPct val="189655"/>
              </a:lnSpc>
              <a:buNone/>
            </a:pPr>
            <a:r>
              <a:rPr lang="en-US" sz="1875" dirty="0">
                <a:solidFill>
                  <a:srgbClr val="78797B"/>
                </a:solidFill>
                <a:latin typeface="Arial" pitchFamily="34" charset="0"/>
                <a:ea typeface="Arial" pitchFamily="34" charset="-122"/>
                <a:cs typeface="Arial" pitchFamily="34" charset="-120"/>
              </a:rPr>
              <a:t>Requestor name</a:t>
            </a:r>
            <a:endParaRPr lang="en-US" sz="1875" dirty="0"/>
          </a:p>
        </p:txBody>
      </p:sp>
      <p:sp>
        <p:nvSpPr>
          <p:cNvPr id="23" name="Shape 21"/>
          <p:cNvSpPr/>
          <p:nvPr/>
        </p:nvSpPr>
        <p:spPr>
          <a:xfrm>
            <a:off x="4876800" y="6450211"/>
            <a:ext cx="3143250" cy="19050"/>
          </a:xfrm>
          <a:prstGeom prst="rect">
            <a:avLst/>
          </a:prstGeom>
          <a:solidFill>
            <a:srgbClr val="DFE4EA"/>
          </a:solidFill>
          <a:ln/>
        </p:spPr>
        <p:txBody>
          <a:bodyPr/>
          <a:lstStyle/>
          <a:p>
            <a:endParaRPr lang="en-US"/>
          </a:p>
        </p:txBody>
      </p:sp>
      <p:sp>
        <p:nvSpPr>
          <p:cNvPr id="24" name="Text 22"/>
          <p:cNvSpPr/>
          <p:nvPr/>
        </p:nvSpPr>
        <p:spPr>
          <a:xfrm>
            <a:off x="4876800" y="5926336"/>
            <a:ext cx="3237548" cy="561975"/>
          </a:xfrm>
          <a:prstGeom prst="rect">
            <a:avLst/>
          </a:prstGeom>
          <a:noFill/>
          <a:ln/>
        </p:spPr>
        <p:txBody>
          <a:bodyPr wrap="square" lIns="25400" tIns="25400" rIns="25400" bIns="25400" rtlCol="0" anchor="t">
            <a:normAutofit/>
          </a:bodyPr>
          <a:lstStyle/>
          <a:p>
            <a:pPr marL="0" indent="0" algn="l">
              <a:lnSpc>
                <a:spcPct val="189655"/>
              </a:lnSpc>
              <a:buNone/>
            </a:pPr>
            <a:r>
              <a:rPr lang="en-US" sz="1875" dirty="0">
                <a:solidFill>
                  <a:srgbClr val="78797B"/>
                </a:solidFill>
                <a:latin typeface="Arial" pitchFamily="34" charset="0"/>
                <a:ea typeface="Arial" pitchFamily="34" charset="-122"/>
                <a:cs typeface="Arial" pitchFamily="34" charset="-120"/>
              </a:rPr>
              <a:t>Company name</a:t>
            </a:r>
            <a:endParaRPr lang="en-US" sz="1875" dirty="0"/>
          </a:p>
        </p:txBody>
      </p:sp>
      <p:sp>
        <p:nvSpPr>
          <p:cNvPr id="25" name="Text 23"/>
          <p:cNvSpPr/>
          <p:nvPr/>
        </p:nvSpPr>
        <p:spPr>
          <a:xfrm>
            <a:off x="1504950" y="6812161"/>
            <a:ext cx="7166610" cy="347663"/>
          </a:xfrm>
          <a:prstGeom prst="rect">
            <a:avLst/>
          </a:prstGeom>
          <a:noFill/>
          <a:ln/>
        </p:spPr>
        <p:txBody>
          <a:bodyPr wrap="square" lIns="25400" tIns="25400" rIns="25400" bIns="25400" rtlCol="0" anchor="t">
            <a:normAutofit/>
          </a:bodyPr>
          <a:lstStyle/>
          <a:p>
            <a:pPr marL="0" indent="0" algn="l">
              <a:lnSpc>
                <a:spcPct val="85526"/>
              </a:lnSpc>
              <a:buNone/>
            </a:pPr>
            <a:r>
              <a:rPr lang="en-US" sz="1875" b="1" kern="0" spc="150" dirty="0">
                <a:solidFill>
                  <a:srgbClr val="0076A6"/>
                </a:solidFill>
                <a:latin typeface="Poppins" pitchFamily="34" charset="0"/>
                <a:ea typeface="Poppins" pitchFamily="34" charset="-122"/>
                <a:cs typeface="Poppins" pitchFamily="34" charset="-120"/>
              </a:rPr>
              <a:t>ROV GUIDELINES</a:t>
            </a:r>
            <a:endParaRPr lang="en-US" sz="1875" dirty="0"/>
          </a:p>
        </p:txBody>
      </p:sp>
      <p:sp>
        <p:nvSpPr>
          <p:cNvPr id="26" name="Text 24"/>
          <p:cNvSpPr/>
          <p:nvPr/>
        </p:nvSpPr>
        <p:spPr>
          <a:xfrm>
            <a:off x="1504950" y="7369373"/>
            <a:ext cx="6710553" cy="1032421"/>
          </a:xfrm>
          <a:prstGeom prst="rect">
            <a:avLst/>
          </a:prstGeom>
          <a:noFill/>
          <a:ln/>
        </p:spPr>
        <p:txBody>
          <a:bodyPr wrap="square" lIns="25400" tIns="25400" rIns="25400" bIns="25400" rtlCol="0" anchor="t">
            <a:normAutofit/>
          </a:bodyPr>
          <a:lstStyle/>
          <a:p>
            <a:pPr marL="0" indent="0" algn="l">
              <a:lnSpc>
                <a:spcPct val="124286"/>
              </a:lnSpc>
              <a:buNone/>
            </a:pPr>
            <a:r>
              <a:rPr lang="en-US" sz="1800" dirty="0">
                <a:solidFill>
                  <a:srgbClr val="78797B"/>
                </a:solidFill>
                <a:latin typeface="Arial" pitchFamily="34" charset="0"/>
                <a:ea typeface="Arial" pitchFamily="34" charset="-122"/>
                <a:cs typeface="Arial" pitchFamily="34" charset="-120"/>
              </a:rPr>
              <a:t>General conduct, comparable-data expectations, and the list of common pitfalls are printed on the form itself. Read them before you fill anything in.</a:t>
            </a:r>
            <a:endParaRPr lang="en-US" sz="1800" dirty="0"/>
          </a:p>
        </p:txBody>
      </p:sp>
      <p:sp>
        <p:nvSpPr>
          <p:cNvPr id="27" name="Text 25"/>
          <p:cNvSpPr/>
          <p:nvPr/>
        </p:nvSpPr>
        <p:spPr>
          <a:xfrm>
            <a:off x="9144000" y="2470696"/>
            <a:ext cx="8801100" cy="285750"/>
          </a:xfrm>
          <a:prstGeom prst="rect">
            <a:avLst/>
          </a:prstGeom>
          <a:noFill/>
          <a:ln/>
        </p:spPr>
        <p:txBody>
          <a:bodyPr wrap="square" lIns="25400" tIns="25400" rIns="25400" bIns="25400" rtlCol="0" anchor="t">
            <a:normAutofit/>
          </a:bodyPr>
          <a:lstStyle/>
          <a:p>
            <a:pPr marL="0" indent="0" algn="l">
              <a:lnSpc>
                <a:spcPct val="66667"/>
              </a:lnSpc>
              <a:buNone/>
            </a:pPr>
            <a:r>
              <a:rPr lang="en-US" sz="1950" b="1" kern="0" spc="195" dirty="0">
                <a:solidFill>
                  <a:srgbClr val="15284B"/>
                </a:solidFill>
                <a:latin typeface="Poppins" pitchFamily="34" charset="0"/>
                <a:ea typeface="Poppins" pitchFamily="34" charset="-122"/>
                <a:cs typeface="Poppins" pitchFamily="34" charset="-120"/>
              </a:rPr>
              <a:t>ITEMS FOR APPRAISER'S CONSIDERATION</a:t>
            </a:r>
            <a:endParaRPr lang="en-US" sz="1950" dirty="0"/>
          </a:p>
        </p:txBody>
      </p:sp>
      <p:sp>
        <p:nvSpPr>
          <p:cNvPr id="28" name="Shape 26"/>
          <p:cNvSpPr/>
          <p:nvPr/>
        </p:nvSpPr>
        <p:spPr>
          <a:xfrm>
            <a:off x="9144000" y="3004096"/>
            <a:ext cx="8001000" cy="28575"/>
          </a:xfrm>
          <a:prstGeom prst="rect">
            <a:avLst/>
          </a:prstGeom>
          <a:solidFill>
            <a:srgbClr val="DFE4EA"/>
          </a:solidFill>
          <a:ln/>
        </p:spPr>
        <p:txBody>
          <a:bodyPr/>
          <a:lstStyle/>
          <a:p>
            <a:endParaRPr lang="en-US"/>
          </a:p>
        </p:txBody>
      </p:sp>
      <p:sp>
        <p:nvSpPr>
          <p:cNvPr id="29" name="Text 27"/>
          <p:cNvSpPr/>
          <p:nvPr/>
        </p:nvSpPr>
        <p:spPr>
          <a:xfrm>
            <a:off x="9144000" y="3242221"/>
            <a:ext cx="4191000" cy="335161"/>
          </a:xfrm>
          <a:prstGeom prst="rect">
            <a:avLst/>
          </a:prstGeom>
          <a:noFill/>
          <a:ln/>
        </p:spPr>
        <p:txBody>
          <a:bodyPr wrap="square" lIns="25400" tIns="25400" rIns="25400" bIns="25400" rtlCol="0" anchor="t">
            <a:normAutofit/>
          </a:bodyPr>
          <a:lstStyle/>
          <a:p>
            <a:pPr marL="0" indent="0" algn="l">
              <a:lnSpc>
                <a:spcPct val="89143"/>
              </a:lnSpc>
              <a:buNone/>
            </a:pPr>
            <a:r>
              <a:rPr lang="en-US" sz="1800" b="1" kern="0" spc="108" dirty="0">
                <a:solidFill>
                  <a:srgbClr val="0076A6"/>
                </a:solidFill>
                <a:latin typeface="Poppins" pitchFamily="34" charset="0"/>
                <a:ea typeface="Poppins" pitchFamily="34" charset="-122"/>
                <a:cs typeface="Poppins" pitchFamily="34" charset="-120"/>
              </a:rPr>
              <a:t>DISPUTE REASON</a:t>
            </a:r>
            <a:endParaRPr lang="en-US" sz="1800" dirty="0"/>
          </a:p>
        </p:txBody>
      </p:sp>
      <p:sp>
        <p:nvSpPr>
          <p:cNvPr id="30" name="Text 28"/>
          <p:cNvSpPr/>
          <p:nvPr/>
        </p:nvSpPr>
        <p:spPr>
          <a:xfrm>
            <a:off x="13335000" y="3242221"/>
            <a:ext cx="4191000" cy="335161"/>
          </a:xfrm>
          <a:prstGeom prst="rect">
            <a:avLst/>
          </a:prstGeom>
          <a:noFill/>
          <a:ln/>
        </p:spPr>
        <p:txBody>
          <a:bodyPr wrap="square" lIns="25400" tIns="25400" rIns="25400" bIns="25400" rtlCol="0" anchor="t">
            <a:normAutofit/>
          </a:bodyPr>
          <a:lstStyle/>
          <a:p>
            <a:pPr marL="0" indent="0" algn="l">
              <a:lnSpc>
                <a:spcPct val="89143"/>
              </a:lnSpc>
              <a:buNone/>
            </a:pPr>
            <a:r>
              <a:rPr lang="en-US" sz="1800" b="1" kern="0" spc="108" dirty="0">
                <a:solidFill>
                  <a:srgbClr val="0076A6"/>
                </a:solidFill>
                <a:latin typeface="Poppins" pitchFamily="34" charset="0"/>
                <a:ea typeface="Poppins" pitchFamily="34" charset="-122"/>
                <a:cs typeface="Poppins" pitchFamily="34" charset="-120"/>
              </a:rPr>
              <a:t>DOCUMENTATION SUPPORT</a:t>
            </a:r>
            <a:endParaRPr lang="en-US" sz="1800" dirty="0"/>
          </a:p>
        </p:txBody>
      </p:sp>
      <p:sp>
        <p:nvSpPr>
          <p:cNvPr id="31" name="Shape 29"/>
          <p:cNvSpPr/>
          <p:nvPr/>
        </p:nvSpPr>
        <p:spPr>
          <a:xfrm>
            <a:off x="9144000" y="3710732"/>
            <a:ext cx="3810000" cy="19050"/>
          </a:xfrm>
          <a:prstGeom prst="rect">
            <a:avLst/>
          </a:prstGeom>
          <a:solidFill>
            <a:srgbClr val="DFE4EA"/>
          </a:solidFill>
          <a:ln/>
        </p:spPr>
        <p:txBody>
          <a:bodyPr/>
          <a:lstStyle/>
          <a:p>
            <a:endParaRPr lang="en-US"/>
          </a:p>
        </p:txBody>
      </p:sp>
      <p:sp>
        <p:nvSpPr>
          <p:cNvPr id="32" name="Text 30"/>
          <p:cNvSpPr/>
          <p:nvPr/>
        </p:nvSpPr>
        <p:spPr>
          <a:xfrm>
            <a:off x="9144000" y="3882182"/>
            <a:ext cx="3924300" cy="732234"/>
          </a:xfrm>
          <a:prstGeom prst="rect">
            <a:avLst/>
          </a:prstGeom>
          <a:noFill/>
          <a:ln/>
        </p:spPr>
        <p:txBody>
          <a:bodyPr wrap="square" lIns="25400" tIns="25400" rIns="25400" bIns="25400" rtlCol="0" anchor="t">
            <a:normAutofit/>
          </a:bodyPr>
          <a:lstStyle/>
          <a:p>
            <a:pPr marL="0" indent="0" algn="l">
              <a:lnSpc>
                <a:spcPct val="117581"/>
              </a:lnSpc>
              <a:buNone/>
            </a:pPr>
            <a:r>
              <a:rPr lang="en-US" sz="2025" dirty="0">
                <a:solidFill>
                  <a:srgbClr val="15284B"/>
                </a:solidFill>
                <a:latin typeface="Arial" pitchFamily="34" charset="0"/>
                <a:ea typeface="Arial" pitchFamily="34" charset="-122"/>
                <a:cs typeface="Arial" pitchFamily="34" charset="-120"/>
              </a:rPr>
              <a:t>The report contains incorrect data or omissions</a:t>
            </a:r>
            <a:endParaRPr lang="en-US" sz="2025" dirty="0"/>
          </a:p>
        </p:txBody>
      </p:sp>
      <p:sp>
        <p:nvSpPr>
          <p:cNvPr id="33" name="Shape 31"/>
          <p:cNvSpPr/>
          <p:nvPr/>
        </p:nvSpPr>
        <p:spPr>
          <a:xfrm>
            <a:off x="13335000" y="3710732"/>
            <a:ext cx="3810000" cy="19050"/>
          </a:xfrm>
          <a:prstGeom prst="rect">
            <a:avLst/>
          </a:prstGeom>
          <a:solidFill>
            <a:srgbClr val="DFE4EA"/>
          </a:solidFill>
          <a:ln/>
        </p:spPr>
        <p:txBody>
          <a:bodyPr/>
          <a:lstStyle/>
          <a:p>
            <a:endParaRPr lang="en-US"/>
          </a:p>
        </p:txBody>
      </p:sp>
      <p:sp>
        <p:nvSpPr>
          <p:cNvPr id="34" name="Text 32"/>
          <p:cNvSpPr/>
          <p:nvPr/>
        </p:nvSpPr>
        <p:spPr>
          <a:xfrm>
            <a:off x="13335000" y="3882182"/>
            <a:ext cx="3924300" cy="732234"/>
          </a:xfrm>
          <a:prstGeom prst="rect">
            <a:avLst/>
          </a:prstGeom>
          <a:noFill/>
          <a:ln/>
        </p:spPr>
        <p:txBody>
          <a:bodyPr wrap="square" lIns="25400" tIns="25400" rIns="25400" bIns="25400" rtlCol="0" anchor="t">
            <a:normAutofit/>
          </a:bodyPr>
          <a:lstStyle/>
          <a:p>
            <a:pPr marL="0" indent="0" algn="l">
              <a:lnSpc>
                <a:spcPct val="117581"/>
              </a:lnSpc>
              <a:buNone/>
            </a:pPr>
            <a:r>
              <a:rPr lang="en-US" sz="2025" dirty="0">
                <a:solidFill>
                  <a:srgbClr val="78797B"/>
                </a:solidFill>
                <a:latin typeface="Arial" pitchFamily="34" charset="0"/>
                <a:ea typeface="Arial" pitchFamily="34" charset="-122"/>
                <a:cs typeface="Arial" pitchFamily="34" charset="-120"/>
              </a:rPr>
              <a:t>Source documents for the corrections requested</a:t>
            </a:r>
            <a:endParaRPr lang="en-US" sz="2025" dirty="0"/>
          </a:p>
        </p:txBody>
      </p:sp>
      <p:sp>
        <p:nvSpPr>
          <p:cNvPr id="35" name="Shape 33"/>
          <p:cNvSpPr/>
          <p:nvPr/>
        </p:nvSpPr>
        <p:spPr>
          <a:xfrm>
            <a:off x="9144000" y="4900166"/>
            <a:ext cx="3810000" cy="19050"/>
          </a:xfrm>
          <a:prstGeom prst="rect">
            <a:avLst/>
          </a:prstGeom>
          <a:solidFill>
            <a:srgbClr val="DFE4EA"/>
          </a:solidFill>
          <a:ln/>
        </p:spPr>
        <p:txBody>
          <a:bodyPr/>
          <a:lstStyle/>
          <a:p>
            <a:endParaRPr lang="en-US"/>
          </a:p>
        </p:txBody>
      </p:sp>
      <p:sp>
        <p:nvSpPr>
          <p:cNvPr id="36" name="Text 34"/>
          <p:cNvSpPr/>
          <p:nvPr/>
        </p:nvSpPr>
        <p:spPr>
          <a:xfrm>
            <a:off x="9144000" y="5071616"/>
            <a:ext cx="3924300" cy="1079302"/>
          </a:xfrm>
          <a:prstGeom prst="rect">
            <a:avLst/>
          </a:prstGeom>
          <a:noFill/>
          <a:ln/>
        </p:spPr>
        <p:txBody>
          <a:bodyPr wrap="square" lIns="25400" tIns="25400" rIns="25400" bIns="25400" rtlCol="0" anchor="t">
            <a:normAutofit/>
          </a:bodyPr>
          <a:lstStyle/>
          <a:p>
            <a:pPr marL="0" indent="0" algn="l">
              <a:lnSpc>
                <a:spcPct val="117581"/>
              </a:lnSpc>
              <a:buNone/>
            </a:pPr>
            <a:r>
              <a:rPr lang="en-US" sz="2025" dirty="0">
                <a:solidFill>
                  <a:srgbClr val="15284B"/>
                </a:solidFill>
                <a:latin typeface="Arial" pitchFamily="34" charset="0"/>
                <a:ea typeface="Arial" pitchFamily="34" charset="-122"/>
                <a:cs typeface="Arial" pitchFamily="34" charset="-120"/>
              </a:rPr>
              <a:t>Comp selection</a:t>
            </a:r>
            <a:endParaRPr lang="en-US" sz="2025" dirty="0"/>
          </a:p>
        </p:txBody>
      </p:sp>
      <p:sp>
        <p:nvSpPr>
          <p:cNvPr id="37" name="Shape 35"/>
          <p:cNvSpPr/>
          <p:nvPr/>
        </p:nvSpPr>
        <p:spPr>
          <a:xfrm>
            <a:off x="13335000" y="4900166"/>
            <a:ext cx="3810000" cy="19050"/>
          </a:xfrm>
          <a:prstGeom prst="rect">
            <a:avLst/>
          </a:prstGeom>
          <a:solidFill>
            <a:srgbClr val="DFE4EA"/>
          </a:solidFill>
          <a:ln/>
        </p:spPr>
        <p:txBody>
          <a:bodyPr/>
          <a:lstStyle/>
          <a:p>
            <a:endParaRPr lang="en-US"/>
          </a:p>
        </p:txBody>
      </p:sp>
      <p:sp>
        <p:nvSpPr>
          <p:cNvPr id="38" name="Text 36"/>
          <p:cNvSpPr/>
          <p:nvPr/>
        </p:nvSpPr>
        <p:spPr>
          <a:xfrm>
            <a:off x="13335000" y="5071616"/>
            <a:ext cx="3924300" cy="1079302"/>
          </a:xfrm>
          <a:prstGeom prst="rect">
            <a:avLst/>
          </a:prstGeom>
          <a:noFill/>
          <a:ln/>
        </p:spPr>
        <p:txBody>
          <a:bodyPr wrap="square" lIns="25400" tIns="25400" rIns="25400" bIns="25400" rtlCol="0" anchor="t">
            <a:normAutofit/>
          </a:bodyPr>
          <a:lstStyle/>
          <a:p>
            <a:pPr marL="0" indent="0" algn="l">
              <a:lnSpc>
                <a:spcPct val="117581"/>
              </a:lnSpc>
              <a:buNone/>
            </a:pPr>
            <a:r>
              <a:rPr lang="en-US" sz="2025" dirty="0">
                <a:solidFill>
                  <a:srgbClr val="78797B"/>
                </a:solidFill>
                <a:latin typeface="Arial" pitchFamily="34" charset="0"/>
                <a:ea typeface="Arial" pitchFamily="34" charset="-122"/>
                <a:cs typeface="Arial" pitchFamily="34" charset="-120"/>
              </a:rPr>
              <a:t>MLS closed-sale detail, or closing disclosure with contract and upgrade details</a:t>
            </a:r>
            <a:endParaRPr lang="en-US" sz="2025" dirty="0"/>
          </a:p>
        </p:txBody>
      </p:sp>
      <p:sp>
        <p:nvSpPr>
          <p:cNvPr id="39" name="Shape 37"/>
          <p:cNvSpPr/>
          <p:nvPr/>
        </p:nvSpPr>
        <p:spPr>
          <a:xfrm>
            <a:off x="9144000" y="6436668"/>
            <a:ext cx="3810000" cy="19050"/>
          </a:xfrm>
          <a:prstGeom prst="rect">
            <a:avLst/>
          </a:prstGeom>
          <a:solidFill>
            <a:srgbClr val="DFE4EA"/>
          </a:solidFill>
          <a:ln/>
        </p:spPr>
        <p:txBody>
          <a:bodyPr/>
          <a:lstStyle/>
          <a:p>
            <a:endParaRPr lang="en-US"/>
          </a:p>
        </p:txBody>
      </p:sp>
      <p:sp>
        <p:nvSpPr>
          <p:cNvPr id="40" name="Text 38"/>
          <p:cNvSpPr/>
          <p:nvPr/>
        </p:nvSpPr>
        <p:spPr>
          <a:xfrm>
            <a:off x="9144000" y="6608118"/>
            <a:ext cx="3924300" cy="1079302"/>
          </a:xfrm>
          <a:prstGeom prst="rect">
            <a:avLst/>
          </a:prstGeom>
          <a:noFill/>
          <a:ln/>
        </p:spPr>
        <p:txBody>
          <a:bodyPr wrap="square" lIns="25400" tIns="25400" rIns="25400" bIns="25400" rtlCol="0" anchor="t">
            <a:normAutofit/>
          </a:bodyPr>
          <a:lstStyle/>
          <a:p>
            <a:pPr marL="0" indent="0" algn="l">
              <a:lnSpc>
                <a:spcPct val="117581"/>
              </a:lnSpc>
              <a:buNone/>
            </a:pPr>
            <a:r>
              <a:rPr lang="en-US" sz="2025" dirty="0">
                <a:solidFill>
                  <a:srgbClr val="15284B"/>
                </a:solidFill>
                <a:latin typeface="Arial" pitchFamily="34" charset="0"/>
                <a:ea typeface="Arial" pitchFamily="34" charset="-122"/>
                <a:cs typeface="Arial" pitchFamily="34" charset="-120"/>
              </a:rPr>
              <a:t>Adjustments appear incorrect or unaccounted for</a:t>
            </a:r>
            <a:endParaRPr lang="en-US" sz="2025" dirty="0"/>
          </a:p>
        </p:txBody>
      </p:sp>
      <p:sp>
        <p:nvSpPr>
          <p:cNvPr id="41" name="Shape 39"/>
          <p:cNvSpPr/>
          <p:nvPr/>
        </p:nvSpPr>
        <p:spPr>
          <a:xfrm>
            <a:off x="13335000" y="6436668"/>
            <a:ext cx="3810000" cy="19050"/>
          </a:xfrm>
          <a:prstGeom prst="rect">
            <a:avLst/>
          </a:prstGeom>
          <a:solidFill>
            <a:srgbClr val="DFE4EA"/>
          </a:solidFill>
          <a:ln/>
        </p:spPr>
        <p:txBody>
          <a:bodyPr/>
          <a:lstStyle/>
          <a:p>
            <a:endParaRPr lang="en-US"/>
          </a:p>
        </p:txBody>
      </p:sp>
      <p:sp>
        <p:nvSpPr>
          <p:cNvPr id="42" name="Text 40"/>
          <p:cNvSpPr/>
          <p:nvPr/>
        </p:nvSpPr>
        <p:spPr>
          <a:xfrm>
            <a:off x="13335000" y="6608118"/>
            <a:ext cx="3924300" cy="1079302"/>
          </a:xfrm>
          <a:prstGeom prst="rect">
            <a:avLst/>
          </a:prstGeom>
          <a:noFill/>
          <a:ln/>
        </p:spPr>
        <p:txBody>
          <a:bodyPr wrap="square" lIns="25400" tIns="25400" rIns="25400" bIns="25400" rtlCol="0" anchor="t">
            <a:normAutofit/>
          </a:bodyPr>
          <a:lstStyle/>
          <a:p>
            <a:pPr marL="0" indent="0" algn="l">
              <a:lnSpc>
                <a:spcPct val="117581"/>
              </a:lnSpc>
              <a:buNone/>
            </a:pPr>
            <a:r>
              <a:rPr lang="en-US" sz="2025" dirty="0">
                <a:solidFill>
                  <a:srgbClr val="78797B"/>
                </a:solidFill>
                <a:latin typeface="Arial" pitchFamily="34" charset="0"/>
                <a:ea typeface="Arial" pitchFamily="34" charset="-122"/>
                <a:cs typeface="Arial" pitchFamily="34" charset="-120"/>
              </a:rPr>
              <a:t>Details and photos revealing quality, condition, view or location</a:t>
            </a:r>
            <a:endParaRPr lang="en-US" sz="2025" dirty="0"/>
          </a:p>
        </p:txBody>
      </p:sp>
      <p:sp>
        <p:nvSpPr>
          <p:cNvPr id="43" name="Shape 41"/>
          <p:cNvSpPr/>
          <p:nvPr/>
        </p:nvSpPr>
        <p:spPr>
          <a:xfrm>
            <a:off x="9144000" y="8991154"/>
            <a:ext cx="3810000" cy="19050"/>
          </a:xfrm>
          <a:prstGeom prst="rect">
            <a:avLst/>
          </a:prstGeom>
          <a:solidFill>
            <a:srgbClr val="DFE4EA"/>
          </a:solidFill>
          <a:ln/>
        </p:spPr>
        <p:txBody>
          <a:bodyPr/>
          <a:lstStyle/>
          <a:p>
            <a:endParaRPr lang="en-US"/>
          </a:p>
        </p:txBody>
      </p:sp>
      <p:sp>
        <p:nvSpPr>
          <p:cNvPr id="44" name="Shape 42"/>
          <p:cNvSpPr/>
          <p:nvPr/>
        </p:nvSpPr>
        <p:spPr>
          <a:xfrm>
            <a:off x="9144000" y="7973169"/>
            <a:ext cx="3810000" cy="19050"/>
          </a:xfrm>
          <a:prstGeom prst="rect">
            <a:avLst/>
          </a:prstGeom>
          <a:solidFill>
            <a:srgbClr val="DFE4EA"/>
          </a:solidFill>
          <a:ln/>
        </p:spPr>
        <p:txBody>
          <a:bodyPr/>
          <a:lstStyle/>
          <a:p>
            <a:endParaRPr lang="en-US"/>
          </a:p>
        </p:txBody>
      </p:sp>
      <p:sp>
        <p:nvSpPr>
          <p:cNvPr id="45" name="Text 43"/>
          <p:cNvSpPr/>
          <p:nvPr/>
        </p:nvSpPr>
        <p:spPr>
          <a:xfrm>
            <a:off x="9144000" y="8144619"/>
            <a:ext cx="3924300" cy="732234"/>
          </a:xfrm>
          <a:prstGeom prst="rect">
            <a:avLst/>
          </a:prstGeom>
          <a:noFill/>
          <a:ln/>
        </p:spPr>
        <p:txBody>
          <a:bodyPr wrap="square" lIns="25400" tIns="25400" rIns="25400" bIns="25400" rtlCol="0" anchor="t">
            <a:normAutofit/>
          </a:bodyPr>
          <a:lstStyle/>
          <a:p>
            <a:pPr marL="0" indent="0" algn="l">
              <a:lnSpc>
                <a:spcPct val="117581"/>
              </a:lnSpc>
              <a:buNone/>
            </a:pPr>
            <a:r>
              <a:rPr lang="en-US" sz="2025" dirty="0">
                <a:solidFill>
                  <a:srgbClr val="15284B"/>
                </a:solidFill>
                <a:latin typeface="Arial" pitchFamily="34" charset="0"/>
                <a:ea typeface="Arial" pitchFamily="34" charset="-122"/>
                <a:cs typeface="Arial" pitchFamily="34" charset="-120"/>
              </a:rPr>
              <a:t>Other</a:t>
            </a:r>
            <a:endParaRPr lang="en-US" sz="2025" dirty="0"/>
          </a:p>
        </p:txBody>
      </p:sp>
      <p:sp>
        <p:nvSpPr>
          <p:cNvPr id="46" name="Shape 44"/>
          <p:cNvSpPr/>
          <p:nvPr/>
        </p:nvSpPr>
        <p:spPr>
          <a:xfrm>
            <a:off x="13335000" y="8991154"/>
            <a:ext cx="3810000" cy="19050"/>
          </a:xfrm>
          <a:prstGeom prst="rect">
            <a:avLst/>
          </a:prstGeom>
          <a:solidFill>
            <a:srgbClr val="DFE4EA"/>
          </a:solidFill>
          <a:ln/>
        </p:spPr>
        <p:txBody>
          <a:bodyPr/>
          <a:lstStyle/>
          <a:p>
            <a:endParaRPr lang="en-US"/>
          </a:p>
        </p:txBody>
      </p:sp>
      <p:sp>
        <p:nvSpPr>
          <p:cNvPr id="47" name="Shape 45"/>
          <p:cNvSpPr/>
          <p:nvPr/>
        </p:nvSpPr>
        <p:spPr>
          <a:xfrm>
            <a:off x="13335000" y="7973169"/>
            <a:ext cx="3810000" cy="19050"/>
          </a:xfrm>
          <a:prstGeom prst="rect">
            <a:avLst/>
          </a:prstGeom>
          <a:solidFill>
            <a:srgbClr val="DFE4EA"/>
          </a:solidFill>
          <a:ln/>
        </p:spPr>
        <p:txBody>
          <a:bodyPr/>
          <a:lstStyle/>
          <a:p>
            <a:endParaRPr lang="en-US"/>
          </a:p>
        </p:txBody>
      </p:sp>
      <p:sp>
        <p:nvSpPr>
          <p:cNvPr id="48" name="Text 46"/>
          <p:cNvSpPr/>
          <p:nvPr/>
        </p:nvSpPr>
        <p:spPr>
          <a:xfrm>
            <a:off x="13335000" y="8144619"/>
            <a:ext cx="3924300" cy="732234"/>
          </a:xfrm>
          <a:prstGeom prst="rect">
            <a:avLst/>
          </a:prstGeom>
          <a:noFill/>
          <a:ln/>
        </p:spPr>
        <p:txBody>
          <a:bodyPr wrap="square" lIns="25400" tIns="25400" rIns="25400" bIns="25400" rtlCol="0" anchor="t">
            <a:normAutofit/>
          </a:bodyPr>
          <a:lstStyle/>
          <a:p>
            <a:pPr marL="0" indent="0" algn="l">
              <a:lnSpc>
                <a:spcPct val="117581"/>
              </a:lnSpc>
              <a:buNone/>
            </a:pPr>
            <a:r>
              <a:rPr lang="en-US" sz="2025" dirty="0">
                <a:solidFill>
                  <a:srgbClr val="78797B"/>
                </a:solidFill>
                <a:latin typeface="Arial" pitchFamily="34" charset="0"/>
                <a:ea typeface="Arial" pitchFamily="34" charset="-122"/>
                <a:cs typeface="Arial" pitchFamily="34" charset="-120"/>
              </a:rPr>
              <a:t>Whatever supports the specific concern raised</a:t>
            </a:r>
            <a:endParaRPr lang="en-US" sz="2025" dirty="0"/>
          </a:p>
        </p:txBody>
      </p:sp>
      <p:sp>
        <p:nvSpPr>
          <p:cNvPr id="49" name="Text 47"/>
          <p:cNvSpPr/>
          <p:nvPr/>
        </p:nvSpPr>
        <p:spPr>
          <a:xfrm>
            <a:off x="9144000" y="9010204"/>
            <a:ext cx="8241030" cy="784622"/>
          </a:xfrm>
          <a:prstGeom prst="rect">
            <a:avLst/>
          </a:prstGeom>
          <a:noFill/>
          <a:ln/>
        </p:spPr>
        <p:txBody>
          <a:bodyPr wrap="square" lIns="25400" tIns="25400" rIns="25400" bIns="25400" rtlCol="0" anchor="t">
            <a:normAutofit/>
          </a:bodyPr>
          <a:lstStyle/>
          <a:p>
            <a:pPr marL="0" indent="0" algn="l">
              <a:lnSpc>
                <a:spcPct val="122500"/>
              </a:lnSpc>
              <a:buNone/>
            </a:pPr>
            <a:r>
              <a:rPr lang="en-US" sz="2100" b="1" dirty="0">
                <a:solidFill>
                  <a:srgbClr val="0076A6"/>
                </a:solidFill>
                <a:latin typeface="Arial" pitchFamily="34" charset="0"/>
                <a:ea typeface="Arial" pitchFamily="34" charset="-122"/>
                <a:cs typeface="Arial" pitchFamily="34" charset="-120"/>
              </a:rPr>
              <a:t>Include every item of concern in one submission. It shortens turn time and avoids going back to the appraiser twice.</a:t>
            </a:r>
            <a:endParaRPr lang="en-US" sz="2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DOCUMENTATION</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What has to accompany the request</a:t>
            </a:r>
            <a:endParaRPr lang="en-US" sz="5100" dirty="0"/>
          </a:p>
        </p:txBody>
      </p:sp>
      <p:sp>
        <p:nvSpPr>
          <p:cNvPr id="5" name="Text 3"/>
          <p:cNvSpPr/>
          <p:nvPr/>
        </p:nvSpPr>
        <p:spPr>
          <a:xfrm>
            <a:off x="1143000" y="3878759"/>
            <a:ext cx="8067675" cy="285750"/>
          </a:xfrm>
          <a:prstGeom prst="rect">
            <a:avLst/>
          </a:prstGeom>
          <a:noFill/>
          <a:ln/>
        </p:spPr>
        <p:txBody>
          <a:bodyPr wrap="square" lIns="25400" tIns="25400" rIns="25400" bIns="25400" rtlCol="0" anchor="t">
            <a:normAutofit/>
          </a:bodyPr>
          <a:lstStyle/>
          <a:p>
            <a:pPr marL="0" indent="0" algn="l">
              <a:lnSpc>
                <a:spcPct val="66667"/>
              </a:lnSpc>
              <a:buNone/>
            </a:pPr>
            <a:r>
              <a:rPr lang="en-US" sz="1950" b="1" kern="0" spc="234" dirty="0">
                <a:solidFill>
                  <a:srgbClr val="15284B"/>
                </a:solidFill>
                <a:latin typeface="Poppins" pitchFamily="34" charset="0"/>
                <a:ea typeface="Poppins" pitchFamily="34" charset="-122"/>
                <a:cs typeface="Poppins" pitchFamily="34" charset="-120"/>
              </a:rPr>
              <a:t>EVERY REQUEST</a:t>
            </a:r>
            <a:endParaRPr lang="en-US" sz="1950" dirty="0"/>
          </a:p>
        </p:txBody>
      </p:sp>
      <p:sp>
        <p:nvSpPr>
          <p:cNvPr id="6" name="Shape 4"/>
          <p:cNvSpPr/>
          <p:nvPr/>
        </p:nvSpPr>
        <p:spPr>
          <a:xfrm>
            <a:off x="1143000" y="5920829"/>
            <a:ext cx="7334250" cy="19050"/>
          </a:xfrm>
          <a:prstGeom prst="rect">
            <a:avLst/>
          </a:prstGeom>
          <a:solidFill>
            <a:srgbClr val="DFE4EA"/>
          </a:solidFill>
          <a:ln/>
        </p:spPr>
        <p:txBody>
          <a:bodyPr/>
          <a:lstStyle/>
          <a:p>
            <a:endParaRPr lang="en-US"/>
          </a:p>
        </p:txBody>
      </p:sp>
      <p:sp>
        <p:nvSpPr>
          <p:cNvPr id="7" name="Text 5"/>
          <p:cNvSpPr/>
          <p:nvPr/>
        </p:nvSpPr>
        <p:spPr>
          <a:xfrm>
            <a:off x="1143000" y="4431209"/>
            <a:ext cx="7554278" cy="1318171"/>
          </a:xfrm>
          <a:prstGeom prst="rect">
            <a:avLst/>
          </a:prstGeom>
          <a:noFill/>
          <a:ln/>
        </p:spPr>
        <p:txBody>
          <a:bodyPr wrap="square" lIns="25400" tIns="25400" rIns="25400" bIns="25400" rtlCol="0" anchor="t">
            <a:normAutofit/>
          </a:bodyPr>
          <a:lstStyle/>
          <a:p>
            <a:pPr marL="0" indent="0" algn="l">
              <a:lnSpc>
                <a:spcPct val="121081"/>
              </a:lnSpc>
              <a:buNone/>
            </a:pPr>
            <a:r>
              <a:rPr lang="en-US" sz="2400" dirty="0">
                <a:solidFill>
                  <a:srgbClr val="15284B"/>
                </a:solidFill>
                <a:latin typeface="Arial" pitchFamily="34" charset="0"/>
                <a:ea typeface="Arial" pitchFamily="34" charset="-122"/>
                <a:cs typeface="Arial" pitchFamily="34" charset="-120"/>
              </a:rPr>
              <a:t>Builder provided MLS data sheet for each new comparable sale, or the Closing Disclosure when the sale is not listed in MLS</a:t>
            </a:r>
            <a:endParaRPr lang="en-US" sz="2400" dirty="0"/>
          </a:p>
        </p:txBody>
      </p:sp>
      <p:sp>
        <p:nvSpPr>
          <p:cNvPr id="8" name="Shape 6"/>
          <p:cNvSpPr/>
          <p:nvPr/>
        </p:nvSpPr>
        <p:spPr>
          <a:xfrm>
            <a:off x="1143000" y="6785670"/>
            <a:ext cx="7334250" cy="19050"/>
          </a:xfrm>
          <a:prstGeom prst="rect">
            <a:avLst/>
          </a:prstGeom>
          <a:solidFill>
            <a:srgbClr val="DFE4EA"/>
          </a:solidFill>
          <a:ln/>
        </p:spPr>
        <p:txBody>
          <a:bodyPr/>
          <a:lstStyle/>
          <a:p>
            <a:endParaRPr lang="en-US"/>
          </a:p>
        </p:txBody>
      </p:sp>
      <p:sp>
        <p:nvSpPr>
          <p:cNvPr id="9" name="Text 7"/>
          <p:cNvSpPr/>
          <p:nvPr/>
        </p:nvSpPr>
        <p:spPr>
          <a:xfrm>
            <a:off x="1143000" y="6149429"/>
            <a:ext cx="7554278" cy="464790"/>
          </a:xfrm>
          <a:prstGeom prst="rect">
            <a:avLst/>
          </a:prstGeom>
          <a:noFill/>
          <a:ln/>
        </p:spPr>
        <p:txBody>
          <a:bodyPr wrap="square" lIns="25400" tIns="25400" rIns="25400" bIns="25400" rtlCol="0" anchor="t">
            <a:normAutofit/>
          </a:bodyPr>
          <a:lstStyle/>
          <a:p>
            <a:pPr marL="0" indent="0" algn="l">
              <a:lnSpc>
                <a:spcPct val="121081"/>
              </a:lnSpc>
              <a:buNone/>
            </a:pPr>
            <a:r>
              <a:rPr lang="en-US" sz="2400" dirty="0">
                <a:solidFill>
                  <a:srgbClr val="15284B"/>
                </a:solidFill>
                <a:latin typeface="Arial" pitchFamily="34" charset="0"/>
                <a:ea typeface="Arial" pitchFamily="34" charset="-122"/>
                <a:cs typeface="Arial" pitchFamily="34" charset="-120"/>
              </a:rPr>
              <a:t>Photos, survey and zoning ordinance where relevant</a:t>
            </a:r>
            <a:endParaRPr lang="en-US" sz="2400" dirty="0"/>
          </a:p>
        </p:txBody>
      </p:sp>
      <p:sp>
        <p:nvSpPr>
          <p:cNvPr id="10" name="Text 8"/>
          <p:cNvSpPr/>
          <p:nvPr/>
        </p:nvSpPr>
        <p:spPr>
          <a:xfrm>
            <a:off x="1143000" y="7014270"/>
            <a:ext cx="7554278" cy="891480"/>
          </a:xfrm>
          <a:prstGeom prst="rect">
            <a:avLst/>
          </a:prstGeom>
          <a:noFill/>
          <a:ln/>
        </p:spPr>
        <p:txBody>
          <a:bodyPr wrap="square" lIns="25400" tIns="25400" rIns="25400" bIns="25400" rtlCol="0" anchor="t">
            <a:normAutofit/>
          </a:bodyPr>
          <a:lstStyle/>
          <a:p>
            <a:pPr marL="0" indent="0" algn="l">
              <a:lnSpc>
                <a:spcPct val="121081"/>
              </a:lnSpc>
              <a:buNone/>
            </a:pPr>
            <a:r>
              <a:rPr lang="en-US" sz="2400" dirty="0">
                <a:solidFill>
                  <a:srgbClr val="15284B"/>
                </a:solidFill>
                <a:latin typeface="Arial" pitchFamily="34" charset="0"/>
                <a:ea typeface="Arial" pitchFamily="34" charset="-122"/>
                <a:cs typeface="Arial" pitchFamily="34" charset="-120"/>
              </a:rPr>
              <a:t>Any other documentation supporting reconsideration of value</a:t>
            </a:r>
            <a:endParaRPr lang="en-US" sz="2400" dirty="0"/>
          </a:p>
        </p:txBody>
      </p:sp>
      <p:sp>
        <p:nvSpPr>
          <p:cNvPr id="11" name="Shape 9"/>
          <p:cNvSpPr/>
          <p:nvPr/>
        </p:nvSpPr>
        <p:spPr>
          <a:xfrm>
            <a:off x="9239250" y="3878759"/>
            <a:ext cx="7334250" cy="3988891"/>
          </a:xfrm>
          <a:prstGeom prst="rect">
            <a:avLst/>
          </a:prstGeom>
          <a:solidFill>
            <a:srgbClr val="F1F4F7"/>
          </a:solidFill>
          <a:ln/>
        </p:spPr>
        <p:txBody>
          <a:bodyPr/>
          <a:lstStyle/>
          <a:p>
            <a:endParaRPr lang="en-US"/>
          </a:p>
        </p:txBody>
      </p:sp>
      <p:sp>
        <p:nvSpPr>
          <p:cNvPr id="12" name="Text 10"/>
          <p:cNvSpPr/>
          <p:nvPr/>
        </p:nvSpPr>
        <p:spPr>
          <a:xfrm>
            <a:off x="9772650" y="4374059"/>
            <a:ext cx="6894195" cy="285750"/>
          </a:xfrm>
          <a:prstGeom prst="rect">
            <a:avLst/>
          </a:prstGeom>
          <a:noFill/>
          <a:ln/>
        </p:spPr>
        <p:txBody>
          <a:bodyPr wrap="square" lIns="25400" tIns="25400" rIns="25400" bIns="25400" rtlCol="0" anchor="t">
            <a:normAutofit/>
          </a:bodyPr>
          <a:lstStyle/>
          <a:p>
            <a:pPr marL="0" indent="0" algn="l">
              <a:lnSpc>
                <a:spcPct val="66667"/>
              </a:lnSpc>
              <a:buNone/>
            </a:pPr>
            <a:r>
              <a:rPr lang="en-US" sz="1950" b="1" kern="0" spc="234" dirty="0">
                <a:solidFill>
                  <a:srgbClr val="0076A6"/>
                </a:solidFill>
                <a:latin typeface="Poppins" pitchFamily="34" charset="0"/>
                <a:ea typeface="Poppins" pitchFamily="34" charset="-122"/>
                <a:cs typeface="Poppins" pitchFamily="34" charset="-120"/>
              </a:rPr>
              <a:t>NEW CONSTRUCTION ADDS</a:t>
            </a:r>
            <a:endParaRPr lang="en-US" sz="1950" dirty="0"/>
          </a:p>
        </p:txBody>
      </p:sp>
      <p:sp>
        <p:nvSpPr>
          <p:cNvPr id="13" name="Text 11"/>
          <p:cNvSpPr/>
          <p:nvPr/>
        </p:nvSpPr>
        <p:spPr>
          <a:xfrm>
            <a:off x="9772650" y="4926509"/>
            <a:ext cx="6894195" cy="4381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15284B"/>
                </a:solidFill>
                <a:latin typeface="Arial" pitchFamily="34" charset="0"/>
                <a:ea typeface="Arial" pitchFamily="34" charset="-122"/>
                <a:cs typeface="Arial" pitchFamily="34" charset="-120"/>
              </a:rPr>
              <a:t>Closing disclosures</a:t>
            </a:r>
            <a:endParaRPr lang="en-US" sz="2250" dirty="0"/>
          </a:p>
        </p:txBody>
      </p:sp>
      <p:sp>
        <p:nvSpPr>
          <p:cNvPr id="14" name="Text 12"/>
          <p:cNvSpPr/>
          <p:nvPr/>
        </p:nvSpPr>
        <p:spPr>
          <a:xfrm>
            <a:off x="9772650" y="5517059"/>
            <a:ext cx="6894195" cy="4381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15284B"/>
                </a:solidFill>
                <a:latin typeface="Arial" pitchFamily="34" charset="0"/>
                <a:ea typeface="Arial" pitchFamily="34" charset="-122"/>
                <a:cs typeface="Arial" pitchFamily="34" charset="-120"/>
              </a:rPr>
              <a:t>Details of upgrades and option sheets</a:t>
            </a:r>
            <a:endParaRPr lang="en-US" sz="2250" dirty="0"/>
          </a:p>
        </p:txBody>
      </p:sp>
      <p:sp>
        <p:nvSpPr>
          <p:cNvPr id="15" name="Text 13"/>
          <p:cNvSpPr/>
          <p:nvPr/>
        </p:nvSpPr>
        <p:spPr>
          <a:xfrm>
            <a:off x="9772650" y="6107609"/>
            <a:ext cx="6894195" cy="4381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15284B"/>
                </a:solidFill>
                <a:latin typeface="Arial" pitchFamily="34" charset="0"/>
                <a:ea typeface="Arial" pitchFamily="34" charset="-122"/>
                <a:cs typeface="Arial" pitchFamily="34" charset="-120"/>
              </a:rPr>
              <a:t>Floor plans</a:t>
            </a:r>
            <a:endParaRPr lang="en-US" sz="2250" dirty="0"/>
          </a:p>
        </p:txBody>
      </p:sp>
      <p:sp>
        <p:nvSpPr>
          <p:cNvPr id="16" name="Text 14"/>
          <p:cNvSpPr/>
          <p:nvPr/>
        </p:nvSpPr>
        <p:spPr>
          <a:xfrm>
            <a:off x="9772650" y="6698159"/>
            <a:ext cx="6894195" cy="4381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15284B"/>
                </a:solidFill>
                <a:latin typeface="Arial" pitchFamily="34" charset="0"/>
                <a:ea typeface="Arial" pitchFamily="34" charset="-122"/>
                <a:cs typeface="Arial" pitchFamily="34" charset="-120"/>
              </a:rPr>
              <a:t>Survey, if available, to determine lot size</a:t>
            </a:r>
            <a:endParaRPr lang="en-US" sz="2250" dirty="0"/>
          </a:p>
        </p:txBody>
      </p:sp>
      <p:sp>
        <p:nvSpPr>
          <p:cNvPr id="17" name="Text 15"/>
          <p:cNvSpPr/>
          <p:nvPr/>
        </p:nvSpPr>
        <p:spPr>
          <a:xfrm>
            <a:off x="1143000" y="8286750"/>
            <a:ext cx="15893415" cy="1238250"/>
          </a:xfrm>
          <a:prstGeom prst="rect">
            <a:avLst/>
          </a:prstGeom>
          <a:noFill/>
          <a:ln/>
        </p:spPr>
        <p:txBody>
          <a:bodyPr wrap="square" lIns="25400" tIns="25400" rIns="25400" bIns="25400" rtlCol="0" anchor="t">
            <a:normAutofit/>
          </a:bodyPr>
          <a:lstStyle/>
          <a:p>
            <a:pPr marL="0" indent="0" algn="l">
              <a:lnSpc>
                <a:spcPct val="123529"/>
              </a:lnSpc>
              <a:buNone/>
            </a:pPr>
            <a:r>
              <a:rPr lang="en-US" sz="2250" b="1" dirty="0">
                <a:solidFill>
                  <a:srgbClr val="0076A6"/>
                </a:solidFill>
                <a:latin typeface="Arial" pitchFamily="34" charset="0"/>
                <a:ea typeface="Arial" pitchFamily="34" charset="-122"/>
                <a:cs typeface="Arial" pitchFamily="34" charset="-120"/>
              </a:rPr>
              <a:t>VA submissions require MLS sheets because VA offices lack MLS access. On conventional and FHA the appraiser usually has MLS, so the address is often enough, though the MLS sheet or closing disclosure speeds review.</a:t>
            </a:r>
            <a:endParaRPr lang="en-US" sz="2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SUBMISSION HABITS</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Send the loan number, not eighty pages</a:t>
            </a:r>
            <a:endParaRPr lang="en-US" sz="5100" dirty="0"/>
          </a:p>
        </p:txBody>
      </p:sp>
      <p:sp>
        <p:nvSpPr>
          <p:cNvPr id="5" name="Shape 3"/>
          <p:cNvSpPr/>
          <p:nvPr/>
        </p:nvSpPr>
        <p:spPr>
          <a:xfrm>
            <a:off x="1143000" y="2508796"/>
            <a:ext cx="8001000" cy="5816054"/>
          </a:xfrm>
          <a:prstGeom prst="rect">
            <a:avLst/>
          </a:prstGeom>
          <a:solidFill>
            <a:srgbClr val="F1F4F7"/>
          </a:solidFill>
          <a:ln/>
        </p:spPr>
        <p:txBody>
          <a:bodyPr/>
          <a:lstStyle/>
          <a:p>
            <a:endParaRPr lang="en-US"/>
          </a:p>
        </p:txBody>
      </p:sp>
      <p:sp>
        <p:nvSpPr>
          <p:cNvPr id="6" name="Text 4"/>
          <p:cNvSpPr/>
          <p:nvPr/>
        </p:nvSpPr>
        <p:spPr>
          <a:xfrm>
            <a:off x="1695450" y="3004096"/>
            <a:ext cx="7585710" cy="285750"/>
          </a:xfrm>
          <a:prstGeom prst="rect">
            <a:avLst/>
          </a:prstGeom>
          <a:noFill/>
          <a:ln/>
        </p:spPr>
        <p:txBody>
          <a:bodyPr wrap="square" lIns="25400" tIns="25400" rIns="25400" bIns="25400" rtlCol="0" anchor="t">
            <a:normAutofit/>
          </a:bodyPr>
          <a:lstStyle/>
          <a:p>
            <a:pPr marL="0" indent="0" algn="l">
              <a:lnSpc>
                <a:spcPct val="66667"/>
              </a:lnSpc>
              <a:buNone/>
            </a:pPr>
            <a:r>
              <a:rPr lang="en-US" sz="1950" b="1" kern="0" spc="234" dirty="0">
                <a:solidFill>
                  <a:srgbClr val="78797B"/>
                </a:solidFill>
                <a:latin typeface="Poppins" pitchFamily="34" charset="0"/>
                <a:ea typeface="Poppins" pitchFamily="34" charset="-122"/>
                <a:cs typeface="Poppins" pitchFamily="34" charset="-120"/>
              </a:rPr>
              <a:t>WHAT HAPPENS TODAY</a:t>
            </a:r>
            <a:endParaRPr lang="en-US" sz="1950" dirty="0"/>
          </a:p>
        </p:txBody>
      </p:sp>
      <p:sp>
        <p:nvSpPr>
          <p:cNvPr id="7" name="Text 5"/>
          <p:cNvSpPr/>
          <p:nvPr/>
        </p:nvSpPr>
        <p:spPr>
          <a:xfrm>
            <a:off x="1695450" y="3537496"/>
            <a:ext cx="7102983" cy="895350"/>
          </a:xfrm>
          <a:prstGeom prst="rect">
            <a:avLst/>
          </a:prstGeom>
          <a:noFill/>
          <a:ln/>
        </p:spPr>
        <p:txBody>
          <a:bodyPr wrap="square" lIns="25400" tIns="25400" rIns="25400" bIns="25400" rtlCol="0" anchor="t">
            <a:normAutofit/>
          </a:bodyPr>
          <a:lstStyle/>
          <a:p>
            <a:pPr marL="0" indent="0" algn="l">
              <a:lnSpc>
                <a:spcPct val="132353"/>
              </a:lnSpc>
              <a:buNone/>
            </a:pPr>
            <a:r>
              <a:rPr lang="en-US" sz="2250" dirty="0">
                <a:solidFill>
                  <a:srgbClr val="5C6470"/>
                </a:solidFill>
                <a:latin typeface="Arial" pitchFamily="34" charset="0"/>
                <a:ea typeface="Arial" pitchFamily="34" charset="-122"/>
                <a:cs typeface="Arial" pitchFamily="34" charset="-120"/>
              </a:rPr>
              <a:t>The one page ROV form is underused. New or occasional users do not know it exists, or forget it.</a:t>
            </a:r>
            <a:endParaRPr lang="en-US" sz="2250" dirty="0"/>
          </a:p>
        </p:txBody>
      </p:sp>
      <p:sp>
        <p:nvSpPr>
          <p:cNvPr id="8" name="Text 6"/>
          <p:cNvSpPr/>
          <p:nvPr/>
        </p:nvSpPr>
        <p:spPr>
          <a:xfrm>
            <a:off x="1695450" y="4585246"/>
            <a:ext cx="7102983" cy="895350"/>
          </a:xfrm>
          <a:prstGeom prst="rect">
            <a:avLst/>
          </a:prstGeom>
          <a:noFill/>
          <a:ln/>
        </p:spPr>
        <p:txBody>
          <a:bodyPr wrap="square" lIns="25400" tIns="25400" rIns="25400" bIns="25400" rtlCol="0" anchor="t">
            <a:normAutofit/>
          </a:bodyPr>
          <a:lstStyle/>
          <a:p>
            <a:pPr marL="0" indent="0" algn="l">
              <a:lnSpc>
                <a:spcPct val="132353"/>
              </a:lnSpc>
              <a:buNone/>
            </a:pPr>
            <a:r>
              <a:rPr lang="en-US" sz="2250" dirty="0">
                <a:solidFill>
                  <a:srgbClr val="5C6470"/>
                </a:solidFill>
                <a:latin typeface="Arial" pitchFamily="34" charset="0"/>
                <a:ea typeface="Arial" pitchFamily="34" charset="-122"/>
                <a:cs typeface="Arial" pitchFamily="34" charset="-120"/>
              </a:rPr>
              <a:t>Files arrive as fifty to eighty page uploads that a reviewer has to open and search.</a:t>
            </a:r>
            <a:endParaRPr lang="en-US" sz="2250" dirty="0"/>
          </a:p>
        </p:txBody>
      </p:sp>
      <p:sp>
        <p:nvSpPr>
          <p:cNvPr id="9" name="Shape 7"/>
          <p:cNvSpPr/>
          <p:nvPr/>
        </p:nvSpPr>
        <p:spPr>
          <a:xfrm>
            <a:off x="9144000" y="2508796"/>
            <a:ext cx="8001000" cy="5816054"/>
          </a:xfrm>
          <a:prstGeom prst="rect">
            <a:avLst/>
          </a:prstGeom>
          <a:solidFill>
            <a:srgbClr val="15284B"/>
          </a:solidFill>
          <a:ln/>
        </p:spPr>
        <p:txBody>
          <a:bodyPr/>
          <a:lstStyle/>
          <a:p>
            <a:endParaRPr lang="en-US"/>
          </a:p>
        </p:txBody>
      </p:sp>
      <p:sp>
        <p:nvSpPr>
          <p:cNvPr id="10" name="Text 8"/>
          <p:cNvSpPr/>
          <p:nvPr/>
        </p:nvSpPr>
        <p:spPr>
          <a:xfrm>
            <a:off x="9696450" y="3004096"/>
            <a:ext cx="7585710" cy="285750"/>
          </a:xfrm>
          <a:prstGeom prst="rect">
            <a:avLst/>
          </a:prstGeom>
          <a:noFill/>
          <a:ln/>
        </p:spPr>
        <p:txBody>
          <a:bodyPr wrap="square" lIns="25400" tIns="25400" rIns="25400" bIns="25400" rtlCol="0" anchor="t">
            <a:normAutofit/>
          </a:bodyPr>
          <a:lstStyle/>
          <a:p>
            <a:pPr marL="0" indent="0" algn="l">
              <a:lnSpc>
                <a:spcPct val="66667"/>
              </a:lnSpc>
              <a:buNone/>
            </a:pPr>
            <a:r>
              <a:rPr lang="en-US" sz="1950" b="1" kern="0" spc="234" dirty="0">
                <a:solidFill>
                  <a:srgbClr val="8FB6CE"/>
                </a:solidFill>
                <a:latin typeface="Poppins" pitchFamily="34" charset="0"/>
                <a:ea typeface="Poppins" pitchFamily="34" charset="-122"/>
                <a:cs typeface="Poppins" pitchFamily="34" charset="-120"/>
              </a:rPr>
              <a:t>WHAT WE WANT INSTEAD</a:t>
            </a:r>
            <a:endParaRPr lang="en-US" sz="1950" dirty="0"/>
          </a:p>
        </p:txBody>
      </p:sp>
      <p:sp>
        <p:nvSpPr>
          <p:cNvPr id="11" name="Text 9"/>
          <p:cNvSpPr/>
          <p:nvPr/>
        </p:nvSpPr>
        <p:spPr>
          <a:xfrm>
            <a:off x="9696450" y="3537496"/>
            <a:ext cx="7102983" cy="1323975"/>
          </a:xfrm>
          <a:prstGeom prst="rect">
            <a:avLst/>
          </a:prstGeom>
          <a:noFill/>
          <a:ln/>
        </p:spPr>
        <p:txBody>
          <a:bodyPr wrap="square" lIns="25400" tIns="25400" rIns="25400" bIns="25400" rtlCol="0" anchor="t">
            <a:normAutofit/>
          </a:bodyPr>
          <a:lstStyle/>
          <a:p>
            <a:pPr marL="0" indent="0" algn="l">
              <a:lnSpc>
                <a:spcPct val="132353"/>
              </a:lnSpc>
              <a:buNone/>
            </a:pPr>
            <a:r>
              <a:rPr lang="en-US" sz="2250" dirty="0">
                <a:solidFill>
                  <a:srgbClr val="FFFFFF"/>
                </a:solidFill>
                <a:latin typeface="Arial" pitchFamily="34" charset="0"/>
                <a:ea typeface="Arial" pitchFamily="34" charset="-122"/>
                <a:cs typeface="Arial" pitchFamily="34" charset="-120"/>
              </a:rPr>
              <a:t>The one page form on every request, capturing sales price, appraised value, appraiser and company, requester and contact details.</a:t>
            </a:r>
            <a:endParaRPr lang="en-US" sz="2250" dirty="0"/>
          </a:p>
        </p:txBody>
      </p:sp>
      <p:sp>
        <p:nvSpPr>
          <p:cNvPr id="12" name="Text 10"/>
          <p:cNvSpPr/>
          <p:nvPr/>
        </p:nvSpPr>
        <p:spPr>
          <a:xfrm>
            <a:off x="9696450" y="5013871"/>
            <a:ext cx="7102983" cy="1323975"/>
          </a:xfrm>
          <a:prstGeom prst="rect">
            <a:avLst/>
          </a:prstGeom>
          <a:noFill/>
          <a:ln/>
        </p:spPr>
        <p:txBody>
          <a:bodyPr wrap="square" lIns="25400" tIns="25400" rIns="25400" bIns="25400" rtlCol="0" anchor="t">
            <a:normAutofit/>
          </a:bodyPr>
          <a:lstStyle/>
          <a:p>
            <a:pPr marL="0" indent="0" algn="l">
              <a:lnSpc>
                <a:spcPct val="132353"/>
              </a:lnSpc>
              <a:buNone/>
            </a:pPr>
            <a:r>
              <a:rPr lang="en-US" sz="2250" dirty="0">
                <a:solidFill>
                  <a:srgbClr val="FFFFFF"/>
                </a:solidFill>
                <a:latin typeface="Arial" pitchFamily="34" charset="0"/>
                <a:ea typeface="Arial" pitchFamily="34" charset="-122"/>
                <a:cs typeface="Arial" pitchFamily="34" charset="-120"/>
              </a:rPr>
              <a:t>The loan number, so the team can pull the file and extract what it needs. For a non Velocio closed comparable, include the seller's CD or MLS sheet.</a:t>
            </a:r>
            <a:endParaRPr lang="en-US" sz="2250" dirty="0"/>
          </a:p>
        </p:txBody>
      </p:sp>
      <p:sp>
        <p:nvSpPr>
          <p:cNvPr id="13" name="Text 11"/>
          <p:cNvSpPr/>
          <p:nvPr/>
        </p:nvSpPr>
        <p:spPr>
          <a:xfrm>
            <a:off x="1143000" y="8686800"/>
            <a:ext cx="15893415" cy="838200"/>
          </a:xfrm>
          <a:prstGeom prst="rect">
            <a:avLst/>
          </a:prstGeom>
          <a:noFill/>
          <a:ln/>
        </p:spPr>
        <p:txBody>
          <a:bodyPr wrap="square" lIns="25400" tIns="25400" rIns="25400" bIns="25400" rtlCol="0" anchor="t">
            <a:normAutofit/>
          </a:bodyPr>
          <a:lstStyle/>
          <a:p>
            <a:pPr marL="0" indent="0" algn="l">
              <a:lnSpc>
                <a:spcPct val="123529"/>
              </a:lnSpc>
              <a:buNone/>
            </a:pPr>
            <a:r>
              <a:rPr lang="en-US" sz="2250" b="1" dirty="0">
                <a:solidFill>
                  <a:srgbClr val="0076A6"/>
                </a:solidFill>
                <a:latin typeface="Arial" pitchFamily="34" charset="0"/>
                <a:ea typeface="Arial" pitchFamily="34" charset="-122"/>
                <a:cs typeface="Arial" pitchFamily="34" charset="-120"/>
              </a:rPr>
              <a:t>Consistent use of the form cuts review time and lets the ROV team track active requests without checking queues.</a:t>
            </a:r>
            <a:endParaRPr lang="en-US" sz="2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pic>
        <p:nvPicPr>
          <p:cNvPr id="3" name="Image 0" descr="preencoded.png"/>
          <p:cNvPicPr>
            <a:picLocks noChangeAspect="1"/>
          </p:cNvPicPr>
          <p:nvPr/>
        </p:nvPicPr>
        <p:blipFill>
          <a:blip r:embed="rId3"/>
          <a:srcRect l="9259" r="9259"/>
          <a:stretch/>
        </p:blipFill>
        <p:spPr>
          <a:xfrm>
            <a:off x="12001500" y="6858000"/>
            <a:ext cx="6286500" cy="3429000"/>
          </a:xfrm>
          <a:prstGeom prst="rect">
            <a:avLst/>
          </a:prstGeom>
        </p:spPr>
      </p:pic>
      <p:sp>
        <p:nvSpPr>
          <p:cNvPr id="4"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NEW CONSTRUCTION</a:t>
            </a:r>
            <a:endParaRPr lang="en-US" sz="1800" dirty="0"/>
          </a:p>
        </p:txBody>
      </p:sp>
      <p:sp>
        <p:nvSpPr>
          <p:cNvPr id="5" name="Text 2"/>
          <p:cNvSpPr/>
          <p:nvPr/>
        </p:nvSpPr>
        <p:spPr>
          <a:xfrm>
            <a:off x="1143000" y="1333500"/>
            <a:ext cx="11772900" cy="1398091"/>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Builder sales the appraiser cannot see</a:t>
            </a:r>
            <a:endParaRPr lang="en-US" sz="5100" dirty="0"/>
          </a:p>
        </p:txBody>
      </p:sp>
      <p:sp>
        <p:nvSpPr>
          <p:cNvPr id="6" name="Shape 3"/>
          <p:cNvSpPr/>
          <p:nvPr/>
        </p:nvSpPr>
        <p:spPr>
          <a:xfrm>
            <a:off x="1143000" y="5521226"/>
            <a:ext cx="10668000" cy="19050"/>
          </a:xfrm>
          <a:prstGeom prst="rect">
            <a:avLst/>
          </a:prstGeom>
          <a:solidFill>
            <a:srgbClr val="DFE4EA"/>
          </a:solidFill>
          <a:ln/>
        </p:spPr>
        <p:txBody>
          <a:bodyPr/>
          <a:lstStyle/>
          <a:p>
            <a:endParaRPr lang="en-US"/>
          </a:p>
        </p:txBody>
      </p:sp>
      <p:sp>
        <p:nvSpPr>
          <p:cNvPr id="7" name="Text 4"/>
          <p:cNvSpPr/>
          <p:nvPr/>
        </p:nvSpPr>
        <p:spPr>
          <a:xfrm>
            <a:off x="1143000" y="4408884"/>
            <a:ext cx="10988040" cy="921841"/>
          </a:xfrm>
          <a:prstGeom prst="rect">
            <a:avLst/>
          </a:prstGeom>
          <a:noFill/>
          <a:ln/>
        </p:spPr>
        <p:txBody>
          <a:bodyPr wrap="square" lIns="25400" tIns="25400" rIns="25400" bIns="25400" rtlCol="0" anchor="t">
            <a:normAutofit/>
          </a:bodyPr>
          <a:lstStyle/>
          <a:p>
            <a:pPr marL="0" indent="0" algn="l">
              <a:lnSpc>
                <a:spcPct val="125405"/>
              </a:lnSpc>
              <a:buNone/>
            </a:pPr>
            <a:r>
              <a:rPr lang="en-US" sz="2400" dirty="0">
                <a:solidFill>
                  <a:srgbClr val="15284B"/>
                </a:solidFill>
                <a:latin typeface="Arial" pitchFamily="34" charset="0"/>
                <a:ea typeface="Arial" pitchFamily="34" charset="-122"/>
                <a:cs typeface="Arial" pitchFamily="34" charset="-120"/>
              </a:rPr>
              <a:t>Builders frequently sell directly and do not list, so appraisers depend on seller supplied documentation.</a:t>
            </a:r>
            <a:endParaRPr lang="en-US" sz="2400" dirty="0"/>
          </a:p>
        </p:txBody>
      </p:sp>
      <p:sp>
        <p:nvSpPr>
          <p:cNvPr id="8" name="Shape 5"/>
          <p:cNvSpPr/>
          <p:nvPr/>
        </p:nvSpPr>
        <p:spPr>
          <a:xfrm>
            <a:off x="1143000" y="6919317"/>
            <a:ext cx="10668000" cy="19050"/>
          </a:xfrm>
          <a:prstGeom prst="rect">
            <a:avLst/>
          </a:prstGeom>
          <a:solidFill>
            <a:srgbClr val="DFE4EA"/>
          </a:solidFill>
          <a:ln/>
        </p:spPr>
        <p:txBody>
          <a:bodyPr/>
          <a:lstStyle/>
          <a:p>
            <a:endParaRPr lang="en-US"/>
          </a:p>
        </p:txBody>
      </p:sp>
      <p:sp>
        <p:nvSpPr>
          <p:cNvPr id="9" name="Text 6"/>
          <p:cNvSpPr/>
          <p:nvPr/>
        </p:nvSpPr>
        <p:spPr>
          <a:xfrm>
            <a:off x="1143000" y="5806976"/>
            <a:ext cx="10988040" cy="921841"/>
          </a:xfrm>
          <a:prstGeom prst="rect">
            <a:avLst/>
          </a:prstGeom>
          <a:noFill/>
          <a:ln/>
        </p:spPr>
        <p:txBody>
          <a:bodyPr wrap="square" lIns="25400" tIns="25400" rIns="25400" bIns="25400" rtlCol="0" anchor="t">
            <a:normAutofit/>
          </a:bodyPr>
          <a:lstStyle/>
          <a:p>
            <a:pPr marL="0" indent="0" algn="l">
              <a:lnSpc>
                <a:spcPct val="125405"/>
              </a:lnSpc>
              <a:buNone/>
            </a:pPr>
            <a:r>
              <a:rPr lang="en-US" sz="2400" dirty="0">
                <a:solidFill>
                  <a:srgbClr val="15284B"/>
                </a:solidFill>
                <a:latin typeface="Arial" pitchFamily="34" charset="0"/>
                <a:ea typeface="Arial" pitchFamily="34" charset="-122"/>
                <a:cs typeface="Arial" pitchFamily="34" charset="-120"/>
              </a:rPr>
              <a:t>If a comp is not on MLS, provide the closing disclosure, final price addendum and closing documents.</a:t>
            </a:r>
            <a:endParaRPr lang="en-US" sz="2400" dirty="0"/>
          </a:p>
        </p:txBody>
      </p:sp>
      <p:sp>
        <p:nvSpPr>
          <p:cNvPr id="10" name="Shape 7"/>
          <p:cNvSpPr/>
          <p:nvPr/>
        </p:nvSpPr>
        <p:spPr>
          <a:xfrm>
            <a:off x="1143000" y="8317409"/>
            <a:ext cx="10668000" cy="19050"/>
          </a:xfrm>
          <a:prstGeom prst="rect">
            <a:avLst/>
          </a:prstGeom>
          <a:solidFill>
            <a:srgbClr val="DFE4EA"/>
          </a:solidFill>
          <a:ln/>
        </p:spPr>
        <p:txBody>
          <a:bodyPr/>
          <a:lstStyle/>
          <a:p>
            <a:endParaRPr lang="en-US"/>
          </a:p>
        </p:txBody>
      </p:sp>
      <p:sp>
        <p:nvSpPr>
          <p:cNvPr id="11" name="Text 8"/>
          <p:cNvSpPr/>
          <p:nvPr/>
        </p:nvSpPr>
        <p:spPr>
          <a:xfrm>
            <a:off x="1143000" y="7205067"/>
            <a:ext cx="10988040" cy="921841"/>
          </a:xfrm>
          <a:prstGeom prst="rect">
            <a:avLst/>
          </a:prstGeom>
          <a:noFill/>
          <a:ln/>
        </p:spPr>
        <p:txBody>
          <a:bodyPr wrap="square" lIns="25400" tIns="25400" rIns="25400" bIns="25400" rtlCol="0" anchor="t">
            <a:normAutofit/>
          </a:bodyPr>
          <a:lstStyle/>
          <a:p>
            <a:pPr marL="0" indent="0" algn="l">
              <a:lnSpc>
                <a:spcPct val="125405"/>
              </a:lnSpc>
              <a:buNone/>
            </a:pPr>
            <a:r>
              <a:rPr lang="en-US" sz="2400" dirty="0">
                <a:solidFill>
                  <a:srgbClr val="15284B"/>
                </a:solidFill>
                <a:latin typeface="Arial" pitchFamily="34" charset="0"/>
                <a:ea typeface="Arial" pitchFamily="34" charset="-122"/>
                <a:cs typeface="Arial" pitchFamily="34" charset="-120"/>
              </a:rPr>
              <a:t>Send addendums, options and upgrades to the appraiser at order time so the value can be credited up front.</a:t>
            </a:r>
            <a:endParaRPr lang="en-US" sz="2400" dirty="0"/>
          </a:p>
        </p:txBody>
      </p:sp>
      <p:sp>
        <p:nvSpPr>
          <p:cNvPr id="12" name="Text 9"/>
          <p:cNvSpPr/>
          <p:nvPr/>
        </p:nvSpPr>
        <p:spPr>
          <a:xfrm>
            <a:off x="1143000" y="8603159"/>
            <a:ext cx="10988040" cy="921841"/>
          </a:xfrm>
          <a:prstGeom prst="rect">
            <a:avLst/>
          </a:prstGeom>
          <a:noFill/>
          <a:ln/>
        </p:spPr>
        <p:txBody>
          <a:bodyPr wrap="square" lIns="25400" tIns="25400" rIns="25400" bIns="25400" rtlCol="0" anchor="t">
            <a:normAutofit/>
          </a:bodyPr>
          <a:lstStyle/>
          <a:p>
            <a:pPr marL="0" indent="0" algn="l">
              <a:lnSpc>
                <a:spcPct val="125405"/>
              </a:lnSpc>
              <a:buNone/>
            </a:pPr>
            <a:r>
              <a:rPr lang="en-US" sz="2400" dirty="0">
                <a:solidFill>
                  <a:srgbClr val="15284B"/>
                </a:solidFill>
                <a:latin typeface="Arial" pitchFamily="34" charset="0"/>
                <a:ea typeface="Arial" pitchFamily="34" charset="-122"/>
                <a:cs typeface="Arial" pitchFamily="34" charset="-120"/>
              </a:rPr>
              <a:t>If the sale has closed, send the closing disclosure and closing details so it can be used as a closed comp.</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pic>
        <p:nvPicPr>
          <p:cNvPr id="3" name="Image 0" descr="preencoded.png"/>
          <p:cNvPicPr>
            <a:picLocks noChangeAspect="1"/>
          </p:cNvPicPr>
          <p:nvPr/>
        </p:nvPicPr>
        <p:blipFill>
          <a:blip r:embed="rId3"/>
          <a:srcRect l="36416" r="36416"/>
          <a:stretch/>
        </p:blipFill>
        <p:spPr>
          <a:xfrm>
            <a:off x="14097000" y="0"/>
            <a:ext cx="4191000" cy="10287000"/>
          </a:xfrm>
          <a:prstGeom prst="rect">
            <a:avLst/>
          </a:prstGeom>
        </p:spPr>
      </p:pic>
      <p:sp>
        <p:nvSpPr>
          <p:cNvPr id="4"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GUIDELINES</a:t>
            </a:r>
            <a:endParaRPr lang="en-US" sz="1800" dirty="0"/>
          </a:p>
        </p:txBody>
      </p:sp>
      <p:sp>
        <p:nvSpPr>
          <p:cNvPr id="5" name="Text 2"/>
          <p:cNvSpPr/>
          <p:nvPr/>
        </p:nvSpPr>
        <p:spPr>
          <a:xfrm>
            <a:off x="1143000" y="1333500"/>
            <a:ext cx="1236345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How to write the appeal</a:t>
            </a:r>
            <a:endParaRPr lang="en-US" sz="5100" dirty="0"/>
          </a:p>
        </p:txBody>
      </p:sp>
      <p:sp>
        <p:nvSpPr>
          <p:cNvPr id="6" name="Shape 3"/>
          <p:cNvSpPr/>
          <p:nvPr/>
        </p:nvSpPr>
        <p:spPr>
          <a:xfrm>
            <a:off x="1143000" y="5574209"/>
            <a:ext cx="800100" cy="800100"/>
          </a:xfrm>
          <a:prstGeom prst="rect">
            <a:avLst/>
          </a:prstGeom>
          <a:solidFill>
            <a:srgbClr val="0076A6"/>
          </a:solidFill>
          <a:ln/>
        </p:spPr>
        <p:txBody>
          <a:bodyPr/>
          <a:lstStyle/>
          <a:p>
            <a:endParaRPr lang="en-US"/>
          </a:p>
        </p:txBody>
      </p:sp>
      <p:sp>
        <p:nvSpPr>
          <p:cNvPr id="7" name="Text 4"/>
          <p:cNvSpPr/>
          <p:nvPr/>
        </p:nvSpPr>
        <p:spPr>
          <a:xfrm>
            <a:off x="1104900" y="5574209"/>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01</a:t>
            </a:r>
            <a:endParaRPr lang="en-US" sz="2550" dirty="0"/>
          </a:p>
        </p:txBody>
      </p:sp>
      <p:sp>
        <p:nvSpPr>
          <p:cNvPr id="8" name="Text 5"/>
          <p:cNvSpPr/>
          <p:nvPr/>
        </p:nvSpPr>
        <p:spPr>
          <a:xfrm>
            <a:off x="2228850" y="5650409"/>
            <a:ext cx="7635969" cy="472380"/>
          </a:xfrm>
          <a:prstGeom prst="rect">
            <a:avLst/>
          </a:prstGeom>
          <a:noFill/>
          <a:ln/>
        </p:spPr>
        <p:txBody>
          <a:bodyPr wrap="square" lIns="25400" tIns="25400" rIns="25400" bIns="25400" rtlCol="0" anchor="t">
            <a:normAutofit/>
          </a:bodyPr>
          <a:lstStyle/>
          <a:p>
            <a:pPr marL="0" indent="0" algn="l">
              <a:lnSpc>
                <a:spcPct val="106047"/>
              </a:lnSpc>
              <a:buNone/>
            </a:pPr>
            <a:r>
              <a:rPr lang="en-US" sz="2850" b="1" dirty="0">
                <a:solidFill>
                  <a:srgbClr val="15284B"/>
                </a:solidFill>
                <a:latin typeface="Arial" pitchFamily="34" charset="0"/>
                <a:ea typeface="Arial" pitchFamily="34" charset="-122"/>
                <a:cs typeface="Arial" pitchFamily="34" charset="-120"/>
              </a:rPr>
              <a:t>Never offer a value conclusion</a:t>
            </a:r>
            <a:endParaRPr lang="en-US" sz="2850" dirty="0"/>
          </a:p>
        </p:txBody>
      </p:sp>
      <p:sp>
        <p:nvSpPr>
          <p:cNvPr id="9" name="Text 6"/>
          <p:cNvSpPr/>
          <p:nvPr/>
        </p:nvSpPr>
        <p:spPr>
          <a:xfrm>
            <a:off x="2228850" y="6198989"/>
            <a:ext cx="7635969" cy="4381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78797B"/>
                </a:solidFill>
                <a:latin typeface="Arial" pitchFamily="34" charset="0"/>
                <a:ea typeface="Arial" pitchFamily="34" charset="-122"/>
                <a:cs typeface="Arial" pitchFamily="34" charset="-120"/>
              </a:rPr>
              <a:t>No final dollar amount, and no range of desired values.</a:t>
            </a:r>
            <a:endParaRPr lang="en-US" sz="2250" dirty="0"/>
          </a:p>
        </p:txBody>
      </p:sp>
      <p:sp>
        <p:nvSpPr>
          <p:cNvPr id="10" name="Shape 7"/>
          <p:cNvSpPr/>
          <p:nvPr/>
        </p:nvSpPr>
        <p:spPr>
          <a:xfrm>
            <a:off x="1143000" y="7018139"/>
            <a:ext cx="800100" cy="800100"/>
          </a:xfrm>
          <a:prstGeom prst="rect">
            <a:avLst/>
          </a:prstGeom>
          <a:solidFill>
            <a:srgbClr val="0076A6"/>
          </a:solidFill>
          <a:ln/>
        </p:spPr>
        <p:txBody>
          <a:bodyPr/>
          <a:lstStyle/>
          <a:p>
            <a:endParaRPr lang="en-US"/>
          </a:p>
        </p:txBody>
      </p:sp>
      <p:sp>
        <p:nvSpPr>
          <p:cNvPr id="11" name="Text 8"/>
          <p:cNvSpPr/>
          <p:nvPr/>
        </p:nvSpPr>
        <p:spPr>
          <a:xfrm>
            <a:off x="1104900" y="7018139"/>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02</a:t>
            </a:r>
            <a:endParaRPr lang="en-US" sz="2550" dirty="0"/>
          </a:p>
        </p:txBody>
      </p:sp>
      <p:sp>
        <p:nvSpPr>
          <p:cNvPr id="12" name="Text 9"/>
          <p:cNvSpPr/>
          <p:nvPr/>
        </p:nvSpPr>
        <p:spPr>
          <a:xfrm>
            <a:off x="2228850" y="7094339"/>
            <a:ext cx="8386420" cy="472380"/>
          </a:xfrm>
          <a:prstGeom prst="rect">
            <a:avLst/>
          </a:prstGeom>
          <a:noFill/>
          <a:ln/>
        </p:spPr>
        <p:txBody>
          <a:bodyPr wrap="square" lIns="25400" tIns="25400" rIns="25400" bIns="25400" rtlCol="0" anchor="t">
            <a:normAutofit/>
          </a:bodyPr>
          <a:lstStyle/>
          <a:p>
            <a:pPr marL="0" indent="0" algn="l">
              <a:lnSpc>
                <a:spcPct val="106047"/>
              </a:lnSpc>
              <a:buNone/>
            </a:pPr>
            <a:r>
              <a:rPr lang="en-US" sz="2850" b="1" dirty="0">
                <a:solidFill>
                  <a:srgbClr val="15284B"/>
                </a:solidFill>
                <a:latin typeface="Arial" pitchFamily="34" charset="0"/>
                <a:ea typeface="Arial" pitchFamily="34" charset="-122"/>
                <a:cs typeface="Arial" pitchFamily="34" charset="-120"/>
              </a:rPr>
              <a:t>Identify factual errors and omissions</a:t>
            </a:r>
            <a:endParaRPr lang="en-US" sz="2850" dirty="0"/>
          </a:p>
        </p:txBody>
      </p:sp>
      <p:sp>
        <p:nvSpPr>
          <p:cNvPr id="13" name="Text 10"/>
          <p:cNvSpPr/>
          <p:nvPr/>
        </p:nvSpPr>
        <p:spPr>
          <a:xfrm>
            <a:off x="2228850" y="7642920"/>
            <a:ext cx="8386420" cy="4381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78797B"/>
                </a:solidFill>
                <a:latin typeface="Arial" pitchFamily="34" charset="0"/>
                <a:ea typeface="Arial" pitchFamily="34" charset="-122"/>
                <a:cs typeface="Arial" pitchFamily="34" charset="-120"/>
              </a:rPr>
              <a:t>Name the missed characteristic and attach the support data.</a:t>
            </a:r>
            <a:endParaRPr lang="en-US" sz="2250" dirty="0"/>
          </a:p>
        </p:txBody>
      </p:sp>
      <p:sp>
        <p:nvSpPr>
          <p:cNvPr id="14" name="Shape 11"/>
          <p:cNvSpPr/>
          <p:nvPr/>
        </p:nvSpPr>
        <p:spPr>
          <a:xfrm>
            <a:off x="1143000" y="8462070"/>
            <a:ext cx="800100" cy="800100"/>
          </a:xfrm>
          <a:prstGeom prst="rect">
            <a:avLst/>
          </a:prstGeom>
          <a:solidFill>
            <a:srgbClr val="0076A6"/>
          </a:solidFill>
          <a:ln/>
        </p:spPr>
        <p:txBody>
          <a:bodyPr/>
          <a:lstStyle/>
          <a:p>
            <a:endParaRPr lang="en-US"/>
          </a:p>
        </p:txBody>
      </p:sp>
      <p:sp>
        <p:nvSpPr>
          <p:cNvPr id="15" name="Text 12"/>
          <p:cNvSpPr/>
          <p:nvPr/>
        </p:nvSpPr>
        <p:spPr>
          <a:xfrm>
            <a:off x="1104900" y="8462070"/>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03</a:t>
            </a:r>
            <a:endParaRPr lang="en-US" sz="2550" dirty="0"/>
          </a:p>
        </p:txBody>
      </p:sp>
      <p:sp>
        <p:nvSpPr>
          <p:cNvPr id="16" name="Text 13"/>
          <p:cNvSpPr/>
          <p:nvPr/>
        </p:nvSpPr>
        <p:spPr>
          <a:xfrm>
            <a:off x="2228850" y="8538270"/>
            <a:ext cx="7828493" cy="472380"/>
          </a:xfrm>
          <a:prstGeom prst="rect">
            <a:avLst/>
          </a:prstGeom>
          <a:noFill/>
          <a:ln/>
        </p:spPr>
        <p:txBody>
          <a:bodyPr wrap="square" lIns="25400" tIns="25400" rIns="25400" bIns="25400" rtlCol="0" anchor="t">
            <a:normAutofit/>
          </a:bodyPr>
          <a:lstStyle/>
          <a:p>
            <a:pPr marL="0" indent="0" algn="l">
              <a:lnSpc>
                <a:spcPct val="106047"/>
              </a:lnSpc>
              <a:buNone/>
            </a:pPr>
            <a:r>
              <a:rPr lang="en-US" sz="2850" b="1" dirty="0">
                <a:solidFill>
                  <a:srgbClr val="15284B"/>
                </a:solidFill>
                <a:latin typeface="Arial" pitchFamily="34" charset="0"/>
                <a:ea typeface="Arial" pitchFamily="34" charset="-122"/>
                <a:cs typeface="Arial" pitchFamily="34" charset="-120"/>
              </a:rPr>
              <a:t>Point to the unclear analysis</a:t>
            </a:r>
            <a:endParaRPr lang="en-US" sz="2850" dirty="0"/>
          </a:p>
        </p:txBody>
      </p:sp>
      <p:sp>
        <p:nvSpPr>
          <p:cNvPr id="17" name="Text 14"/>
          <p:cNvSpPr/>
          <p:nvPr/>
        </p:nvSpPr>
        <p:spPr>
          <a:xfrm>
            <a:off x="2228850" y="9086850"/>
            <a:ext cx="7828493" cy="438150"/>
          </a:xfrm>
          <a:prstGeom prst="rect">
            <a:avLst/>
          </a:prstGeom>
          <a:noFill/>
          <a:ln/>
        </p:spPr>
        <p:txBody>
          <a:bodyPr wrap="square" lIns="25400" tIns="25400" rIns="25400" bIns="25400" rtlCol="0" anchor="t">
            <a:normAutofit/>
          </a:bodyPr>
          <a:lstStyle/>
          <a:p>
            <a:pPr marL="0" indent="0" algn="l">
              <a:lnSpc>
                <a:spcPct val="123529"/>
              </a:lnSpc>
              <a:buNone/>
            </a:pPr>
            <a:r>
              <a:rPr lang="en-US" sz="2250" dirty="0">
                <a:solidFill>
                  <a:srgbClr val="78797B"/>
                </a:solidFill>
                <a:latin typeface="Arial" pitchFamily="34" charset="0"/>
                <a:ea typeface="Arial" pitchFamily="34" charset="-122"/>
                <a:cs typeface="Arial" pitchFamily="34" charset="-120"/>
              </a:rPr>
              <a:t>Ask for the detail needed to understand the conclusions.</a:t>
            </a:r>
            <a:endParaRPr lang="en-US" sz="2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COMMON PITFALLS</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Comparable sales that will be rejected</a:t>
            </a:r>
            <a:endParaRPr lang="en-US" sz="5100" dirty="0"/>
          </a:p>
        </p:txBody>
      </p:sp>
      <p:sp>
        <p:nvSpPr>
          <p:cNvPr id="5" name="Shape 3"/>
          <p:cNvSpPr/>
          <p:nvPr/>
        </p:nvSpPr>
        <p:spPr>
          <a:xfrm>
            <a:off x="1143000" y="4951512"/>
            <a:ext cx="7620000" cy="19050"/>
          </a:xfrm>
          <a:prstGeom prst="rect">
            <a:avLst/>
          </a:prstGeom>
          <a:solidFill>
            <a:srgbClr val="DFE4EA"/>
          </a:solidFill>
          <a:ln/>
        </p:spPr>
        <p:txBody>
          <a:bodyPr/>
          <a:lstStyle/>
          <a:p>
            <a:endParaRPr lang="en-US"/>
          </a:p>
        </p:txBody>
      </p:sp>
      <p:sp>
        <p:nvSpPr>
          <p:cNvPr id="6" name="Text 4"/>
          <p:cNvSpPr/>
          <p:nvPr/>
        </p:nvSpPr>
        <p:spPr>
          <a:xfrm>
            <a:off x="1143000" y="4374356"/>
            <a:ext cx="7848600" cy="424755"/>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15284B"/>
                </a:solidFill>
                <a:latin typeface="Arial" pitchFamily="34" charset="0"/>
                <a:ea typeface="Arial" pitchFamily="34" charset="-122"/>
                <a:cs typeface="Arial" pitchFamily="34" charset="-120"/>
              </a:rPr>
              <a:t>Comps already included in the appraisal report</a:t>
            </a:r>
            <a:endParaRPr lang="en-US" sz="2175" dirty="0"/>
          </a:p>
        </p:txBody>
      </p:sp>
      <p:sp>
        <p:nvSpPr>
          <p:cNvPr id="7" name="Shape 5"/>
          <p:cNvSpPr/>
          <p:nvPr/>
        </p:nvSpPr>
        <p:spPr>
          <a:xfrm>
            <a:off x="9525000" y="4951512"/>
            <a:ext cx="7620000" cy="19050"/>
          </a:xfrm>
          <a:prstGeom prst="rect">
            <a:avLst/>
          </a:prstGeom>
          <a:solidFill>
            <a:srgbClr val="DFE4EA"/>
          </a:solidFill>
          <a:ln/>
        </p:spPr>
        <p:txBody>
          <a:bodyPr/>
          <a:lstStyle/>
          <a:p>
            <a:endParaRPr lang="en-US"/>
          </a:p>
        </p:txBody>
      </p:sp>
      <p:sp>
        <p:nvSpPr>
          <p:cNvPr id="8" name="Text 6"/>
          <p:cNvSpPr/>
          <p:nvPr/>
        </p:nvSpPr>
        <p:spPr>
          <a:xfrm>
            <a:off x="9525000" y="4374356"/>
            <a:ext cx="7848600" cy="424755"/>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15284B"/>
                </a:solidFill>
                <a:latin typeface="Arial" pitchFamily="34" charset="0"/>
                <a:ea typeface="Arial" pitchFamily="34" charset="-122"/>
                <a:cs typeface="Arial" pitchFamily="34" charset="-120"/>
              </a:rPr>
              <a:t>Comps outside the immediate market area</a:t>
            </a:r>
            <a:endParaRPr lang="en-US" sz="2175" dirty="0"/>
          </a:p>
        </p:txBody>
      </p:sp>
      <p:sp>
        <p:nvSpPr>
          <p:cNvPr id="9" name="Shape 7"/>
          <p:cNvSpPr/>
          <p:nvPr/>
        </p:nvSpPr>
        <p:spPr>
          <a:xfrm>
            <a:off x="1143000" y="5833467"/>
            <a:ext cx="7620000" cy="19050"/>
          </a:xfrm>
          <a:prstGeom prst="rect">
            <a:avLst/>
          </a:prstGeom>
          <a:solidFill>
            <a:srgbClr val="DFE4EA"/>
          </a:solidFill>
          <a:ln/>
        </p:spPr>
        <p:txBody>
          <a:bodyPr/>
          <a:lstStyle/>
          <a:p>
            <a:endParaRPr lang="en-US"/>
          </a:p>
        </p:txBody>
      </p:sp>
      <p:sp>
        <p:nvSpPr>
          <p:cNvPr id="10" name="Text 8"/>
          <p:cNvSpPr/>
          <p:nvPr/>
        </p:nvSpPr>
        <p:spPr>
          <a:xfrm>
            <a:off x="1143000" y="5256312"/>
            <a:ext cx="7848600" cy="424755"/>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15284B"/>
                </a:solidFill>
                <a:latin typeface="Arial" pitchFamily="34" charset="0"/>
                <a:ea typeface="Arial" pitchFamily="34" charset="-122"/>
                <a:cs typeface="Arial" pitchFamily="34" charset="-120"/>
              </a:rPr>
              <a:t>Comps more than 20% larger or smaller than the subject</a:t>
            </a:r>
            <a:endParaRPr lang="en-US" sz="2175" dirty="0"/>
          </a:p>
        </p:txBody>
      </p:sp>
      <p:sp>
        <p:nvSpPr>
          <p:cNvPr id="11" name="Shape 9"/>
          <p:cNvSpPr/>
          <p:nvPr/>
        </p:nvSpPr>
        <p:spPr>
          <a:xfrm>
            <a:off x="9525000" y="5833467"/>
            <a:ext cx="7620000" cy="19050"/>
          </a:xfrm>
          <a:prstGeom prst="rect">
            <a:avLst/>
          </a:prstGeom>
          <a:solidFill>
            <a:srgbClr val="DFE4EA"/>
          </a:solidFill>
          <a:ln/>
        </p:spPr>
        <p:txBody>
          <a:bodyPr/>
          <a:lstStyle/>
          <a:p>
            <a:endParaRPr lang="en-US"/>
          </a:p>
        </p:txBody>
      </p:sp>
      <p:sp>
        <p:nvSpPr>
          <p:cNvPr id="12" name="Text 10"/>
          <p:cNvSpPr/>
          <p:nvPr/>
        </p:nvSpPr>
        <p:spPr>
          <a:xfrm>
            <a:off x="9525000" y="5256312"/>
            <a:ext cx="7848600" cy="424755"/>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15284B"/>
                </a:solidFill>
                <a:latin typeface="Arial" pitchFamily="34" charset="0"/>
                <a:ea typeface="Arial" pitchFamily="34" charset="-122"/>
                <a:cs typeface="Arial" pitchFamily="34" charset="-120"/>
              </a:rPr>
              <a:t>All-newer, fully remodeled comps when the subject is neither</a:t>
            </a:r>
            <a:endParaRPr lang="en-US" sz="2175" dirty="0"/>
          </a:p>
        </p:txBody>
      </p:sp>
      <p:sp>
        <p:nvSpPr>
          <p:cNvPr id="13" name="Shape 11"/>
          <p:cNvSpPr/>
          <p:nvPr/>
        </p:nvSpPr>
        <p:spPr>
          <a:xfrm>
            <a:off x="1143000" y="7102078"/>
            <a:ext cx="7620000" cy="19050"/>
          </a:xfrm>
          <a:prstGeom prst="rect">
            <a:avLst/>
          </a:prstGeom>
          <a:solidFill>
            <a:srgbClr val="DFE4EA"/>
          </a:solidFill>
          <a:ln/>
        </p:spPr>
        <p:txBody>
          <a:bodyPr/>
          <a:lstStyle/>
          <a:p>
            <a:endParaRPr lang="en-US"/>
          </a:p>
        </p:txBody>
      </p:sp>
      <p:sp>
        <p:nvSpPr>
          <p:cNvPr id="14" name="Text 12"/>
          <p:cNvSpPr/>
          <p:nvPr/>
        </p:nvSpPr>
        <p:spPr>
          <a:xfrm>
            <a:off x="1143000" y="6138267"/>
            <a:ext cx="7848600"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15284B"/>
                </a:solidFill>
                <a:latin typeface="Arial" pitchFamily="34" charset="0"/>
                <a:ea typeface="Arial" pitchFamily="34" charset="-122"/>
                <a:cs typeface="Arial" pitchFamily="34" charset="-120"/>
              </a:rPr>
              <a:t>Sales that had not closed as of the date of inspection</a:t>
            </a:r>
            <a:endParaRPr lang="en-US" sz="2175" dirty="0"/>
          </a:p>
        </p:txBody>
      </p:sp>
      <p:sp>
        <p:nvSpPr>
          <p:cNvPr id="15" name="Shape 13"/>
          <p:cNvSpPr/>
          <p:nvPr/>
        </p:nvSpPr>
        <p:spPr>
          <a:xfrm>
            <a:off x="9525000" y="7102078"/>
            <a:ext cx="7620000" cy="19050"/>
          </a:xfrm>
          <a:prstGeom prst="rect">
            <a:avLst/>
          </a:prstGeom>
          <a:solidFill>
            <a:srgbClr val="DFE4EA"/>
          </a:solidFill>
          <a:ln/>
        </p:spPr>
        <p:txBody>
          <a:bodyPr/>
          <a:lstStyle/>
          <a:p>
            <a:endParaRPr lang="en-US"/>
          </a:p>
        </p:txBody>
      </p:sp>
      <p:sp>
        <p:nvSpPr>
          <p:cNvPr id="16" name="Text 14"/>
          <p:cNvSpPr/>
          <p:nvPr/>
        </p:nvSpPr>
        <p:spPr>
          <a:xfrm>
            <a:off x="9525000" y="6138267"/>
            <a:ext cx="7848600"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15284B"/>
                </a:solidFill>
                <a:latin typeface="Arial" pitchFamily="34" charset="0"/>
                <a:ea typeface="Arial" pitchFamily="34" charset="-122"/>
                <a:cs typeface="Arial" pitchFamily="34" charset="-120"/>
              </a:rPr>
              <a:t>Comps that all require upward adjustments rather than bracketing</a:t>
            </a:r>
            <a:endParaRPr lang="en-US" sz="2175" dirty="0"/>
          </a:p>
        </p:txBody>
      </p:sp>
      <p:sp>
        <p:nvSpPr>
          <p:cNvPr id="17" name="Shape 15"/>
          <p:cNvSpPr/>
          <p:nvPr/>
        </p:nvSpPr>
        <p:spPr>
          <a:xfrm>
            <a:off x="1143000" y="8370689"/>
            <a:ext cx="7620000" cy="19050"/>
          </a:xfrm>
          <a:prstGeom prst="rect">
            <a:avLst/>
          </a:prstGeom>
          <a:solidFill>
            <a:srgbClr val="DFE4EA"/>
          </a:solidFill>
          <a:ln/>
        </p:spPr>
        <p:txBody>
          <a:bodyPr/>
          <a:lstStyle/>
          <a:p>
            <a:endParaRPr lang="en-US"/>
          </a:p>
        </p:txBody>
      </p:sp>
      <p:sp>
        <p:nvSpPr>
          <p:cNvPr id="18" name="Text 16"/>
          <p:cNvSpPr/>
          <p:nvPr/>
        </p:nvSpPr>
        <p:spPr>
          <a:xfrm>
            <a:off x="1143000" y="7406878"/>
            <a:ext cx="7848600"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15284B"/>
                </a:solidFill>
                <a:latin typeface="Arial" pitchFamily="34" charset="0"/>
                <a:ea typeface="Arial" pitchFamily="34" charset="-122"/>
                <a:cs typeface="Arial" pitchFamily="34" charset="-120"/>
              </a:rPr>
              <a:t>Comps dissimilar in style, quality, age, location, size or amenities</a:t>
            </a:r>
            <a:endParaRPr lang="en-US" sz="2175" dirty="0"/>
          </a:p>
        </p:txBody>
      </p:sp>
      <p:sp>
        <p:nvSpPr>
          <p:cNvPr id="19" name="Shape 17"/>
          <p:cNvSpPr/>
          <p:nvPr/>
        </p:nvSpPr>
        <p:spPr>
          <a:xfrm>
            <a:off x="9525000" y="8370689"/>
            <a:ext cx="7620000" cy="19050"/>
          </a:xfrm>
          <a:prstGeom prst="rect">
            <a:avLst/>
          </a:prstGeom>
          <a:solidFill>
            <a:srgbClr val="DFE4EA"/>
          </a:solidFill>
          <a:ln/>
        </p:spPr>
        <p:txBody>
          <a:bodyPr/>
          <a:lstStyle/>
          <a:p>
            <a:endParaRPr lang="en-US"/>
          </a:p>
        </p:txBody>
      </p:sp>
      <p:sp>
        <p:nvSpPr>
          <p:cNvPr id="20" name="Text 18"/>
          <p:cNvSpPr/>
          <p:nvPr/>
        </p:nvSpPr>
        <p:spPr>
          <a:xfrm>
            <a:off x="9525000" y="7406878"/>
            <a:ext cx="7848600"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15284B"/>
                </a:solidFill>
                <a:latin typeface="Arial" pitchFamily="34" charset="0"/>
                <a:ea typeface="Arial" pitchFamily="34" charset="-122"/>
                <a:cs typeface="Arial" pitchFamily="34" charset="-120"/>
              </a:rPr>
              <a:t>Comps with view amenities the subject does not share</a:t>
            </a:r>
            <a:endParaRPr lang="en-US" sz="2175" dirty="0"/>
          </a:p>
        </p:txBody>
      </p:sp>
      <p:sp>
        <p:nvSpPr>
          <p:cNvPr id="21" name="Text 19"/>
          <p:cNvSpPr/>
          <p:nvPr/>
        </p:nvSpPr>
        <p:spPr>
          <a:xfrm>
            <a:off x="1143000" y="8713589"/>
            <a:ext cx="14716125"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b="1" dirty="0">
                <a:solidFill>
                  <a:srgbClr val="0076A6"/>
                </a:solidFill>
                <a:latin typeface="Arial" pitchFamily="34" charset="0"/>
                <a:ea typeface="Arial" pitchFamily="34" charset="-122"/>
                <a:cs typeface="Arial" pitchFamily="34" charset="-120"/>
              </a:rPr>
              <a:t>Do not expect a line-by-line cost assessment of improvements. Appraisers use a macro approach to valuation.</a:t>
            </a:r>
            <a:endParaRPr lang="en-US" sz="21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BY LOAN TYPE</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Conventional and FHA</a:t>
            </a:r>
            <a:endParaRPr lang="en-US" sz="5100" dirty="0"/>
          </a:p>
        </p:txBody>
      </p:sp>
      <p:sp>
        <p:nvSpPr>
          <p:cNvPr id="5" name="Text 3"/>
          <p:cNvSpPr/>
          <p:nvPr/>
        </p:nvSpPr>
        <p:spPr>
          <a:xfrm>
            <a:off x="1143000" y="2261146"/>
            <a:ext cx="13931265" cy="921841"/>
          </a:xfrm>
          <a:prstGeom prst="rect">
            <a:avLst/>
          </a:prstGeom>
          <a:noFill/>
          <a:ln/>
        </p:spPr>
        <p:txBody>
          <a:bodyPr wrap="square" lIns="25400" tIns="25400" rIns="25400" bIns="25400" rtlCol="0" anchor="t">
            <a:normAutofit/>
          </a:bodyPr>
          <a:lstStyle/>
          <a:p>
            <a:pPr marL="0" indent="0" algn="l">
              <a:lnSpc>
                <a:spcPct val="125405"/>
              </a:lnSpc>
              <a:buNone/>
            </a:pPr>
            <a:r>
              <a:rPr lang="en-US" sz="2400" dirty="0">
                <a:solidFill>
                  <a:srgbClr val="78797B"/>
                </a:solidFill>
                <a:latin typeface="Arial" pitchFamily="34" charset="0"/>
                <a:ea typeface="Arial" pitchFamily="34" charset="-122"/>
                <a:cs typeface="Arial" pitchFamily="34" charset="-120"/>
              </a:rPr>
              <a:t>Each loan type carries its own ROV requirements. Comparable sale counts are capped, and the treatment of late-closing sales is where the two diverge.</a:t>
            </a:r>
            <a:endParaRPr lang="en-US" sz="2400" dirty="0"/>
          </a:p>
        </p:txBody>
      </p:sp>
      <p:sp>
        <p:nvSpPr>
          <p:cNvPr id="6" name="Shape 4"/>
          <p:cNvSpPr/>
          <p:nvPr/>
        </p:nvSpPr>
        <p:spPr>
          <a:xfrm>
            <a:off x="1143000" y="3602087"/>
            <a:ext cx="8001000" cy="5884813"/>
          </a:xfrm>
          <a:prstGeom prst="rect">
            <a:avLst/>
          </a:prstGeom>
          <a:solidFill>
            <a:srgbClr val="F1F4F7"/>
          </a:solidFill>
          <a:ln/>
        </p:spPr>
        <p:txBody>
          <a:bodyPr/>
          <a:lstStyle/>
          <a:p>
            <a:endParaRPr lang="en-US"/>
          </a:p>
        </p:txBody>
      </p:sp>
      <p:sp>
        <p:nvSpPr>
          <p:cNvPr id="7" name="Text 5"/>
          <p:cNvSpPr/>
          <p:nvPr/>
        </p:nvSpPr>
        <p:spPr>
          <a:xfrm>
            <a:off x="1676400" y="4059287"/>
            <a:ext cx="7627620" cy="361950"/>
          </a:xfrm>
          <a:prstGeom prst="rect">
            <a:avLst/>
          </a:prstGeom>
          <a:noFill/>
          <a:ln/>
        </p:spPr>
        <p:txBody>
          <a:bodyPr wrap="square" lIns="25400" tIns="25400" rIns="25400" bIns="25400" rtlCol="0" anchor="t">
            <a:normAutofit/>
          </a:bodyPr>
          <a:lstStyle/>
          <a:p>
            <a:pPr marL="0" indent="0" algn="l">
              <a:lnSpc>
                <a:spcPct val="66667"/>
              </a:lnSpc>
              <a:buNone/>
            </a:pPr>
            <a:r>
              <a:rPr lang="en-US" sz="2550" b="1" kern="0" spc="153" dirty="0">
                <a:solidFill>
                  <a:srgbClr val="15284B"/>
                </a:solidFill>
                <a:latin typeface="Poppins" pitchFamily="34" charset="0"/>
                <a:ea typeface="Poppins" pitchFamily="34" charset="-122"/>
                <a:cs typeface="Poppins" pitchFamily="34" charset="-120"/>
              </a:rPr>
              <a:t>CONVENTIONAL</a:t>
            </a:r>
            <a:endParaRPr lang="en-US" sz="2550" dirty="0"/>
          </a:p>
        </p:txBody>
      </p:sp>
      <p:sp>
        <p:nvSpPr>
          <p:cNvPr id="8" name="Text 6"/>
          <p:cNvSpPr/>
          <p:nvPr/>
        </p:nvSpPr>
        <p:spPr>
          <a:xfrm>
            <a:off x="1676400" y="4630787"/>
            <a:ext cx="7627620" cy="285750"/>
          </a:xfrm>
          <a:prstGeom prst="rect">
            <a:avLst/>
          </a:prstGeom>
          <a:noFill/>
          <a:ln/>
        </p:spPr>
        <p:txBody>
          <a:bodyPr wrap="square" lIns="25400" tIns="25400" rIns="25400" bIns="25400" rtlCol="0" anchor="t">
            <a:normAutofit/>
          </a:bodyPr>
          <a:lstStyle/>
          <a:p>
            <a:pPr marL="0" indent="0" algn="l">
              <a:lnSpc>
                <a:spcPct val="66667"/>
              </a:lnSpc>
              <a:buNone/>
            </a:pPr>
            <a:r>
              <a:rPr lang="en-US" sz="1950" b="1" kern="0" spc="195" dirty="0">
                <a:solidFill>
                  <a:srgbClr val="0076A6"/>
                </a:solidFill>
                <a:latin typeface="Poppins" pitchFamily="34" charset="0"/>
                <a:ea typeface="Poppins" pitchFamily="34" charset="-122"/>
                <a:cs typeface="Poppins" pitchFamily="34" charset="-120"/>
              </a:rPr>
              <a:t>MAX 3 TO 4 CLOSED SALES</a:t>
            </a:r>
            <a:endParaRPr lang="en-US" sz="1950" dirty="0"/>
          </a:p>
        </p:txBody>
      </p:sp>
      <p:sp>
        <p:nvSpPr>
          <p:cNvPr id="9" name="Text 7"/>
          <p:cNvSpPr/>
          <p:nvPr/>
        </p:nvSpPr>
        <p:spPr>
          <a:xfrm>
            <a:off x="1676400" y="5145137"/>
            <a:ext cx="7142226" cy="1695450"/>
          </a:xfrm>
          <a:prstGeom prst="rect">
            <a:avLst/>
          </a:prstGeom>
          <a:noFill/>
          <a:ln/>
        </p:spPr>
        <p:txBody>
          <a:bodyPr wrap="square" lIns="25400" tIns="25400" rIns="25400" bIns="25400" rtlCol="0" anchor="t">
            <a:normAutofit/>
          </a:bodyPr>
          <a:lstStyle/>
          <a:p>
            <a:pPr marL="0" indent="0" algn="l">
              <a:lnSpc>
                <a:spcPct val="131818"/>
              </a:lnSpc>
              <a:buNone/>
            </a:pPr>
            <a:r>
              <a:rPr lang="en-US" sz="2175" dirty="0">
                <a:solidFill>
                  <a:srgbClr val="15284B"/>
                </a:solidFill>
                <a:latin typeface="Arial" pitchFamily="34" charset="0"/>
                <a:ea typeface="Arial" pitchFamily="34" charset="-122"/>
                <a:cs typeface="Arial" pitchFamily="34" charset="-120"/>
              </a:rPr>
              <a:t>A comparable that closed after the effective date of the report can prompt the appraiser to consider a re-inspection, returning to the property and updating the effective date to use more current sales.</a:t>
            </a:r>
            <a:endParaRPr lang="en-US" sz="2175" dirty="0"/>
          </a:p>
        </p:txBody>
      </p:sp>
      <p:sp>
        <p:nvSpPr>
          <p:cNvPr id="10" name="Text 8"/>
          <p:cNvSpPr/>
          <p:nvPr/>
        </p:nvSpPr>
        <p:spPr>
          <a:xfrm>
            <a:off x="1676400" y="7012037"/>
            <a:ext cx="7142226" cy="1695450"/>
          </a:xfrm>
          <a:prstGeom prst="rect">
            <a:avLst/>
          </a:prstGeom>
          <a:noFill/>
          <a:ln/>
        </p:spPr>
        <p:txBody>
          <a:bodyPr wrap="square" lIns="25400" tIns="25400" rIns="25400" bIns="25400" rtlCol="0" anchor="t">
            <a:normAutofit/>
          </a:bodyPr>
          <a:lstStyle/>
          <a:p>
            <a:pPr marL="0" indent="0" algn="l">
              <a:lnSpc>
                <a:spcPct val="131818"/>
              </a:lnSpc>
              <a:buNone/>
            </a:pPr>
            <a:r>
              <a:rPr lang="en-US" sz="2175" b="1" dirty="0">
                <a:solidFill>
                  <a:srgbClr val="0076A6"/>
                </a:solidFill>
                <a:latin typeface="Arial" pitchFamily="34" charset="0"/>
                <a:ea typeface="Arial" pitchFamily="34" charset="-122"/>
                <a:cs typeface="Arial" pitchFamily="34" charset="-120"/>
              </a:rPr>
              <a:t>A re-inspection is not an ROV. It is still communicated to the appraiser through the ROV department, and normally carries an additional fee and turn time.</a:t>
            </a:r>
            <a:endParaRPr lang="en-US" sz="2175" dirty="0"/>
          </a:p>
        </p:txBody>
      </p:sp>
      <p:sp>
        <p:nvSpPr>
          <p:cNvPr id="11" name="Shape 9"/>
          <p:cNvSpPr/>
          <p:nvPr/>
        </p:nvSpPr>
        <p:spPr>
          <a:xfrm>
            <a:off x="9144000" y="3602087"/>
            <a:ext cx="8001000" cy="5884813"/>
          </a:xfrm>
          <a:prstGeom prst="rect">
            <a:avLst/>
          </a:prstGeom>
          <a:solidFill>
            <a:srgbClr val="15284B"/>
          </a:solidFill>
          <a:ln/>
        </p:spPr>
        <p:txBody>
          <a:bodyPr/>
          <a:lstStyle/>
          <a:p>
            <a:endParaRPr lang="en-US"/>
          </a:p>
        </p:txBody>
      </p:sp>
      <p:sp>
        <p:nvSpPr>
          <p:cNvPr id="12" name="Text 10"/>
          <p:cNvSpPr/>
          <p:nvPr/>
        </p:nvSpPr>
        <p:spPr>
          <a:xfrm>
            <a:off x="9677400" y="4059287"/>
            <a:ext cx="7627620" cy="361950"/>
          </a:xfrm>
          <a:prstGeom prst="rect">
            <a:avLst/>
          </a:prstGeom>
          <a:noFill/>
          <a:ln/>
        </p:spPr>
        <p:txBody>
          <a:bodyPr wrap="square" lIns="25400" tIns="25400" rIns="25400" bIns="25400" rtlCol="0" anchor="t">
            <a:normAutofit/>
          </a:bodyPr>
          <a:lstStyle/>
          <a:p>
            <a:pPr marL="0" indent="0" algn="l">
              <a:lnSpc>
                <a:spcPct val="66667"/>
              </a:lnSpc>
              <a:buNone/>
            </a:pPr>
            <a:r>
              <a:rPr lang="en-US" sz="2550" b="1" kern="0" spc="153" dirty="0">
                <a:solidFill>
                  <a:srgbClr val="8FB6CE"/>
                </a:solidFill>
                <a:latin typeface="Poppins" pitchFamily="34" charset="0"/>
                <a:ea typeface="Poppins" pitchFamily="34" charset="-122"/>
                <a:cs typeface="Poppins" pitchFamily="34" charset="-120"/>
              </a:rPr>
              <a:t>FHA</a:t>
            </a:r>
            <a:endParaRPr lang="en-US" sz="2550" dirty="0"/>
          </a:p>
        </p:txBody>
      </p:sp>
      <p:sp>
        <p:nvSpPr>
          <p:cNvPr id="13" name="Text 11"/>
          <p:cNvSpPr/>
          <p:nvPr/>
        </p:nvSpPr>
        <p:spPr>
          <a:xfrm>
            <a:off x="9677400" y="4630787"/>
            <a:ext cx="7627620" cy="285750"/>
          </a:xfrm>
          <a:prstGeom prst="rect">
            <a:avLst/>
          </a:prstGeom>
          <a:noFill/>
          <a:ln/>
        </p:spPr>
        <p:txBody>
          <a:bodyPr wrap="square" lIns="25400" tIns="25400" rIns="25400" bIns="25400" rtlCol="0" anchor="t">
            <a:normAutofit/>
          </a:bodyPr>
          <a:lstStyle/>
          <a:p>
            <a:pPr marL="0" indent="0" algn="l">
              <a:lnSpc>
                <a:spcPct val="66667"/>
              </a:lnSpc>
              <a:buNone/>
            </a:pPr>
            <a:r>
              <a:rPr lang="en-US" sz="1950" b="1" kern="0" spc="195" dirty="0">
                <a:solidFill>
                  <a:srgbClr val="8FB6CE"/>
                </a:solidFill>
                <a:latin typeface="Poppins" pitchFamily="34" charset="0"/>
                <a:ea typeface="Poppins" pitchFamily="34" charset="-122"/>
                <a:cs typeface="Poppins" pitchFamily="34" charset="-120"/>
              </a:rPr>
              <a:t>MAX 3 TO 4 CLOSED SALES</a:t>
            </a:r>
            <a:endParaRPr lang="en-US" sz="1950" dirty="0"/>
          </a:p>
        </p:txBody>
      </p:sp>
      <p:sp>
        <p:nvSpPr>
          <p:cNvPr id="14" name="Text 12"/>
          <p:cNvSpPr/>
          <p:nvPr/>
        </p:nvSpPr>
        <p:spPr>
          <a:xfrm>
            <a:off x="9677400" y="5145137"/>
            <a:ext cx="7142226" cy="866775"/>
          </a:xfrm>
          <a:prstGeom prst="rect">
            <a:avLst/>
          </a:prstGeom>
          <a:noFill/>
          <a:ln/>
        </p:spPr>
        <p:txBody>
          <a:bodyPr wrap="square" lIns="25400" tIns="25400" rIns="25400" bIns="25400" rtlCol="0" anchor="t">
            <a:normAutofit/>
          </a:bodyPr>
          <a:lstStyle/>
          <a:p>
            <a:pPr marL="0" indent="0" algn="l">
              <a:lnSpc>
                <a:spcPct val="131818"/>
              </a:lnSpc>
              <a:buNone/>
            </a:pPr>
            <a:r>
              <a:rPr lang="en-US" sz="2175" dirty="0">
                <a:solidFill>
                  <a:srgbClr val="FFFFFF"/>
                </a:solidFill>
                <a:latin typeface="Arial" pitchFamily="34" charset="0"/>
                <a:ea typeface="Arial" pitchFamily="34" charset="-122"/>
                <a:cs typeface="Arial" pitchFamily="34" charset="-120"/>
              </a:rPr>
              <a:t>Every comparable sale must have closed before the effective date of the report.</a:t>
            </a:r>
            <a:endParaRPr lang="en-US" sz="2175" dirty="0"/>
          </a:p>
        </p:txBody>
      </p:sp>
      <p:sp>
        <p:nvSpPr>
          <p:cNvPr id="15" name="Text 13"/>
          <p:cNvSpPr/>
          <p:nvPr/>
        </p:nvSpPr>
        <p:spPr>
          <a:xfrm>
            <a:off x="9677400" y="6164312"/>
            <a:ext cx="7142226" cy="866775"/>
          </a:xfrm>
          <a:prstGeom prst="rect">
            <a:avLst/>
          </a:prstGeom>
          <a:noFill/>
          <a:ln/>
        </p:spPr>
        <p:txBody>
          <a:bodyPr wrap="square" lIns="25400" tIns="25400" rIns="25400" bIns="25400" rtlCol="0" anchor="t">
            <a:normAutofit/>
          </a:bodyPr>
          <a:lstStyle/>
          <a:p>
            <a:pPr marL="0" indent="0" algn="l">
              <a:lnSpc>
                <a:spcPct val="131818"/>
              </a:lnSpc>
              <a:buNone/>
            </a:pPr>
            <a:r>
              <a:rPr lang="en-US" sz="2175" dirty="0">
                <a:solidFill>
                  <a:srgbClr val="FFFFFF"/>
                </a:solidFill>
                <a:latin typeface="Arial" pitchFamily="34" charset="0"/>
                <a:ea typeface="Arial" pitchFamily="34" charset="-122"/>
                <a:cs typeface="Arial" pitchFamily="34" charset="-120"/>
              </a:rPr>
              <a:t>FHA will not allow re-inspections or second appraisals to increase value.</a:t>
            </a:r>
            <a:endParaRPr lang="en-US" sz="2175" dirty="0"/>
          </a:p>
        </p:txBody>
      </p:sp>
      <p:sp>
        <p:nvSpPr>
          <p:cNvPr id="16" name="Text 14"/>
          <p:cNvSpPr/>
          <p:nvPr/>
        </p:nvSpPr>
        <p:spPr>
          <a:xfrm>
            <a:off x="9677400" y="7183487"/>
            <a:ext cx="7142226" cy="1281113"/>
          </a:xfrm>
          <a:prstGeom prst="rect">
            <a:avLst/>
          </a:prstGeom>
          <a:noFill/>
          <a:ln/>
        </p:spPr>
        <p:txBody>
          <a:bodyPr wrap="square" lIns="25400" tIns="25400" rIns="25400" bIns="25400" rtlCol="0" anchor="t">
            <a:normAutofit/>
          </a:bodyPr>
          <a:lstStyle/>
          <a:p>
            <a:pPr marL="0" indent="0" algn="l">
              <a:lnSpc>
                <a:spcPct val="131818"/>
              </a:lnSpc>
              <a:buNone/>
            </a:pPr>
            <a:r>
              <a:rPr lang="en-US" sz="2175" b="1" dirty="0">
                <a:solidFill>
                  <a:srgbClr val="8FB6CE"/>
                </a:solidFill>
                <a:latin typeface="Arial" pitchFamily="34" charset="0"/>
                <a:ea typeface="Arial" pitchFamily="34" charset="-122"/>
                <a:cs typeface="Arial" pitchFamily="34" charset="-120"/>
              </a:rPr>
              <a:t>A transferred appraisal from another lender must be accepted as is. Requests to modify it in any way are not allowed.</a:t>
            </a:r>
            <a:endParaRPr lang="en-US" sz="21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BY LOAN TYPE</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VA</a:t>
            </a:r>
            <a:endParaRPr lang="en-US" sz="5100" dirty="0"/>
          </a:p>
        </p:txBody>
      </p:sp>
      <p:sp>
        <p:nvSpPr>
          <p:cNvPr id="5" name="Text 3"/>
          <p:cNvSpPr/>
          <p:nvPr/>
        </p:nvSpPr>
        <p:spPr>
          <a:xfrm>
            <a:off x="1143000" y="6338143"/>
            <a:ext cx="3562350" cy="1323975"/>
          </a:xfrm>
          <a:prstGeom prst="rect">
            <a:avLst/>
          </a:prstGeom>
          <a:noFill/>
          <a:ln/>
        </p:spPr>
        <p:txBody>
          <a:bodyPr wrap="square" lIns="25400" tIns="25400" rIns="25400" bIns="25400" rtlCol="0" anchor="t">
            <a:normAutofit/>
          </a:bodyPr>
          <a:lstStyle/>
          <a:p>
            <a:pPr marL="0" indent="0" algn="l">
              <a:lnSpc>
                <a:spcPct val="59735"/>
              </a:lnSpc>
              <a:buNone/>
            </a:pPr>
            <a:r>
              <a:rPr lang="en-US" sz="11250" b="1" dirty="0">
                <a:solidFill>
                  <a:srgbClr val="15284B"/>
                </a:solidFill>
                <a:latin typeface="Poppins" pitchFamily="34" charset="0"/>
                <a:ea typeface="Poppins" pitchFamily="34" charset="-122"/>
                <a:cs typeface="Poppins" pitchFamily="34" charset="-120"/>
              </a:rPr>
              <a:t>3</a:t>
            </a:r>
            <a:endParaRPr lang="en-US" sz="11250" dirty="0"/>
          </a:p>
        </p:txBody>
      </p:sp>
      <p:sp>
        <p:nvSpPr>
          <p:cNvPr id="6" name="Text 4"/>
          <p:cNvSpPr/>
          <p:nvPr/>
        </p:nvSpPr>
        <p:spPr>
          <a:xfrm>
            <a:off x="1143000" y="7757368"/>
            <a:ext cx="3562350" cy="360015"/>
          </a:xfrm>
          <a:prstGeom prst="rect">
            <a:avLst/>
          </a:prstGeom>
          <a:noFill/>
          <a:ln/>
        </p:spPr>
        <p:txBody>
          <a:bodyPr wrap="square" lIns="25400" tIns="25400" rIns="25400" bIns="25400" rtlCol="0" anchor="t">
            <a:normAutofit/>
          </a:bodyPr>
          <a:lstStyle/>
          <a:p>
            <a:pPr marL="0" indent="0" algn="l">
              <a:lnSpc>
                <a:spcPct val="86667"/>
              </a:lnSpc>
              <a:buNone/>
            </a:pPr>
            <a:r>
              <a:rPr lang="en-US" sz="1950" b="1" kern="0" spc="195" dirty="0">
                <a:solidFill>
                  <a:srgbClr val="0076A6"/>
                </a:solidFill>
                <a:latin typeface="Poppins" pitchFamily="34" charset="0"/>
                <a:ea typeface="Poppins" pitchFamily="34" charset="-122"/>
                <a:cs typeface="Poppins" pitchFamily="34" charset="-120"/>
              </a:rPr>
              <a:t>CLOSED SALES MAX</a:t>
            </a:r>
            <a:endParaRPr lang="en-US" sz="1950" dirty="0"/>
          </a:p>
        </p:txBody>
      </p:sp>
      <p:sp>
        <p:nvSpPr>
          <p:cNvPr id="7" name="Text 5"/>
          <p:cNvSpPr/>
          <p:nvPr/>
        </p:nvSpPr>
        <p:spPr>
          <a:xfrm>
            <a:off x="1143000" y="8326934"/>
            <a:ext cx="3335655" cy="1198066"/>
          </a:xfrm>
          <a:prstGeom prst="rect">
            <a:avLst/>
          </a:prstGeom>
          <a:noFill/>
          <a:ln/>
        </p:spPr>
        <p:txBody>
          <a:bodyPr wrap="square" lIns="25400" tIns="25400" rIns="25400" bIns="25400" rtlCol="0" anchor="t">
            <a:normAutofit/>
          </a:bodyPr>
          <a:lstStyle/>
          <a:p>
            <a:pPr marL="0" indent="0" algn="l">
              <a:lnSpc>
                <a:spcPct val="126875"/>
              </a:lnSpc>
              <a:buNone/>
            </a:pPr>
            <a:r>
              <a:rPr lang="en-US" sz="2100" dirty="0">
                <a:solidFill>
                  <a:srgbClr val="78797B"/>
                </a:solidFill>
                <a:latin typeface="Arial" pitchFamily="34" charset="0"/>
                <a:ea typeface="Arial" pitchFamily="34" charset="-122"/>
                <a:cs typeface="Arial" pitchFamily="34" charset="-120"/>
              </a:rPr>
              <a:t>In most cases the ROV goes to the VA office, not to the appraiser.</a:t>
            </a:r>
            <a:endParaRPr lang="en-US" sz="2100" dirty="0"/>
          </a:p>
        </p:txBody>
      </p:sp>
      <p:sp>
        <p:nvSpPr>
          <p:cNvPr id="8" name="Shape 6"/>
          <p:cNvSpPr/>
          <p:nvPr/>
        </p:nvSpPr>
        <p:spPr>
          <a:xfrm>
            <a:off x="5143500" y="4788098"/>
            <a:ext cx="12001500" cy="19050"/>
          </a:xfrm>
          <a:prstGeom prst="rect">
            <a:avLst/>
          </a:prstGeom>
          <a:solidFill>
            <a:srgbClr val="DFE4EA"/>
          </a:solidFill>
          <a:ln/>
        </p:spPr>
        <p:txBody>
          <a:bodyPr/>
          <a:lstStyle/>
          <a:p>
            <a:endParaRPr lang="en-US"/>
          </a:p>
        </p:txBody>
      </p:sp>
      <p:sp>
        <p:nvSpPr>
          <p:cNvPr id="9" name="Text 7"/>
          <p:cNvSpPr/>
          <p:nvPr/>
        </p:nvSpPr>
        <p:spPr>
          <a:xfrm>
            <a:off x="5143500" y="3698677"/>
            <a:ext cx="12361545" cy="917972"/>
          </a:xfrm>
          <a:prstGeom prst="rect">
            <a:avLst/>
          </a:prstGeom>
          <a:noFill/>
          <a:ln/>
        </p:spPr>
        <p:txBody>
          <a:bodyPr wrap="square" lIns="25400" tIns="25400" rIns="25400" bIns="25400" rtlCol="0" anchor="t">
            <a:normAutofit/>
          </a:bodyPr>
          <a:lstStyle/>
          <a:p>
            <a:pPr marL="0" indent="0" algn="l">
              <a:lnSpc>
                <a:spcPct val="121579"/>
              </a:lnSpc>
              <a:buNone/>
            </a:pPr>
            <a:r>
              <a:rPr lang="en-US" sz="2475" dirty="0">
                <a:solidFill>
                  <a:srgbClr val="15284B"/>
                </a:solidFill>
                <a:latin typeface="Arial" pitchFamily="34" charset="0"/>
                <a:ea typeface="Arial" pitchFamily="34" charset="-122"/>
                <a:cs typeface="Arial" pitchFamily="34" charset="-120"/>
              </a:rPr>
              <a:t>The SAR or underwriter must review the appraisal and issue the Notice of Value before the ROV can be processed.</a:t>
            </a:r>
            <a:endParaRPr lang="en-US" sz="2475" dirty="0"/>
          </a:p>
        </p:txBody>
      </p:sp>
      <p:sp>
        <p:nvSpPr>
          <p:cNvPr id="10" name="Shape 8"/>
          <p:cNvSpPr/>
          <p:nvPr/>
        </p:nvSpPr>
        <p:spPr>
          <a:xfrm>
            <a:off x="5143500" y="5685234"/>
            <a:ext cx="12001500" cy="19050"/>
          </a:xfrm>
          <a:prstGeom prst="rect">
            <a:avLst/>
          </a:prstGeom>
          <a:solidFill>
            <a:srgbClr val="DFE4EA"/>
          </a:solidFill>
          <a:ln/>
        </p:spPr>
        <p:txBody>
          <a:bodyPr/>
          <a:lstStyle/>
          <a:p>
            <a:endParaRPr lang="en-US"/>
          </a:p>
        </p:txBody>
      </p:sp>
      <p:sp>
        <p:nvSpPr>
          <p:cNvPr id="11" name="Text 9"/>
          <p:cNvSpPr/>
          <p:nvPr/>
        </p:nvSpPr>
        <p:spPr>
          <a:xfrm>
            <a:off x="5143500" y="5035748"/>
            <a:ext cx="12361545" cy="478036"/>
          </a:xfrm>
          <a:prstGeom prst="rect">
            <a:avLst/>
          </a:prstGeom>
          <a:noFill/>
          <a:ln/>
        </p:spPr>
        <p:txBody>
          <a:bodyPr wrap="square" lIns="25400" tIns="25400" rIns="25400" bIns="25400" rtlCol="0" anchor="t">
            <a:normAutofit/>
          </a:bodyPr>
          <a:lstStyle/>
          <a:p>
            <a:pPr marL="0" indent="0" algn="l">
              <a:lnSpc>
                <a:spcPct val="121579"/>
              </a:lnSpc>
              <a:buNone/>
            </a:pPr>
            <a:r>
              <a:rPr lang="en-US" sz="2475" dirty="0">
                <a:solidFill>
                  <a:srgbClr val="15284B"/>
                </a:solidFill>
                <a:latin typeface="Arial" pitchFamily="34" charset="0"/>
                <a:ea typeface="Arial" pitchFamily="34" charset="-122"/>
                <a:cs typeface="Arial" pitchFamily="34" charset="-120"/>
              </a:rPr>
              <a:t>A signed letter from the Veteran requesting the ROV is required.</a:t>
            </a:r>
            <a:endParaRPr lang="en-US" sz="2475" dirty="0"/>
          </a:p>
        </p:txBody>
      </p:sp>
      <p:sp>
        <p:nvSpPr>
          <p:cNvPr id="12" name="Shape 10"/>
          <p:cNvSpPr/>
          <p:nvPr/>
        </p:nvSpPr>
        <p:spPr>
          <a:xfrm>
            <a:off x="5143500" y="7022306"/>
            <a:ext cx="12001500" cy="19050"/>
          </a:xfrm>
          <a:prstGeom prst="rect">
            <a:avLst/>
          </a:prstGeom>
          <a:solidFill>
            <a:srgbClr val="DFE4EA"/>
          </a:solidFill>
          <a:ln/>
        </p:spPr>
        <p:txBody>
          <a:bodyPr/>
          <a:lstStyle/>
          <a:p>
            <a:endParaRPr lang="en-US"/>
          </a:p>
        </p:txBody>
      </p:sp>
      <p:sp>
        <p:nvSpPr>
          <p:cNvPr id="13" name="Text 11"/>
          <p:cNvSpPr/>
          <p:nvPr/>
        </p:nvSpPr>
        <p:spPr>
          <a:xfrm>
            <a:off x="5143500" y="5932884"/>
            <a:ext cx="12361545" cy="917972"/>
          </a:xfrm>
          <a:prstGeom prst="rect">
            <a:avLst/>
          </a:prstGeom>
          <a:noFill/>
          <a:ln/>
        </p:spPr>
        <p:txBody>
          <a:bodyPr wrap="square" lIns="25400" tIns="25400" rIns="25400" bIns="25400" rtlCol="0" anchor="t">
            <a:normAutofit/>
          </a:bodyPr>
          <a:lstStyle/>
          <a:p>
            <a:pPr marL="0" indent="0" algn="l">
              <a:lnSpc>
                <a:spcPct val="121579"/>
              </a:lnSpc>
              <a:buNone/>
            </a:pPr>
            <a:r>
              <a:rPr lang="en-US" sz="2475" dirty="0">
                <a:solidFill>
                  <a:srgbClr val="15284B"/>
                </a:solidFill>
                <a:latin typeface="Arial" pitchFamily="34" charset="0"/>
                <a:ea typeface="Arial" pitchFamily="34" charset="-122"/>
                <a:cs typeface="Arial" pitchFamily="34" charset="-120"/>
              </a:rPr>
              <a:t>MLS sheets are required for each sale, and every comparable must have sold before the effective date of the report.</a:t>
            </a:r>
            <a:endParaRPr lang="en-US" sz="2475" dirty="0"/>
          </a:p>
        </p:txBody>
      </p:sp>
      <p:sp>
        <p:nvSpPr>
          <p:cNvPr id="14" name="Shape 12"/>
          <p:cNvSpPr/>
          <p:nvPr/>
        </p:nvSpPr>
        <p:spPr>
          <a:xfrm>
            <a:off x="5143500" y="8359378"/>
            <a:ext cx="12001500" cy="19050"/>
          </a:xfrm>
          <a:prstGeom prst="rect">
            <a:avLst/>
          </a:prstGeom>
          <a:solidFill>
            <a:srgbClr val="DFE4EA"/>
          </a:solidFill>
          <a:ln/>
        </p:spPr>
        <p:txBody>
          <a:bodyPr/>
          <a:lstStyle/>
          <a:p>
            <a:endParaRPr lang="en-US"/>
          </a:p>
        </p:txBody>
      </p:sp>
      <p:sp>
        <p:nvSpPr>
          <p:cNvPr id="15" name="Text 13"/>
          <p:cNvSpPr/>
          <p:nvPr/>
        </p:nvSpPr>
        <p:spPr>
          <a:xfrm>
            <a:off x="5143500" y="7269956"/>
            <a:ext cx="12361545" cy="917972"/>
          </a:xfrm>
          <a:prstGeom prst="rect">
            <a:avLst/>
          </a:prstGeom>
          <a:noFill/>
          <a:ln/>
        </p:spPr>
        <p:txBody>
          <a:bodyPr wrap="square" lIns="25400" tIns="25400" rIns="25400" bIns="25400" rtlCol="0" anchor="t">
            <a:normAutofit/>
          </a:bodyPr>
          <a:lstStyle/>
          <a:p>
            <a:pPr marL="0" indent="0" algn="l">
              <a:lnSpc>
                <a:spcPct val="121579"/>
              </a:lnSpc>
              <a:buNone/>
            </a:pPr>
            <a:r>
              <a:rPr lang="en-US" sz="2475" dirty="0">
                <a:solidFill>
                  <a:srgbClr val="15284B"/>
                </a:solidFill>
                <a:latin typeface="Arial" pitchFamily="34" charset="0"/>
                <a:ea typeface="Arial" pitchFamily="34" charset="-122"/>
                <a:cs typeface="Arial" pitchFamily="34" charset="-120"/>
              </a:rPr>
              <a:t>Comparables originally sent to the appraiser during Tidewater cannot be submitted again.</a:t>
            </a:r>
            <a:endParaRPr lang="en-US" sz="2475" dirty="0"/>
          </a:p>
        </p:txBody>
      </p:sp>
      <p:sp>
        <p:nvSpPr>
          <p:cNvPr id="16" name="Text 14"/>
          <p:cNvSpPr/>
          <p:nvPr/>
        </p:nvSpPr>
        <p:spPr>
          <a:xfrm>
            <a:off x="5143500" y="8607028"/>
            <a:ext cx="12361545" cy="917972"/>
          </a:xfrm>
          <a:prstGeom prst="rect">
            <a:avLst/>
          </a:prstGeom>
          <a:noFill/>
          <a:ln/>
        </p:spPr>
        <p:txBody>
          <a:bodyPr wrap="square" lIns="25400" tIns="25400" rIns="25400" bIns="25400" rtlCol="0" anchor="t">
            <a:normAutofit/>
          </a:bodyPr>
          <a:lstStyle/>
          <a:p>
            <a:pPr marL="0" indent="0" algn="l">
              <a:lnSpc>
                <a:spcPct val="121579"/>
              </a:lnSpc>
              <a:buNone/>
            </a:pPr>
            <a:r>
              <a:rPr lang="en-US" sz="2475" dirty="0">
                <a:solidFill>
                  <a:srgbClr val="15284B"/>
                </a:solidFill>
                <a:latin typeface="Arial" pitchFamily="34" charset="0"/>
                <a:ea typeface="Arial" pitchFamily="34" charset="-122"/>
                <a:cs typeface="Arial" pitchFamily="34" charset="-120"/>
              </a:rPr>
              <a:t>VA accepts only similar or superior comparable sales, and sometimes requires an explanation of why they are superior.</a:t>
            </a:r>
            <a:endParaRPr lang="en-US" sz="247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5284B"/>
        </a:solidFill>
        <a:effectLst/>
      </p:bgPr>
    </p:bg>
    <p:spTree>
      <p:nvGrpSpPr>
        <p:cNvPr id="1" name=""/>
        <p:cNvGrpSpPr/>
        <p:nvPr/>
      </p:nvGrpSpPr>
      <p:grpSpPr>
        <a:xfrm>
          <a:off x="0" y="0"/>
          <a:ext cx="0" cy="0"/>
          <a:chOff x="0" y="0"/>
          <a:chExt cx="0" cy="0"/>
        </a:xfrm>
      </p:grpSpPr>
      <p:sp>
        <p:nvSpPr>
          <p:cNvPr id="3" name="Text 0"/>
          <p:cNvSpPr/>
          <p:nvPr/>
        </p:nvSpPr>
        <p:spPr>
          <a:xfrm>
            <a:off x="1238250" y="914400"/>
            <a:ext cx="1739265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8FB6CE"/>
                </a:solidFill>
                <a:latin typeface="Poppins" pitchFamily="34" charset="0"/>
                <a:ea typeface="Poppins" pitchFamily="34" charset="-122"/>
                <a:cs typeface="Poppins" pitchFamily="34" charset="-120"/>
              </a:rPr>
              <a:t>VA WORKFLOW</a:t>
            </a:r>
            <a:endParaRPr lang="en-US" sz="1800" dirty="0"/>
          </a:p>
        </p:txBody>
      </p:sp>
      <p:sp>
        <p:nvSpPr>
          <p:cNvPr id="4" name="Text 1"/>
          <p:cNvSpPr/>
          <p:nvPr/>
        </p:nvSpPr>
        <p:spPr>
          <a:xfrm>
            <a:off x="1238250" y="1333500"/>
            <a:ext cx="1739265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FFFFFF"/>
                </a:solidFill>
                <a:latin typeface="Arial" pitchFamily="34" charset="0"/>
                <a:ea typeface="Arial" pitchFamily="34" charset="-122"/>
                <a:cs typeface="Arial" pitchFamily="34" charset="-120"/>
              </a:rPr>
              <a:t>Tidewater</a:t>
            </a:r>
            <a:endParaRPr lang="en-US" sz="5100" dirty="0"/>
          </a:p>
        </p:txBody>
      </p:sp>
      <p:sp>
        <p:nvSpPr>
          <p:cNvPr id="5" name="Text 2"/>
          <p:cNvSpPr/>
          <p:nvPr/>
        </p:nvSpPr>
        <p:spPr>
          <a:xfrm>
            <a:off x="1238250" y="2261146"/>
            <a:ext cx="14323695" cy="921841"/>
          </a:xfrm>
          <a:prstGeom prst="rect">
            <a:avLst/>
          </a:prstGeom>
          <a:noFill/>
          <a:ln/>
        </p:spPr>
        <p:txBody>
          <a:bodyPr wrap="square" lIns="25400" tIns="25400" rIns="25400" bIns="25400" rtlCol="0" anchor="t">
            <a:normAutofit/>
          </a:bodyPr>
          <a:lstStyle/>
          <a:p>
            <a:pPr marL="0" indent="0" algn="l">
              <a:lnSpc>
                <a:spcPct val="125405"/>
              </a:lnSpc>
              <a:buNone/>
            </a:pPr>
            <a:r>
              <a:rPr lang="en-US" sz="2400" dirty="0">
                <a:solidFill>
                  <a:srgbClr val="D3DEE8"/>
                </a:solidFill>
                <a:latin typeface="Arial" pitchFamily="34" charset="0"/>
                <a:ea typeface="Arial" pitchFamily="34" charset="-122"/>
                <a:cs typeface="Arial" pitchFamily="34" charset="-120"/>
              </a:rPr>
              <a:t>A required workflow the appraiser must perform when a property does not appraise. The appraiser notifies the lender before issuing the report and requests any information supporting the desired value.</a:t>
            </a:r>
            <a:endParaRPr lang="en-US" sz="2400" dirty="0"/>
          </a:p>
        </p:txBody>
      </p:sp>
      <p:sp>
        <p:nvSpPr>
          <p:cNvPr id="6" name="Text 3"/>
          <p:cNvSpPr/>
          <p:nvPr/>
        </p:nvSpPr>
        <p:spPr>
          <a:xfrm>
            <a:off x="1238250" y="6153596"/>
            <a:ext cx="3562350" cy="1657350"/>
          </a:xfrm>
          <a:prstGeom prst="rect">
            <a:avLst/>
          </a:prstGeom>
          <a:noFill/>
          <a:ln/>
        </p:spPr>
        <p:txBody>
          <a:bodyPr wrap="square" lIns="25400" tIns="25400" rIns="25400" bIns="25400" rtlCol="0" anchor="t">
            <a:normAutofit/>
          </a:bodyPr>
          <a:lstStyle/>
          <a:p>
            <a:pPr marL="0" indent="0" algn="l">
              <a:lnSpc>
                <a:spcPct val="56667"/>
              </a:lnSpc>
              <a:buNone/>
            </a:pPr>
            <a:r>
              <a:rPr lang="en-US" sz="15000" b="1" dirty="0">
                <a:solidFill>
                  <a:srgbClr val="FFFFFF"/>
                </a:solidFill>
                <a:latin typeface="Poppins" pitchFamily="34" charset="0"/>
                <a:ea typeface="Poppins" pitchFamily="34" charset="-122"/>
                <a:cs typeface="Poppins" pitchFamily="34" charset="-120"/>
              </a:rPr>
              <a:t>48</a:t>
            </a:r>
            <a:endParaRPr lang="en-US" sz="15000" dirty="0"/>
          </a:p>
        </p:txBody>
      </p:sp>
      <p:sp>
        <p:nvSpPr>
          <p:cNvPr id="7" name="Text 4"/>
          <p:cNvSpPr/>
          <p:nvPr/>
        </p:nvSpPr>
        <p:spPr>
          <a:xfrm>
            <a:off x="1238250" y="7925246"/>
            <a:ext cx="3562350" cy="384721"/>
          </a:xfrm>
          <a:prstGeom prst="rect">
            <a:avLst/>
          </a:prstGeom>
          <a:noFill/>
          <a:ln/>
        </p:spPr>
        <p:txBody>
          <a:bodyPr wrap="square" lIns="25400" tIns="25400" rIns="25400" bIns="25400" rtlCol="0" anchor="t">
            <a:normAutofit/>
          </a:bodyPr>
          <a:lstStyle/>
          <a:p>
            <a:pPr marL="0" indent="0" algn="l">
              <a:lnSpc>
                <a:spcPct val="86667"/>
              </a:lnSpc>
              <a:buNone/>
            </a:pPr>
            <a:r>
              <a:rPr lang="en-US" sz="2100" b="1" kern="0" spc="210" dirty="0">
                <a:solidFill>
                  <a:srgbClr val="8FB6CE"/>
                </a:solidFill>
                <a:latin typeface="Poppins" pitchFamily="34" charset="0"/>
                <a:ea typeface="Poppins" pitchFamily="34" charset="-122"/>
                <a:cs typeface="Poppins" pitchFamily="34" charset="-120"/>
              </a:rPr>
              <a:t>HOURS ONLY</a:t>
            </a:r>
            <a:endParaRPr lang="en-US" sz="2100" dirty="0"/>
          </a:p>
        </p:txBody>
      </p:sp>
      <p:sp>
        <p:nvSpPr>
          <p:cNvPr id="8" name="Text 5"/>
          <p:cNvSpPr/>
          <p:nvPr/>
        </p:nvSpPr>
        <p:spPr>
          <a:xfrm>
            <a:off x="1238250" y="8367117"/>
            <a:ext cx="3335655" cy="1157883"/>
          </a:xfrm>
          <a:prstGeom prst="rect">
            <a:avLst/>
          </a:prstGeom>
          <a:noFill/>
          <a:ln/>
        </p:spPr>
        <p:txBody>
          <a:bodyPr wrap="square" lIns="25400" tIns="25400" rIns="25400" bIns="25400" rtlCol="0" anchor="t">
            <a:normAutofit/>
          </a:bodyPr>
          <a:lstStyle/>
          <a:p>
            <a:pPr marL="0" indent="0" algn="l">
              <a:lnSpc>
                <a:spcPct val="122500"/>
              </a:lnSpc>
              <a:buNone/>
            </a:pPr>
            <a:r>
              <a:rPr lang="en-US" sz="2100" dirty="0">
                <a:solidFill>
                  <a:srgbClr val="D3DEE8"/>
                </a:solidFill>
                <a:latin typeface="Arial" pitchFamily="34" charset="0"/>
                <a:ea typeface="Arial" pitchFamily="34" charset="-122"/>
                <a:cs typeface="Arial" pitchFamily="34" charset="-120"/>
              </a:rPr>
              <a:t>The lender's entire window to supply supporting information</a:t>
            </a:r>
            <a:endParaRPr lang="en-US" sz="2100" dirty="0"/>
          </a:p>
        </p:txBody>
      </p:sp>
      <p:sp>
        <p:nvSpPr>
          <p:cNvPr id="9" name="Text 6"/>
          <p:cNvSpPr/>
          <p:nvPr/>
        </p:nvSpPr>
        <p:spPr>
          <a:xfrm>
            <a:off x="5524500" y="7024688"/>
            <a:ext cx="9810750" cy="1028700"/>
          </a:xfrm>
          <a:prstGeom prst="rect">
            <a:avLst/>
          </a:prstGeom>
          <a:noFill/>
          <a:ln/>
        </p:spPr>
        <p:txBody>
          <a:bodyPr wrap="square" lIns="25400" tIns="25400" rIns="25400" bIns="25400" rtlCol="0" anchor="t">
            <a:normAutofit/>
          </a:bodyPr>
          <a:lstStyle/>
          <a:p>
            <a:pPr marL="0" indent="0" algn="l">
              <a:lnSpc>
                <a:spcPct val="115556"/>
              </a:lnSpc>
              <a:buNone/>
            </a:pPr>
            <a:r>
              <a:rPr lang="en-US" sz="3000" b="1" dirty="0">
                <a:solidFill>
                  <a:srgbClr val="FFFFFF"/>
                </a:solidFill>
                <a:latin typeface="Arial" pitchFamily="34" charset="0"/>
                <a:ea typeface="Arial" pitchFamily="34" charset="-122"/>
                <a:cs typeface="Arial" pitchFamily="34" charset="-120"/>
              </a:rPr>
              <a:t>Tidewater is a benefit to the lender and may avoid a lengthy ROV process.</a:t>
            </a:r>
            <a:endParaRPr lang="en-US" sz="3000" dirty="0"/>
          </a:p>
        </p:txBody>
      </p:sp>
      <p:sp>
        <p:nvSpPr>
          <p:cNvPr id="10" name="Text 7"/>
          <p:cNvSpPr/>
          <p:nvPr/>
        </p:nvSpPr>
        <p:spPr>
          <a:xfrm>
            <a:off x="5524500" y="8243888"/>
            <a:ext cx="9810750" cy="1281113"/>
          </a:xfrm>
          <a:prstGeom prst="rect">
            <a:avLst/>
          </a:prstGeom>
          <a:noFill/>
          <a:ln/>
        </p:spPr>
        <p:txBody>
          <a:bodyPr wrap="square" lIns="25400" tIns="25400" rIns="25400" bIns="25400" rtlCol="0" anchor="t">
            <a:normAutofit/>
          </a:bodyPr>
          <a:lstStyle/>
          <a:p>
            <a:pPr marL="0" indent="0" algn="l">
              <a:lnSpc>
                <a:spcPct val="127941"/>
              </a:lnSpc>
              <a:buNone/>
            </a:pPr>
            <a:r>
              <a:rPr lang="en-US" sz="2250" dirty="0">
                <a:solidFill>
                  <a:srgbClr val="D3DEE8"/>
                </a:solidFill>
                <a:latin typeface="Arial" pitchFamily="34" charset="0"/>
                <a:ea typeface="Arial" pitchFamily="34" charset="-122"/>
                <a:cs typeface="Arial" pitchFamily="34" charset="-120"/>
              </a:rPr>
              <a:t>Within the 48 hour window, supply the same additional sales you would have used in an ROV. If they support it, the appraiser may issue the appraisal at the increased value.</a:t>
            </a:r>
            <a:endParaRPr lang="en-US" sz="2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sp>
        <p:nvSpPr>
          <p:cNvPr id="3"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ADJUSTMENTS</a:t>
            </a:r>
            <a:endParaRPr lang="en-US" sz="1800" dirty="0"/>
          </a:p>
        </p:txBody>
      </p:sp>
      <p:sp>
        <p:nvSpPr>
          <p:cNvPr id="4"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Seller concessions</a:t>
            </a:r>
            <a:endParaRPr lang="en-US" sz="5100" dirty="0"/>
          </a:p>
        </p:txBody>
      </p:sp>
      <p:sp>
        <p:nvSpPr>
          <p:cNvPr id="5" name="Shape 3"/>
          <p:cNvSpPr/>
          <p:nvPr/>
        </p:nvSpPr>
        <p:spPr>
          <a:xfrm>
            <a:off x="1143000" y="6641902"/>
            <a:ext cx="8700046" cy="19050"/>
          </a:xfrm>
          <a:prstGeom prst="rect">
            <a:avLst/>
          </a:prstGeom>
          <a:solidFill>
            <a:srgbClr val="DFE4EA"/>
          </a:solidFill>
          <a:ln/>
        </p:spPr>
        <p:txBody>
          <a:bodyPr/>
          <a:lstStyle/>
          <a:p>
            <a:endParaRPr lang="en-US"/>
          </a:p>
        </p:txBody>
      </p:sp>
      <p:sp>
        <p:nvSpPr>
          <p:cNvPr id="6" name="Text 4"/>
          <p:cNvSpPr/>
          <p:nvPr/>
        </p:nvSpPr>
        <p:spPr>
          <a:xfrm>
            <a:off x="1143000" y="5576292"/>
            <a:ext cx="8961047" cy="894159"/>
          </a:xfrm>
          <a:prstGeom prst="rect">
            <a:avLst/>
          </a:prstGeom>
          <a:noFill/>
          <a:ln/>
        </p:spPr>
        <p:txBody>
          <a:bodyPr wrap="square" lIns="25400" tIns="25400" rIns="25400" bIns="25400" rtlCol="0" anchor="t">
            <a:normAutofit/>
          </a:bodyPr>
          <a:lstStyle/>
          <a:p>
            <a:pPr marL="0" indent="0" algn="l">
              <a:lnSpc>
                <a:spcPct val="124861"/>
              </a:lnSpc>
              <a:buNone/>
            </a:pPr>
            <a:r>
              <a:rPr lang="en-US" sz="2325" dirty="0">
                <a:solidFill>
                  <a:srgbClr val="15284B"/>
                </a:solidFill>
                <a:latin typeface="Arial" pitchFamily="34" charset="0"/>
                <a:ea typeface="Arial" pitchFamily="34" charset="-122"/>
                <a:cs typeface="Arial" pitchFamily="34" charset="-120"/>
              </a:rPr>
              <a:t>Treatment is inconsistent. Some appraisers adjust fully, some partially, some not at all.</a:t>
            </a:r>
            <a:endParaRPr lang="en-US" sz="2325" dirty="0"/>
          </a:p>
        </p:txBody>
      </p:sp>
      <p:sp>
        <p:nvSpPr>
          <p:cNvPr id="7" name="Shape 5"/>
          <p:cNvSpPr/>
          <p:nvPr/>
        </p:nvSpPr>
        <p:spPr>
          <a:xfrm>
            <a:off x="1143000" y="8383191"/>
            <a:ext cx="8700046" cy="19050"/>
          </a:xfrm>
          <a:prstGeom prst="rect">
            <a:avLst/>
          </a:prstGeom>
          <a:solidFill>
            <a:srgbClr val="DFE4EA"/>
          </a:solidFill>
          <a:ln/>
        </p:spPr>
        <p:txBody>
          <a:bodyPr/>
          <a:lstStyle/>
          <a:p>
            <a:endParaRPr lang="en-US"/>
          </a:p>
        </p:txBody>
      </p:sp>
      <p:sp>
        <p:nvSpPr>
          <p:cNvPr id="8" name="Text 6"/>
          <p:cNvSpPr/>
          <p:nvPr/>
        </p:nvSpPr>
        <p:spPr>
          <a:xfrm>
            <a:off x="1143000" y="6889552"/>
            <a:ext cx="8961047" cy="1322189"/>
          </a:xfrm>
          <a:prstGeom prst="rect">
            <a:avLst/>
          </a:prstGeom>
          <a:noFill/>
          <a:ln/>
        </p:spPr>
        <p:txBody>
          <a:bodyPr wrap="square" lIns="25400" tIns="25400" rIns="25400" bIns="25400" rtlCol="0" anchor="t">
            <a:normAutofit/>
          </a:bodyPr>
          <a:lstStyle/>
          <a:p>
            <a:pPr marL="0" indent="0" algn="l">
              <a:lnSpc>
                <a:spcPct val="124861"/>
              </a:lnSpc>
              <a:buNone/>
            </a:pPr>
            <a:r>
              <a:rPr lang="en-US" sz="2325" dirty="0">
                <a:solidFill>
                  <a:srgbClr val="15284B"/>
                </a:solidFill>
                <a:latin typeface="Arial" pitchFamily="34" charset="0"/>
                <a:ea typeface="Arial" pitchFamily="34" charset="-122"/>
                <a:cs typeface="Arial" pitchFamily="34" charset="-120"/>
              </a:rPr>
              <a:t>FHA requires appraisers to consider adjustments, because incentives can artificially inflate the agreed sales price above true market value.</a:t>
            </a:r>
            <a:endParaRPr lang="en-US" sz="2325" dirty="0"/>
          </a:p>
        </p:txBody>
      </p:sp>
      <p:sp>
        <p:nvSpPr>
          <p:cNvPr id="9" name="Text 7"/>
          <p:cNvSpPr/>
          <p:nvPr/>
        </p:nvSpPr>
        <p:spPr>
          <a:xfrm>
            <a:off x="1143000" y="8630841"/>
            <a:ext cx="8961047" cy="894159"/>
          </a:xfrm>
          <a:prstGeom prst="rect">
            <a:avLst/>
          </a:prstGeom>
          <a:noFill/>
          <a:ln/>
        </p:spPr>
        <p:txBody>
          <a:bodyPr wrap="square" lIns="25400" tIns="25400" rIns="25400" bIns="25400" rtlCol="0" anchor="t">
            <a:normAutofit/>
          </a:bodyPr>
          <a:lstStyle/>
          <a:p>
            <a:pPr marL="0" indent="0" algn="l">
              <a:lnSpc>
                <a:spcPct val="124861"/>
              </a:lnSpc>
              <a:buNone/>
            </a:pPr>
            <a:r>
              <a:rPr lang="en-US" sz="2325" dirty="0">
                <a:solidFill>
                  <a:srgbClr val="15284B"/>
                </a:solidFill>
                <a:latin typeface="Arial" pitchFamily="34" charset="0"/>
                <a:ea typeface="Arial" pitchFamily="34" charset="-122"/>
                <a:cs typeface="Arial" pitchFamily="34" charset="-120"/>
              </a:rPr>
              <a:t>An ROV cannot force a change. Evidence that the market or other appraisers do not adjust can justify ordering a second appraisal.</a:t>
            </a:r>
            <a:endParaRPr lang="en-US" sz="2325" dirty="0"/>
          </a:p>
        </p:txBody>
      </p:sp>
      <p:sp>
        <p:nvSpPr>
          <p:cNvPr id="10" name="Shape 8"/>
          <p:cNvSpPr/>
          <p:nvPr/>
        </p:nvSpPr>
        <p:spPr>
          <a:xfrm>
            <a:off x="10700296" y="4816971"/>
            <a:ext cx="6444704" cy="4669929"/>
          </a:xfrm>
          <a:prstGeom prst="rect">
            <a:avLst/>
          </a:prstGeom>
          <a:solidFill>
            <a:srgbClr val="F1F4F7"/>
          </a:solidFill>
          <a:ln/>
        </p:spPr>
        <p:txBody>
          <a:bodyPr/>
          <a:lstStyle/>
          <a:p>
            <a:endParaRPr lang="en-US"/>
          </a:p>
        </p:txBody>
      </p:sp>
      <p:sp>
        <p:nvSpPr>
          <p:cNvPr id="11" name="Text 9"/>
          <p:cNvSpPr/>
          <p:nvPr/>
        </p:nvSpPr>
        <p:spPr>
          <a:xfrm>
            <a:off x="11195596" y="5274171"/>
            <a:ext cx="5999515" cy="952500"/>
          </a:xfrm>
          <a:prstGeom prst="rect">
            <a:avLst/>
          </a:prstGeom>
          <a:noFill/>
          <a:ln/>
        </p:spPr>
        <p:txBody>
          <a:bodyPr wrap="square" lIns="25400" tIns="25400" rIns="25400" bIns="25400" rtlCol="0" anchor="t">
            <a:normAutofit/>
          </a:bodyPr>
          <a:lstStyle/>
          <a:p>
            <a:pPr marL="0" indent="0" algn="l">
              <a:lnSpc>
                <a:spcPct val="66207"/>
              </a:lnSpc>
              <a:buNone/>
            </a:pPr>
            <a:r>
              <a:rPr lang="en-US" sz="7200" b="1" dirty="0">
                <a:solidFill>
                  <a:srgbClr val="0076A6"/>
                </a:solidFill>
                <a:latin typeface="Poppins" pitchFamily="34" charset="0"/>
                <a:ea typeface="Poppins" pitchFamily="34" charset="-122"/>
                <a:cs typeface="Poppins" pitchFamily="34" charset="-120"/>
              </a:rPr>
              <a:t>4%</a:t>
            </a:r>
            <a:endParaRPr lang="en-US" sz="7200" dirty="0"/>
          </a:p>
        </p:txBody>
      </p:sp>
      <p:sp>
        <p:nvSpPr>
          <p:cNvPr id="12" name="Text 10"/>
          <p:cNvSpPr/>
          <p:nvPr/>
        </p:nvSpPr>
        <p:spPr>
          <a:xfrm>
            <a:off x="11195596" y="6379071"/>
            <a:ext cx="5617727" cy="1239589"/>
          </a:xfrm>
          <a:prstGeom prst="rect">
            <a:avLst/>
          </a:prstGeom>
          <a:noFill/>
          <a:ln/>
        </p:spPr>
        <p:txBody>
          <a:bodyPr wrap="square" lIns="25400" tIns="25400" rIns="25400" bIns="25400" rtlCol="0" anchor="t">
            <a:normAutofit/>
          </a:bodyPr>
          <a:lstStyle/>
          <a:p>
            <a:pPr marL="0" indent="0" algn="l">
              <a:lnSpc>
                <a:spcPct val="127424"/>
              </a:lnSpc>
              <a:buNone/>
            </a:pPr>
            <a:r>
              <a:rPr lang="en-US" sz="2175" dirty="0">
                <a:solidFill>
                  <a:srgbClr val="5C6470"/>
                </a:solidFill>
                <a:latin typeface="Arial" pitchFamily="34" charset="0"/>
                <a:ea typeface="Arial" pitchFamily="34" charset="-122"/>
                <a:cs typeface="Arial" pitchFamily="34" charset="-120"/>
              </a:rPr>
              <a:t>The practical rule cited: adjust for concession amounts above about four percent of sales price.</a:t>
            </a:r>
            <a:endParaRPr lang="en-US" sz="2175" dirty="0"/>
          </a:p>
        </p:txBody>
      </p:sp>
      <p:sp>
        <p:nvSpPr>
          <p:cNvPr id="13" name="Text 11"/>
          <p:cNvSpPr/>
          <p:nvPr/>
        </p:nvSpPr>
        <p:spPr>
          <a:xfrm>
            <a:off x="11195596" y="7828211"/>
            <a:ext cx="5617727" cy="1239589"/>
          </a:xfrm>
          <a:prstGeom prst="rect">
            <a:avLst/>
          </a:prstGeom>
          <a:noFill/>
          <a:ln/>
        </p:spPr>
        <p:txBody>
          <a:bodyPr wrap="square" lIns="25400" tIns="25400" rIns="25400" bIns="25400" rtlCol="0" anchor="t">
            <a:normAutofit/>
          </a:bodyPr>
          <a:lstStyle/>
          <a:p>
            <a:pPr marL="0" indent="0" algn="l">
              <a:lnSpc>
                <a:spcPct val="127424"/>
              </a:lnSpc>
              <a:buNone/>
            </a:pPr>
            <a:r>
              <a:rPr lang="en-US" sz="2175" b="1" dirty="0">
                <a:solidFill>
                  <a:srgbClr val="15284B"/>
                </a:solidFill>
                <a:latin typeface="Arial" pitchFamily="34" charset="0"/>
                <a:ea typeface="Arial" pitchFamily="34" charset="-122"/>
                <a:cs typeface="Arial" pitchFamily="34" charset="-120"/>
              </a:rPr>
              <a:t>If 4% equals $8,000 and the seller contributed $10,000, the appraiser would typically adjust the $2,000 difference.</a:t>
            </a:r>
            <a:endParaRPr lang="en-US" sz="217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EFEFE"/>
        </a:solidFill>
        <a:effectLst/>
      </p:bgPr>
    </p:bg>
    <p:spTree>
      <p:nvGrpSpPr>
        <p:cNvPr id="1" name=""/>
        <p:cNvGrpSpPr/>
        <p:nvPr/>
      </p:nvGrpSpPr>
      <p:grpSpPr>
        <a:xfrm>
          <a:off x="0" y="0"/>
          <a:ext cx="0" cy="0"/>
          <a:chOff x="0" y="0"/>
          <a:chExt cx="0" cy="0"/>
        </a:xfrm>
      </p:grpSpPr>
      <p:sp>
        <p:nvSpPr>
          <p:cNvPr id="2" name="Shape 0"/>
          <p:cNvSpPr/>
          <p:nvPr/>
        </p:nvSpPr>
        <p:spPr>
          <a:xfrm>
            <a:off x="0" y="0"/>
            <a:ext cx="2857500" cy="133350"/>
          </a:xfrm>
          <a:prstGeom prst="rect">
            <a:avLst/>
          </a:prstGeom>
          <a:solidFill>
            <a:srgbClr val="0076A6"/>
          </a:solidFill>
          <a:ln/>
        </p:spPr>
        <p:txBody>
          <a:bodyPr/>
          <a:lstStyle/>
          <a:p>
            <a:endParaRPr lang="en-US"/>
          </a:p>
        </p:txBody>
      </p:sp>
      <p:pic>
        <p:nvPicPr>
          <p:cNvPr id="3" name="Image 0" descr="preencoded.png"/>
          <p:cNvPicPr>
            <a:picLocks noChangeAspect="1"/>
          </p:cNvPicPr>
          <p:nvPr/>
        </p:nvPicPr>
        <p:blipFill>
          <a:blip r:embed="rId3">
            <a:alphaModFix amt="28000"/>
          </a:blip>
          <a:stretch>
            <a:fillRect/>
          </a:stretch>
        </p:blipFill>
        <p:spPr>
          <a:xfrm>
            <a:off x="15373350" y="1333500"/>
            <a:ext cx="2000250" cy="1905298"/>
          </a:xfrm>
          <a:prstGeom prst="rect">
            <a:avLst/>
          </a:prstGeom>
        </p:spPr>
      </p:pic>
      <p:sp>
        <p:nvSpPr>
          <p:cNvPr id="4" name="Text 1"/>
          <p:cNvSpPr/>
          <p:nvPr/>
        </p:nvSpPr>
        <p:spPr>
          <a:xfrm>
            <a:off x="1143000" y="914400"/>
            <a:ext cx="17602200" cy="266700"/>
          </a:xfrm>
          <a:prstGeom prst="rect">
            <a:avLst/>
          </a:prstGeom>
          <a:noFill/>
          <a:ln/>
        </p:spPr>
        <p:txBody>
          <a:bodyPr wrap="square" lIns="25400" tIns="25400" rIns="25400" bIns="25400" rtlCol="0" anchor="t">
            <a:normAutofit/>
          </a:bodyPr>
          <a:lstStyle/>
          <a:p>
            <a:pPr marL="0" indent="0" algn="l">
              <a:lnSpc>
                <a:spcPct val="68571"/>
              </a:lnSpc>
              <a:buNone/>
            </a:pPr>
            <a:r>
              <a:rPr lang="en-US" sz="1800" b="1" kern="0" spc="324" dirty="0">
                <a:solidFill>
                  <a:srgbClr val="78797B"/>
                </a:solidFill>
                <a:latin typeface="Poppins" pitchFamily="34" charset="0"/>
                <a:ea typeface="Poppins" pitchFamily="34" charset="-122"/>
                <a:cs typeface="Poppins" pitchFamily="34" charset="-120"/>
              </a:rPr>
              <a:t>WHAT TO TAKE AWAY</a:t>
            </a:r>
            <a:endParaRPr lang="en-US" sz="1800" dirty="0"/>
          </a:p>
        </p:txBody>
      </p:sp>
      <p:sp>
        <p:nvSpPr>
          <p:cNvPr id="5" name="Text 2"/>
          <p:cNvSpPr/>
          <p:nvPr/>
        </p:nvSpPr>
        <p:spPr>
          <a:xfrm>
            <a:off x="1143000" y="1333500"/>
            <a:ext cx="17602200" cy="718096"/>
          </a:xfrm>
          <a:prstGeom prst="rect">
            <a:avLst/>
          </a:prstGeom>
          <a:noFill/>
          <a:ln/>
        </p:spPr>
        <p:txBody>
          <a:bodyPr wrap="square" lIns="25400" tIns="25400" rIns="25400" bIns="25400" rtlCol="0" anchor="t">
            <a:normAutofit/>
          </a:bodyPr>
          <a:lstStyle/>
          <a:p>
            <a:pPr marL="0" indent="0" algn="l">
              <a:lnSpc>
                <a:spcPct val="91538"/>
              </a:lnSpc>
              <a:buNone/>
            </a:pPr>
            <a:r>
              <a:rPr lang="en-US" sz="5100" b="1" dirty="0">
                <a:solidFill>
                  <a:srgbClr val="0076A6"/>
                </a:solidFill>
                <a:latin typeface="Arial" pitchFamily="34" charset="0"/>
                <a:ea typeface="Arial" pitchFamily="34" charset="-122"/>
                <a:cs typeface="Arial" pitchFamily="34" charset="-120"/>
              </a:rPr>
              <a:t>Best practices for a streamlined ROV</a:t>
            </a:r>
            <a:endParaRPr lang="en-US" sz="5100" dirty="0"/>
          </a:p>
        </p:txBody>
      </p:sp>
      <p:sp>
        <p:nvSpPr>
          <p:cNvPr id="6" name="Shape 3"/>
          <p:cNvSpPr/>
          <p:nvPr/>
        </p:nvSpPr>
        <p:spPr>
          <a:xfrm>
            <a:off x="1143000" y="4561284"/>
            <a:ext cx="800100" cy="800100"/>
          </a:xfrm>
          <a:prstGeom prst="rect">
            <a:avLst/>
          </a:prstGeom>
          <a:solidFill>
            <a:srgbClr val="15284B"/>
          </a:solidFill>
          <a:ln/>
        </p:spPr>
        <p:txBody>
          <a:bodyPr/>
          <a:lstStyle/>
          <a:p>
            <a:endParaRPr lang="en-US"/>
          </a:p>
        </p:txBody>
      </p:sp>
      <p:sp>
        <p:nvSpPr>
          <p:cNvPr id="7" name="Text 4"/>
          <p:cNvSpPr/>
          <p:nvPr/>
        </p:nvSpPr>
        <p:spPr>
          <a:xfrm>
            <a:off x="1104900" y="4561284"/>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01</a:t>
            </a:r>
            <a:endParaRPr lang="en-US" sz="2550" dirty="0"/>
          </a:p>
        </p:txBody>
      </p:sp>
      <p:sp>
        <p:nvSpPr>
          <p:cNvPr id="8" name="Text 5"/>
          <p:cNvSpPr/>
          <p:nvPr/>
        </p:nvSpPr>
        <p:spPr>
          <a:xfrm>
            <a:off x="2209800" y="4618434"/>
            <a:ext cx="6308312" cy="860822"/>
          </a:xfrm>
          <a:prstGeom prst="rect">
            <a:avLst/>
          </a:prstGeom>
          <a:noFill/>
          <a:ln/>
        </p:spPr>
        <p:txBody>
          <a:bodyPr wrap="square" lIns="25400" tIns="25400" rIns="25400" bIns="25400" rtlCol="0" anchor="t">
            <a:normAutofit/>
          </a:bodyPr>
          <a:lstStyle/>
          <a:p>
            <a:pPr marL="0" indent="0" algn="l">
              <a:lnSpc>
                <a:spcPct val="102857"/>
              </a:lnSpc>
              <a:buNone/>
            </a:pPr>
            <a:r>
              <a:rPr lang="en-US" sz="2700" b="1" dirty="0">
                <a:solidFill>
                  <a:srgbClr val="15284B"/>
                </a:solidFill>
                <a:latin typeface="Arial" pitchFamily="34" charset="0"/>
                <a:ea typeface="Arial" pitchFamily="34" charset="-122"/>
                <a:cs typeface="Arial" pitchFamily="34" charset="-120"/>
              </a:rPr>
              <a:t>Act the day you discover the low value</a:t>
            </a:r>
            <a:endParaRPr lang="en-US" sz="2700" dirty="0"/>
          </a:p>
        </p:txBody>
      </p:sp>
      <p:sp>
        <p:nvSpPr>
          <p:cNvPr id="9" name="Text 6"/>
          <p:cNvSpPr/>
          <p:nvPr/>
        </p:nvSpPr>
        <p:spPr>
          <a:xfrm>
            <a:off x="2209800" y="5555456"/>
            <a:ext cx="6308312"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78797B"/>
                </a:solidFill>
                <a:latin typeface="Arial" pitchFamily="34" charset="0"/>
                <a:ea typeface="Arial" pitchFamily="34" charset="-122"/>
                <a:cs typeface="Arial" pitchFamily="34" charset="-120"/>
              </a:rPr>
              <a:t>Notify immediately so the file keeps its runway to closing.</a:t>
            </a:r>
            <a:endParaRPr lang="en-US" sz="2175" dirty="0"/>
          </a:p>
        </p:txBody>
      </p:sp>
      <p:sp>
        <p:nvSpPr>
          <p:cNvPr id="10" name="Shape 7"/>
          <p:cNvSpPr/>
          <p:nvPr/>
        </p:nvSpPr>
        <p:spPr>
          <a:xfrm>
            <a:off x="9191625" y="4561284"/>
            <a:ext cx="800100" cy="800100"/>
          </a:xfrm>
          <a:prstGeom prst="rect">
            <a:avLst/>
          </a:prstGeom>
          <a:solidFill>
            <a:srgbClr val="15284B"/>
          </a:solidFill>
          <a:ln/>
        </p:spPr>
        <p:txBody>
          <a:bodyPr/>
          <a:lstStyle/>
          <a:p>
            <a:endParaRPr lang="en-US"/>
          </a:p>
        </p:txBody>
      </p:sp>
      <p:sp>
        <p:nvSpPr>
          <p:cNvPr id="11" name="Text 8"/>
          <p:cNvSpPr/>
          <p:nvPr/>
        </p:nvSpPr>
        <p:spPr>
          <a:xfrm>
            <a:off x="9153525" y="4561284"/>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02</a:t>
            </a:r>
            <a:endParaRPr lang="en-US" sz="2550" dirty="0"/>
          </a:p>
        </p:txBody>
      </p:sp>
      <p:sp>
        <p:nvSpPr>
          <p:cNvPr id="12" name="Text 9"/>
          <p:cNvSpPr/>
          <p:nvPr/>
        </p:nvSpPr>
        <p:spPr>
          <a:xfrm>
            <a:off x="10258425" y="4618434"/>
            <a:ext cx="6737033" cy="449461"/>
          </a:xfrm>
          <a:prstGeom prst="rect">
            <a:avLst/>
          </a:prstGeom>
          <a:noFill/>
          <a:ln/>
        </p:spPr>
        <p:txBody>
          <a:bodyPr wrap="square" lIns="25400" tIns="25400" rIns="25400" bIns="25400" rtlCol="0" anchor="t">
            <a:normAutofit/>
          </a:bodyPr>
          <a:lstStyle/>
          <a:p>
            <a:pPr marL="0" indent="0" algn="l">
              <a:lnSpc>
                <a:spcPct val="102857"/>
              </a:lnSpc>
              <a:buNone/>
            </a:pPr>
            <a:r>
              <a:rPr lang="en-US" sz="2700" b="1" dirty="0">
                <a:solidFill>
                  <a:srgbClr val="15284B"/>
                </a:solidFill>
                <a:latin typeface="Arial" pitchFamily="34" charset="0"/>
                <a:ea typeface="Arial" pitchFamily="34" charset="-122"/>
                <a:cs typeface="Arial" pitchFamily="34" charset="-120"/>
              </a:rPr>
              <a:t>Take the time to prepare it well</a:t>
            </a:r>
            <a:endParaRPr lang="en-US" sz="2700" dirty="0"/>
          </a:p>
        </p:txBody>
      </p:sp>
      <p:sp>
        <p:nvSpPr>
          <p:cNvPr id="13" name="Text 10"/>
          <p:cNvSpPr/>
          <p:nvPr/>
        </p:nvSpPr>
        <p:spPr>
          <a:xfrm>
            <a:off x="10258425" y="5144095"/>
            <a:ext cx="6308312"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78797B"/>
                </a:solidFill>
                <a:latin typeface="Arial" pitchFamily="34" charset="0"/>
                <a:ea typeface="Arial" pitchFamily="34" charset="-122"/>
                <a:cs typeface="Arial" pitchFamily="34" charset="-120"/>
              </a:rPr>
              <a:t>Gather every concern and comp in one pass so the appraiser is asked once.</a:t>
            </a:r>
            <a:endParaRPr lang="en-US" sz="2175" dirty="0"/>
          </a:p>
        </p:txBody>
      </p:sp>
      <p:sp>
        <p:nvSpPr>
          <p:cNvPr id="14" name="Shape 11"/>
          <p:cNvSpPr/>
          <p:nvPr/>
        </p:nvSpPr>
        <p:spPr>
          <a:xfrm>
            <a:off x="1143000" y="6785967"/>
            <a:ext cx="800100" cy="800100"/>
          </a:xfrm>
          <a:prstGeom prst="rect">
            <a:avLst/>
          </a:prstGeom>
          <a:solidFill>
            <a:srgbClr val="0076A6"/>
          </a:solidFill>
          <a:ln/>
        </p:spPr>
        <p:txBody>
          <a:bodyPr/>
          <a:lstStyle/>
          <a:p>
            <a:endParaRPr lang="en-US"/>
          </a:p>
        </p:txBody>
      </p:sp>
      <p:sp>
        <p:nvSpPr>
          <p:cNvPr id="15" name="Text 12"/>
          <p:cNvSpPr/>
          <p:nvPr/>
        </p:nvSpPr>
        <p:spPr>
          <a:xfrm>
            <a:off x="1104900" y="6785967"/>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03</a:t>
            </a:r>
            <a:endParaRPr lang="en-US" sz="2550" dirty="0"/>
          </a:p>
        </p:txBody>
      </p:sp>
      <p:sp>
        <p:nvSpPr>
          <p:cNvPr id="16" name="Text 13"/>
          <p:cNvSpPr/>
          <p:nvPr/>
        </p:nvSpPr>
        <p:spPr>
          <a:xfrm>
            <a:off x="2209800" y="6843117"/>
            <a:ext cx="6308312" cy="860822"/>
          </a:xfrm>
          <a:prstGeom prst="rect">
            <a:avLst/>
          </a:prstGeom>
          <a:noFill/>
          <a:ln/>
        </p:spPr>
        <p:txBody>
          <a:bodyPr wrap="square" lIns="25400" tIns="25400" rIns="25400" bIns="25400" rtlCol="0" anchor="t">
            <a:normAutofit/>
          </a:bodyPr>
          <a:lstStyle/>
          <a:p>
            <a:pPr marL="0" indent="0" algn="l">
              <a:lnSpc>
                <a:spcPct val="102857"/>
              </a:lnSpc>
              <a:buNone/>
            </a:pPr>
            <a:r>
              <a:rPr lang="en-US" sz="2700" b="1" dirty="0">
                <a:solidFill>
                  <a:srgbClr val="15284B"/>
                </a:solidFill>
                <a:latin typeface="Arial" pitchFamily="34" charset="0"/>
                <a:ea typeface="Arial" pitchFamily="34" charset="-122"/>
                <a:cs typeface="Arial" pitchFamily="34" charset="-120"/>
              </a:rPr>
              <a:t>Work with Sales on comps and documents</a:t>
            </a:r>
            <a:endParaRPr lang="en-US" sz="2700" dirty="0"/>
          </a:p>
        </p:txBody>
      </p:sp>
      <p:sp>
        <p:nvSpPr>
          <p:cNvPr id="17" name="Text 14"/>
          <p:cNvSpPr/>
          <p:nvPr/>
        </p:nvSpPr>
        <p:spPr>
          <a:xfrm>
            <a:off x="2209800" y="7780139"/>
            <a:ext cx="6308312"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78797B"/>
                </a:solidFill>
                <a:latin typeface="Arial" pitchFamily="34" charset="0"/>
                <a:ea typeface="Arial" pitchFamily="34" charset="-122"/>
                <a:cs typeface="Arial" pitchFamily="34" charset="-120"/>
              </a:rPr>
              <a:t>They have the community sales, closing disclosures and option sheets.</a:t>
            </a:r>
            <a:endParaRPr lang="en-US" sz="2175" dirty="0"/>
          </a:p>
        </p:txBody>
      </p:sp>
      <p:sp>
        <p:nvSpPr>
          <p:cNvPr id="18" name="Shape 15"/>
          <p:cNvSpPr/>
          <p:nvPr/>
        </p:nvSpPr>
        <p:spPr>
          <a:xfrm>
            <a:off x="9191625" y="6785967"/>
            <a:ext cx="800100" cy="800100"/>
          </a:xfrm>
          <a:prstGeom prst="rect">
            <a:avLst/>
          </a:prstGeom>
          <a:solidFill>
            <a:srgbClr val="0076A6"/>
          </a:solidFill>
          <a:ln/>
        </p:spPr>
        <p:txBody>
          <a:bodyPr/>
          <a:lstStyle/>
          <a:p>
            <a:endParaRPr lang="en-US"/>
          </a:p>
        </p:txBody>
      </p:sp>
      <p:sp>
        <p:nvSpPr>
          <p:cNvPr id="19" name="Text 16"/>
          <p:cNvSpPr/>
          <p:nvPr/>
        </p:nvSpPr>
        <p:spPr>
          <a:xfrm>
            <a:off x="9153525" y="6785967"/>
            <a:ext cx="876300" cy="838200"/>
          </a:xfrm>
          <a:prstGeom prst="rect">
            <a:avLst/>
          </a:prstGeom>
          <a:noFill/>
          <a:ln/>
        </p:spPr>
        <p:txBody>
          <a:bodyPr wrap="square" lIns="25400" tIns="25400" rIns="25400" bIns="25400" rtlCol="0" anchor="t">
            <a:normAutofit/>
          </a:bodyPr>
          <a:lstStyle/>
          <a:p>
            <a:pPr marL="0" indent="0" algn="ctr">
              <a:lnSpc>
                <a:spcPct val="164706"/>
              </a:lnSpc>
              <a:buNone/>
            </a:pPr>
            <a:r>
              <a:rPr lang="en-US" sz="2550" b="1" dirty="0">
                <a:solidFill>
                  <a:srgbClr val="FFFFFF"/>
                </a:solidFill>
                <a:latin typeface="Poppins" pitchFamily="34" charset="0"/>
                <a:ea typeface="Poppins" pitchFamily="34" charset="-122"/>
                <a:cs typeface="Poppins" pitchFamily="34" charset="-120"/>
              </a:rPr>
              <a:t>04</a:t>
            </a:r>
            <a:endParaRPr lang="en-US" sz="2550" dirty="0"/>
          </a:p>
        </p:txBody>
      </p:sp>
      <p:sp>
        <p:nvSpPr>
          <p:cNvPr id="20" name="Text 17"/>
          <p:cNvSpPr/>
          <p:nvPr/>
        </p:nvSpPr>
        <p:spPr>
          <a:xfrm>
            <a:off x="10258425" y="6843117"/>
            <a:ext cx="6308312" cy="860822"/>
          </a:xfrm>
          <a:prstGeom prst="rect">
            <a:avLst/>
          </a:prstGeom>
          <a:noFill/>
          <a:ln/>
        </p:spPr>
        <p:txBody>
          <a:bodyPr wrap="square" lIns="25400" tIns="25400" rIns="25400" bIns="25400" rtlCol="0" anchor="t">
            <a:normAutofit/>
          </a:bodyPr>
          <a:lstStyle/>
          <a:p>
            <a:pPr marL="0" indent="0" algn="l">
              <a:lnSpc>
                <a:spcPct val="102857"/>
              </a:lnSpc>
              <a:buNone/>
            </a:pPr>
            <a:r>
              <a:rPr lang="en-US" sz="2700" b="1" dirty="0">
                <a:solidFill>
                  <a:srgbClr val="15284B"/>
                </a:solidFill>
                <a:latin typeface="Arial" pitchFamily="34" charset="0"/>
                <a:ea typeface="Arial" pitchFamily="34" charset="-122"/>
                <a:cs typeface="Arial" pitchFamily="34" charset="-120"/>
              </a:rPr>
              <a:t>Reach out to the ROV team with questions</a:t>
            </a:r>
            <a:endParaRPr lang="en-US" sz="2700" dirty="0"/>
          </a:p>
        </p:txBody>
      </p:sp>
      <p:sp>
        <p:nvSpPr>
          <p:cNvPr id="21" name="Text 18"/>
          <p:cNvSpPr/>
          <p:nvPr/>
        </p:nvSpPr>
        <p:spPr>
          <a:xfrm>
            <a:off x="10258425" y="7780139"/>
            <a:ext cx="6308312" cy="811411"/>
          </a:xfrm>
          <a:prstGeom prst="rect">
            <a:avLst/>
          </a:prstGeom>
          <a:noFill/>
          <a:ln/>
        </p:spPr>
        <p:txBody>
          <a:bodyPr wrap="square" lIns="25400" tIns="25400" rIns="25400" bIns="25400" rtlCol="0" anchor="t">
            <a:normAutofit/>
          </a:bodyPr>
          <a:lstStyle/>
          <a:p>
            <a:pPr marL="0" indent="0" algn="l">
              <a:lnSpc>
                <a:spcPct val="123030"/>
              </a:lnSpc>
              <a:buNone/>
            </a:pPr>
            <a:r>
              <a:rPr lang="en-US" sz="2175" dirty="0">
                <a:solidFill>
                  <a:srgbClr val="78797B"/>
                </a:solidFill>
                <a:latin typeface="Arial" pitchFamily="34" charset="0"/>
                <a:ea typeface="Arial" pitchFamily="34" charset="-122"/>
                <a:cs typeface="Arial" pitchFamily="34" charset="-120"/>
              </a:rPr>
              <a:t>They respond within about an hour and can search for comps you lack.</a:t>
            </a:r>
            <a:endParaRPr lang="en-US" sz="2175" dirty="0"/>
          </a:p>
        </p:txBody>
      </p:sp>
      <p:sp>
        <p:nvSpPr>
          <p:cNvPr id="22" name="Text 19"/>
          <p:cNvSpPr/>
          <p:nvPr/>
        </p:nvSpPr>
        <p:spPr>
          <a:xfrm>
            <a:off x="1143000" y="9086850"/>
            <a:ext cx="15716250" cy="438150"/>
          </a:xfrm>
          <a:prstGeom prst="rect">
            <a:avLst/>
          </a:prstGeom>
          <a:noFill/>
          <a:ln/>
        </p:spPr>
        <p:txBody>
          <a:bodyPr wrap="square" lIns="25400" tIns="25400" rIns="25400" bIns="25400" rtlCol="0" anchor="t">
            <a:normAutofit/>
          </a:bodyPr>
          <a:lstStyle/>
          <a:p>
            <a:pPr marL="0" indent="0" algn="l">
              <a:lnSpc>
                <a:spcPct val="131250"/>
              </a:lnSpc>
              <a:buNone/>
            </a:pPr>
            <a:r>
              <a:rPr lang="en-US" sz="2100" dirty="0">
                <a:solidFill>
                  <a:srgbClr val="78797B"/>
                </a:solidFill>
                <a:latin typeface="Arial" pitchFamily="34" charset="0"/>
                <a:ea typeface="Arial" pitchFamily="34" charset="-122"/>
                <a:cs typeface="Arial" pitchFamily="34" charset="-120"/>
              </a:rPr>
              <a:t>Forms and worksheets: Underwriting Intranet, Forms and Worksheets page.</a:t>
            </a:r>
            <a:endParaRPr lang="en-US" sz="2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TotalTime>
  <Words>2950</Words>
  <Application>Microsoft Office PowerPoint</Application>
  <PresentationFormat>Custom</PresentationFormat>
  <Paragraphs>240</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Zimmerman, Dima</cp:lastModifiedBy>
  <cp:revision>3</cp:revision>
  <dcterms:created xsi:type="dcterms:W3CDTF">2026-09-11T18:39:33Z</dcterms:created>
  <dcterms:modified xsi:type="dcterms:W3CDTF">2026-10-02T19:18:13Z</dcterms:modified>
</cp:coreProperties>
</file>