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8045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645920"/>
            <a:ext cx="4572000" cy="45720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1874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ESCALATION SUBMISSION PORTAL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2402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Submitting a Loan Escalation Request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2004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step-by-step walkthrough of the fields, supporting documentation, and submission steps for the Escalation Submission Portal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3977640"/>
            <a:ext cx="2011680" cy="0"/>
          </a:xfrm>
          <a:prstGeom prst="line">
            <a:avLst/>
          </a:prstGeom>
          <a:noFill/>
          <a:ln w="31750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31520" y="4251960"/>
            <a:ext cx="7772400" cy="502920"/>
          </a:xfrm>
          <a:prstGeom prst="roundRect">
            <a:avLst>
              <a:gd name="adj" fmla="val 14545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914400" y="4251960"/>
            <a:ext cx="7406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forms.monday.com/forms/c1146c45817ce2f92dfffea29f4f9ba8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6172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for the Velocio Loan Officer &amp; Processing Team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 the portal &amp; know the navigation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1247120" cy="777240"/>
          </a:xfrm>
          <a:prstGeom prst="roundRect">
            <a:avLst>
              <a:gd name="adj" fmla="val 11765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14813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1A6B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 LINK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755648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forms.monday.com/forms/c1146c45817ce2f92dfffea29f4f9ba8?r=use1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24231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THESE READY BEFORE YOU BEGIN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272491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form requires five separate document uploads. Gather them first so you can complete the submission in one pass without losing your place.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57200" y="3291840"/>
            <a:ext cx="11247120" cy="2834640"/>
          </a:xfrm>
          <a:prstGeom prst="roundRect">
            <a:avLst>
              <a:gd name="adj" fmla="val 3226"/>
            </a:avLst>
          </a:prstGeom>
          <a:solidFill>
            <a:srgbClr val="0B254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31520" y="34930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MOVE THROUGH THE FORM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3931920"/>
            <a:ext cx="3931920" cy="685800"/>
          </a:xfrm>
          <a:prstGeom prst="roundRect">
            <a:avLst>
              <a:gd name="adj" fmla="val 10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868680" y="393192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393192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between individual fields within a section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31520" y="4709160"/>
            <a:ext cx="3931920" cy="685800"/>
          </a:xfrm>
          <a:prstGeom prst="roundRect">
            <a:avLst>
              <a:gd name="adj" fmla="val 10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68680" y="470916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/ Back  —  or  —  Enter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4846320" y="470916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forward or backward between sections of the form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31520" y="5486400"/>
            <a:ext cx="3931920" cy="685800"/>
          </a:xfrm>
          <a:prstGeom prst="roundRect">
            <a:avLst>
              <a:gd name="adj" fmla="val 10667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868680" y="548640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Cmd+Enter (Mac)  /  Ctrl+Enter (Windows)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5486400"/>
            <a:ext cx="6675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the completed form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Loan identification fields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5544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Officer Name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184708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file is this? Enter the LO of record for the loan.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63640" y="146304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63640" y="146304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92240" y="15544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 Last Name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184708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borrower's last name, as it appears on the loan file.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01752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85800" y="31089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Number  *Required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340156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the Empower loan number.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63640" y="301752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263640" y="301752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92240" y="31089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Date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340156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scheduled or estimated closing date for the transaction.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57200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57200" y="457200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85800" y="4663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Processor Name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495604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processor currently assigned to the file.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63640" y="457200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263640" y="4572000"/>
            <a:ext cx="54864" cy="1298448"/>
          </a:xfrm>
          <a:prstGeom prst="rect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92240" y="4663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492240" y="4956048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division the loan is in. Unless it's Retail, choose the division you personally work in – </a:t>
            </a:r>
            <a:r>
              <a:rPr lang="en-US" sz="1100" dirty="0" err="1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</a:t>
            </a: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 AW – Austin, SL – Austin… AW – San Antonio, SL – San Antonio… 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 – Phoenix, SL – Phoenix… easy format!!!!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Loan &amp; credit profile fields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4173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5087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Type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18013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loan program for this scenario (e.g., Conventional, FHA, VA, USDA).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63640" y="14173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63640" y="14173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92240" y="15087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Ratio — Front-end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92240" y="18013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borrower's housing (front-end) ratio for the scenario.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30175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85800" y="31089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 Ratio — Back-end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" y="34015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borrower's total debt (back-end) ratio for the scenario.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63640" y="30175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263640" y="30175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92240" y="31089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DTI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492240" y="34015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borrower's total debt-to-income ratio for the scenario.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46177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57200" y="46177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85800" y="47091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Score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50017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qualifying credit score used for the loan.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63640" y="4617720"/>
            <a:ext cx="5440680" cy="1417320"/>
          </a:xfrm>
          <a:prstGeom prst="roundRect">
            <a:avLst>
              <a:gd name="adj" fmla="val 5161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263640" y="4617720"/>
            <a:ext cx="54864" cy="1417320"/>
          </a:xfrm>
          <a:prstGeom prst="rect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492240" y="470916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492240" y="5001768"/>
            <a:ext cx="502920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Automated Underwriting System result/recommendation (e.g., DU, LP, GUS).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Reason for exception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457200" y="1417320"/>
            <a:ext cx="11247120" cy="1508760"/>
          </a:xfrm>
          <a:prstGeom prst="roundRect">
            <a:avLst>
              <a:gd name="adj" fmla="val 6061"/>
            </a:avLst>
          </a:prstGeom>
          <a:solidFill>
            <a:srgbClr val="FDEDE7"/>
          </a:solidFill>
          <a:ln w="15875">
            <a:solidFill>
              <a:srgbClr val="E851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685800" y="1572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 FOR EXCEPTION   —   *Required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92024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provide as much detail as needed for the requested exception. This is a free-text field — the more complete the explanation, the faster the review.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32461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1A6B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TIPS FOR A STRONG WRITE-UP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657600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0080" y="3803904"/>
            <a:ext cx="274320" cy="27432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0080" y="37856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365760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specific guideline or overlay the scenario falls outside of – you should have looked this up in LOAN STANDARDS before requesting exception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4315968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40080" y="4462272"/>
            <a:ext cx="274320" cy="27432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0080" y="44439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431596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compensating factors that support approval (reserves, tenure, assets, etc.)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" y="4974336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0080" y="5120640"/>
            <a:ext cx="274320" cy="27432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640080" y="5102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051560" y="4974336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 any layered risk and how it's being offset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57200" y="5632704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40080" y="5779008"/>
            <a:ext cx="274320" cy="274320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640080" y="57607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051560" y="5632704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factual and specific to this file — </a:t>
            </a:r>
            <a:r>
              <a:rPr lang="en-US" sz="1250" b="1" u="sng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 general statements</a:t>
            </a:r>
            <a:endParaRPr lang="en-US" sz="1250" b="1" u="sng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502920" cy="502920"/>
          </a:xfrm>
          <a:prstGeom prst="ellipse">
            <a:avLst/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3840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34747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603504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Required document uploads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23444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1F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documents must be attached before the form can be submitted. Each has its own upload field — choose a file or drag and drop it directly into the box.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21792" y="2002536"/>
            <a:ext cx="310896" cy="310896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21792" y="19842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874520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Exception Form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587752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21792" y="2715768"/>
            <a:ext cx="310896" cy="310896"/>
          </a:xfrm>
          <a:prstGeom prst="ellipse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21792" y="26974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⤓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587752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Letter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300984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1792" y="3429000"/>
            <a:ext cx="310896" cy="310896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21792" y="34107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⤓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3300984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1003 Form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014216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1792" y="4142232"/>
            <a:ext cx="310896" cy="310896"/>
          </a:xfrm>
          <a:prstGeom prst="ellipse">
            <a:avLst/>
          </a:prstGeom>
          <a:solidFill>
            <a:srgbClr val="0E8C7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21792" y="41239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4014216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 Report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727448"/>
            <a:ext cx="11247120" cy="566928"/>
          </a:xfrm>
          <a:prstGeom prst="roundRect">
            <a:avLst>
              <a:gd name="adj" fmla="val 12903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21792" y="4855464"/>
            <a:ext cx="310896" cy="310896"/>
          </a:xfrm>
          <a:prstGeom prst="ellipse">
            <a:avLst/>
          </a:prstGeom>
          <a:solidFill>
            <a:srgbClr val="1A6BA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621792" y="4837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⤓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051560" y="472744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Findings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5577840"/>
            <a:ext cx="11247120" cy="777240"/>
          </a:xfrm>
          <a:prstGeom prst="roundRect">
            <a:avLst>
              <a:gd name="adj" fmla="val 11765"/>
            </a:avLst>
          </a:prstGeom>
          <a:solidFill>
            <a:srgbClr val="F4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85800" y="557784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📎  Accepted files upload directly in the portal — no need to email documents separately once they're attached here.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828800"/>
            <a:ext cx="4572000" cy="4572000"/>
          </a:xfrm>
          <a:prstGeom prst="ellipse">
            <a:avLst/>
          </a:prstGeom>
          <a:solidFill>
            <a:srgbClr val="0F2E5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SUBMIT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777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checklist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675120" cy="4389120"/>
          </a:xfrm>
          <a:prstGeom prst="roundRect">
            <a:avLst>
              <a:gd name="adj" fmla="val 2083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22960" y="171907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FIELDS COMPLETE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06654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Loan Officer Name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366467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Buyer Last Name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6639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Loan Number (LOS/Empower)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966314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Closing Date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266237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Processor Name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56616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Division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866083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Loan Type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166006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Housing Ratio (front/back-end)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46593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Total DTI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765853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Credit Score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065776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AUS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5365699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Reason for Exception (detailed)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452360" y="1554480"/>
            <a:ext cx="4206240" cy="4389120"/>
          </a:xfrm>
          <a:prstGeom prst="roundRect">
            <a:avLst>
              <a:gd name="adj" fmla="val 2174"/>
            </a:avLst>
          </a:prstGeom>
          <a:solidFill>
            <a:srgbClr val="1233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7726680" y="17190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E851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ATTACHED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206654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Velocio Exception Form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726680" y="2366467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Credit Letter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266639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1003 Form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7726680" y="296631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Credit Report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7726680" y="3266237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AUS Findings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726680" y="3794760"/>
            <a:ext cx="3657600" cy="1965960"/>
          </a:xfrm>
          <a:prstGeom prst="roundRect">
            <a:avLst>
              <a:gd name="adj" fmla="val 4651"/>
            </a:avLst>
          </a:prstGeom>
          <a:solidFill>
            <a:srgbClr val="E8510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7955280" y="3950208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SUBMIT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7955280" y="4279392"/>
            <a:ext cx="3246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Cmd+Enter (Mac) or Ctrl+Enter (Windows) to submit the form.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3796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Velocio Mortgage  |  Exception Submission Portal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274552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704</Words>
  <Application>Microsoft Office PowerPoint</Application>
  <PresentationFormat>Widescreen</PresentationFormat>
  <Paragraphs>121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Spurlin, Billie</cp:lastModifiedBy>
  <cp:revision>3</cp:revision>
  <dcterms:created xsi:type="dcterms:W3CDTF">2026-09-11T05:35:16Z</dcterms:created>
  <dcterms:modified xsi:type="dcterms:W3CDTF">2026-10-02T19:17:34Z</dcterms:modified>
</cp:coreProperties>
</file>