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1" r:id="rId6"/>
    <p:sldId id="262" r:id="rId7"/>
    <p:sldId id="264" r:id="rId8"/>
    <p:sldId id="265" r:id="rId9"/>
    <p:sldId id="274" r:id="rId10"/>
    <p:sldId id="275" r:id="rId11"/>
    <p:sldId id="268" r:id="rId12"/>
    <p:sldId id="270" r:id="rId13"/>
    <p:sldId id="271" r:id="rId14"/>
    <p:sldId id="273" r:id="rId15"/>
    <p:sldId id="276" r:id="rId16"/>
    <p:sldId id="277" r:id="rId17"/>
    <p:sldId id="278" r:id="rId18"/>
    <p:sldId id="279" r:id="rId19"/>
    <p:sldId id="260" r:id="rId20"/>
    <p:sldId id="280" r:id="rId21"/>
    <p:sldId id="281" r:id="rId22"/>
    <p:sldId id="282" r:id="rId23"/>
    <p:sldId id="283" r:id="rId24"/>
    <p:sldId id="284" r:id="rId25"/>
    <p:sldId id="285" r:id="rId26"/>
    <p:sldId id="286" r:id="rId27"/>
    <p:sldId id="287" r:id="rId28"/>
    <p:sldId id="288" r:id="rId29"/>
  </p:sldIdLst>
  <p:sldSz cx="18288000" cy="10287000"/>
  <p:notesSz cx="6858000" cy="9144000"/>
  <p:embeddedFontLst>
    <p:embeddedFont>
      <p:font typeface="Arial MT Pro" panose="020B0604020202020204" charset="0"/>
      <p:regular r:id="rId31"/>
    </p:embeddedFont>
    <p:embeddedFont>
      <p:font typeface="Arial MT Pro Bold" panose="020B0604020202020204" charset="0"/>
      <p:regular r:id="rId32"/>
      <p:bold r:id="rId33"/>
    </p:embeddedFont>
    <p:embeddedFont>
      <p:font typeface="Poppins" panose="00000500000000000000" pitchFamily="2" charset="0"/>
      <p:regular r:id="rId34"/>
      <p:bold r:id="rId35"/>
      <p:italic r:id="rId36"/>
      <p:boldItalic r:id="rId37"/>
    </p:embeddedFont>
    <p:embeddedFont>
      <p:font typeface="Poppins Semi-Bold" panose="020B0604020202020204" charset="0"/>
      <p:regular r:id="rId38"/>
      <p:bold r:id="rId39"/>
    </p:embeddedFont>
    <p:embeddedFont>
      <p:font typeface="Turbinado" panose="03060300040001000000"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06" autoAdjust="0"/>
  </p:normalViewPr>
  <p:slideViewPr>
    <p:cSldViewPr>
      <p:cViewPr varScale="1">
        <p:scale>
          <a:sx n="69" d="100"/>
          <a:sy n="69" d="100"/>
        </p:scale>
        <p:origin x="834" y="4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EA666-E877-433C-9939-5055BFFDFC34}"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D4D1A-081C-425E-8690-275F976FCD27}" type="slidenum">
              <a:rPr lang="en-US" smtClean="0"/>
              <a:t>‹#›</a:t>
            </a:fld>
            <a:endParaRPr lang="en-US"/>
          </a:p>
        </p:txBody>
      </p:sp>
    </p:spTree>
    <p:extLst>
      <p:ext uri="{BB962C8B-B14F-4D97-AF65-F5344CB8AC3E}">
        <p14:creationId xmlns:p14="http://schemas.microsoft.com/office/powerpoint/2010/main" val="4252770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a:p>
            <a:endParaRPr lang="en-US" dirty="0"/>
          </a:p>
        </p:txBody>
      </p:sp>
      <p:sp>
        <p:nvSpPr>
          <p:cNvPr id="4" name="Slide Number Placeholder 3"/>
          <p:cNvSpPr>
            <a:spLocks noGrp="1"/>
          </p:cNvSpPr>
          <p:nvPr>
            <p:ph type="sldNum" sz="quarter" idx="5"/>
          </p:nvPr>
        </p:nvSpPr>
        <p:spPr/>
        <p:txBody>
          <a:bodyPr/>
          <a:lstStyle/>
          <a:p>
            <a:fld id="{AECFFB5C-6488-450A-BAE7-33F5C5B4920D}" type="slidenum">
              <a:rPr lang="en-US" smtClean="0"/>
              <a:t>16</a:t>
            </a:fld>
            <a:endParaRPr lang="en-US"/>
          </a:p>
        </p:txBody>
      </p:sp>
    </p:spTree>
    <p:extLst>
      <p:ext uri="{BB962C8B-B14F-4D97-AF65-F5344CB8AC3E}">
        <p14:creationId xmlns:p14="http://schemas.microsoft.com/office/powerpoint/2010/main" val="60825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CFFB5C-6488-450A-BAE7-33F5C5B4920D}" type="slidenum">
              <a:rPr lang="en-US" smtClean="0"/>
              <a:t>19</a:t>
            </a:fld>
            <a:endParaRPr lang="en-US"/>
          </a:p>
        </p:txBody>
      </p:sp>
    </p:spTree>
    <p:extLst>
      <p:ext uri="{BB962C8B-B14F-4D97-AF65-F5344CB8AC3E}">
        <p14:creationId xmlns:p14="http://schemas.microsoft.com/office/powerpoint/2010/main" val="2486588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5568" y="1470870"/>
            <a:ext cx="4531831" cy="1133637"/>
          </a:xfrm>
          <a:custGeom>
            <a:avLst/>
            <a:gdLst/>
            <a:ahLst/>
            <a:cxnLst/>
            <a:rect l="l" t="t" r="r" b="b"/>
            <a:pathLst>
              <a:path w="4531831" h="1133637">
                <a:moveTo>
                  <a:pt x="0" y="0"/>
                </a:moveTo>
                <a:lnTo>
                  <a:pt x="4531831" y="0"/>
                </a:lnTo>
                <a:lnTo>
                  <a:pt x="4531831" y="1133637"/>
                </a:lnTo>
                <a:lnTo>
                  <a:pt x="0" y="1133637"/>
                </a:lnTo>
                <a:lnTo>
                  <a:pt x="0" y="0"/>
                </a:lnTo>
                <a:close/>
              </a:path>
            </a:pathLst>
          </a:custGeom>
          <a:blipFill>
            <a:blip r:embed="rId2"/>
            <a:stretch>
              <a:fillRect l="-212" r="-212"/>
            </a:stretch>
          </a:blipFill>
        </p:spPr>
        <p:txBody>
          <a:bodyPr/>
          <a:lstStyle/>
          <a:p>
            <a:endParaRPr lang="en-US"/>
          </a:p>
        </p:txBody>
      </p:sp>
      <p:sp>
        <p:nvSpPr>
          <p:cNvPr id="3" name="Freeform 3"/>
          <p:cNvSpPr/>
          <p:nvPr/>
        </p:nvSpPr>
        <p:spPr>
          <a:xfrm>
            <a:off x="-3574731" y="2952088"/>
            <a:ext cx="23869331" cy="22183559"/>
          </a:xfrm>
          <a:custGeom>
            <a:avLst/>
            <a:gdLst/>
            <a:ahLst/>
            <a:cxnLst/>
            <a:rect l="l" t="t" r="r" b="b"/>
            <a:pathLst>
              <a:path w="23869331" h="22183559">
                <a:moveTo>
                  <a:pt x="0" y="0"/>
                </a:moveTo>
                <a:lnTo>
                  <a:pt x="23869331" y="0"/>
                </a:lnTo>
                <a:lnTo>
                  <a:pt x="23869331" y="22183559"/>
                </a:lnTo>
                <a:lnTo>
                  <a:pt x="0" y="2218355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42724" y="2648648"/>
            <a:ext cx="3546751" cy="3409315"/>
          </a:xfrm>
          <a:custGeom>
            <a:avLst/>
            <a:gdLst/>
            <a:ahLst/>
            <a:cxnLst/>
            <a:rect l="l" t="t" r="r" b="b"/>
            <a:pathLst>
              <a:path w="3546751" h="3409315">
                <a:moveTo>
                  <a:pt x="0" y="0"/>
                </a:moveTo>
                <a:lnTo>
                  <a:pt x="3546751" y="0"/>
                </a:lnTo>
                <a:lnTo>
                  <a:pt x="3546751" y="3409315"/>
                </a:lnTo>
                <a:lnTo>
                  <a:pt x="0" y="3409315"/>
                </a:lnTo>
                <a:lnTo>
                  <a:pt x="0" y="0"/>
                </a:lnTo>
                <a:close/>
              </a:path>
            </a:pathLst>
          </a:custGeom>
          <a:blipFill>
            <a:blip r:embed="rId4"/>
            <a:stretch>
              <a:fillRect l="-405" r="-405"/>
            </a:stretch>
          </a:blipFill>
        </p:spPr>
        <p:txBody>
          <a:bodyPr/>
          <a:lstStyle/>
          <a:p>
            <a:endParaRPr lang="en-US"/>
          </a:p>
        </p:txBody>
      </p:sp>
      <p:sp>
        <p:nvSpPr>
          <p:cNvPr id="5" name="TextBox 5"/>
          <p:cNvSpPr txBox="1"/>
          <p:nvPr/>
        </p:nvSpPr>
        <p:spPr>
          <a:xfrm>
            <a:off x="1425568" y="4487402"/>
            <a:ext cx="16589198" cy="2551840"/>
          </a:xfrm>
          <a:prstGeom prst="rect">
            <a:avLst/>
          </a:prstGeom>
        </p:spPr>
        <p:txBody>
          <a:bodyPr lIns="0" tIns="0" rIns="0" bIns="0" rtlCol="0" anchor="t">
            <a:normAutofit/>
          </a:bodyPr>
          <a:lstStyle/>
          <a:p>
            <a:pPr algn="l">
              <a:lnSpc>
                <a:spcPts val="15120"/>
              </a:lnSpc>
            </a:pPr>
            <a:r>
              <a:rPr lang="en-US" sz="14000" dirty="0">
                <a:solidFill>
                  <a:srgbClr val="0076A6"/>
                </a:solidFill>
                <a:latin typeface="Turbinado"/>
                <a:ea typeface="Turbinado"/>
                <a:cs typeface="Turbinado"/>
                <a:sym typeface="Turbinado"/>
              </a:rPr>
              <a:t>Calculating Variable Income</a:t>
            </a:r>
          </a:p>
        </p:txBody>
      </p:sp>
      <p:sp>
        <p:nvSpPr>
          <p:cNvPr id="6" name="TextBox 6"/>
          <p:cNvSpPr txBox="1"/>
          <p:nvPr/>
        </p:nvSpPr>
        <p:spPr>
          <a:xfrm>
            <a:off x="1536639" y="3410490"/>
            <a:ext cx="9611804" cy="594265"/>
          </a:xfrm>
          <a:prstGeom prst="rect">
            <a:avLst/>
          </a:prstGeom>
        </p:spPr>
        <p:txBody>
          <a:bodyPr lIns="0" tIns="0" rIns="0" bIns="0" rtlCol="0" anchor="t">
            <a:spAutoFit/>
          </a:bodyPr>
          <a:lstStyle/>
          <a:p>
            <a:pPr algn="l">
              <a:lnSpc>
                <a:spcPts val="4900"/>
              </a:lnSpc>
            </a:pPr>
            <a:r>
              <a:rPr lang="en-US" sz="3500" dirty="0">
                <a:solidFill>
                  <a:srgbClr val="0076A6"/>
                </a:solidFill>
                <a:latin typeface="Arial MT Pro"/>
                <a:ea typeface="Arial MT Pro"/>
                <a:cs typeface="Arial MT Pro"/>
                <a:sym typeface="Arial MT Pro"/>
              </a:rPr>
              <a:t>Think like an Underwriter</a:t>
            </a:r>
          </a:p>
        </p:txBody>
      </p:sp>
      <p:sp>
        <p:nvSpPr>
          <p:cNvPr id="7" name="TextBox 7"/>
          <p:cNvSpPr txBox="1"/>
          <p:nvPr/>
        </p:nvSpPr>
        <p:spPr>
          <a:xfrm>
            <a:off x="1536639" y="7459773"/>
            <a:ext cx="4481534" cy="424412"/>
          </a:xfrm>
          <a:prstGeom prst="rect">
            <a:avLst/>
          </a:prstGeom>
        </p:spPr>
        <p:txBody>
          <a:bodyPr lIns="0" tIns="0" rIns="0" bIns="0" rtlCol="0" anchor="t">
            <a:spAutoFit/>
          </a:bodyPr>
          <a:lstStyle/>
          <a:p>
            <a:pPr algn="l">
              <a:lnSpc>
                <a:spcPts val="1708"/>
              </a:lnSpc>
            </a:pPr>
            <a:r>
              <a:rPr lang="en-US" sz="1220" b="1">
                <a:solidFill>
                  <a:srgbClr val="15284B"/>
                </a:solidFill>
                <a:latin typeface="Arial MT Pro Bold"/>
                <a:ea typeface="Arial MT Pro Bold"/>
                <a:cs typeface="Arial MT Pro Bold"/>
                <a:sym typeface="Arial MT Pro Bold"/>
              </a:rPr>
              <a:t>Training for Loan Officers, Processors &amp; Underwriters</a:t>
            </a:r>
          </a:p>
          <a:p>
            <a:pPr algn="l">
              <a:lnSpc>
                <a:spcPts val="1708"/>
              </a:lnSpc>
            </a:pPr>
            <a:r>
              <a:rPr lang="en-US" sz="1220" b="1">
                <a:solidFill>
                  <a:srgbClr val="15284B"/>
                </a:solidFill>
                <a:latin typeface="Arial MT Pro Bold"/>
                <a:ea typeface="Arial MT Pro Bold"/>
                <a:cs typeface="Arial MT Pro Bold"/>
                <a:sym typeface="Arial MT Pro Bold"/>
              </a:rPr>
              <a:t>Velocio Mortgage | October 2026</a:t>
            </a:r>
            <a:endParaRPr lang="en-US" sz="1220">
              <a:solidFill>
                <a:srgbClr val="15284B"/>
              </a:solidFill>
              <a:latin typeface="Arial MT Pro"/>
              <a:ea typeface="Arial MT Pro"/>
              <a:cs typeface="Arial MT Pro"/>
              <a:sym typeface="Arial MT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1398781" y="1028700"/>
            <a:ext cx="8045617" cy="8229600"/>
            <a:chOff x="0" y="0"/>
            <a:chExt cx="794629" cy="812800"/>
          </a:xfrm>
        </p:grpSpPr>
        <p:sp>
          <p:nvSpPr>
            <p:cNvPr id="6" name="Freeform 6"/>
            <p:cNvSpPr/>
            <p:nvPr/>
          </p:nvSpPr>
          <p:spPr>
            <a:xfrm>
              <a:off x="0" y="0"/>
              <a:ext cx="794629" cy="812800"/>
            </a:xfrm>
            <a:custGeom>
              <a:avLst/>
              <a:gdLst/>
              <a:ahLst/>
              <a:cxnLst/>
              <a:rect l="l" t="t" r="r" b="b"/>
              <a:pathLst>
                <a:path w="794629" h="812800">
                  <a:moveTo>
                    <a:pt x="22132" y="0"/>
                  </a:moveTo>
                  <a:lnTo>
                    <a:pt x="772497" y="0"/>
                  </a:lnTo>
                  <a:cubicBezTo>
                    <a:pt x="784720" y="0"/>
                    <a:pt x="794629" y="9909"/>
                    <a:pt x="794629" y="22132"/>
                  </a:cubicBezTo>
                  <a:lnTo>
                    <a:pt x="794629" y="790668"/>
                  </a:lnTo>
                  <a:cubicBezTo>
                    <a:pt x="794629" y="802891"/>
                    <a:pt x="784720" y="812800"/>
                    <a:pt x="772497" y="812800"/>
                  </a:cubicBezTo>
                  <a:lnTo>
                    <a:pt x="22132" y="812800"/>
                  </a:lnTo>
                  <a:cubicBezTo>
                    <a:pt x="9909" y="812800"/>
                    <a:pt x="0" y="802891"/>
                    <a:pt x="0" y="790668"/>
                  </a:cubicBezTo>
                  <a:lnTo>
                    <a:pt x="0" y="22132"/>
                  </a:lnTo>
                  <a:cubicBezTo>
                    <a:pt x="0" y="9909"/>
                    <a:pt x="9909" y="0"/>
                    <a:pt x="22132" y="0"/>
                  </a:cubicBezTo>
                  <a:close/>
                </a:path>
              </a:pathLst>
            </a:custGeom>
            <a:blipFill>
              <a:blip r:embed="rId2"/>
              <a:stretch>
                <a:fillRect/>
              </a:stretch>
            </a:blipFill>
          </p:spPr>
          <p:txBody>
            <a:bodyPr/>
            <a:lstStyle/>
            <a:p>
              <a:endParaRPr lang="en-US"/>
            </a:p>
          </p:txBody>
        </p:sp>
      </p:grpSp>
      <p:grpSp>
        <p:nvGrpSpPr>
          <p:cNvPr id="7" name="Group 7"/>
          <p:cNvGrpSpPr/>
          <p:nvPr/>
        </p:nvGrpSpPr>
        <p:grpSpPr>
          <a:xfrm>
            <a:off x="7581611" y="4633139"/>
            <a:ext cx="11073087" cy="2436961"/>
            <a:chOff x="0" y="0"/>
            <a:chExt cx="2916369" cy="641833"/>
          </a:xfrm>
        </p:grpSpPr>
        <p:sp>
          <p:nvSpPr>
            <p:cNvPr id="8" name="Freeform 8"/>
            <p:cNvSpPr/>
            <p:nvPr/>
          </p:nvSpPr>
          <p:spPr>
            <a:xfrm>
              <a:off x="0" y="0"/>
              <a:ext cx="2916368" cy="641833"/>
            </a:xfrm>
            <a:custGeom>
              <a:avLst/>
              <a:gdLst/>
              <a:ahLst/>
              <a:cxnLst/>
              <a:rect l="l" t="t" r="r" b="b"/>
              <a:pathLst>
                <a:path w="2916368" h="641833">
                  <a:moveTo>
                    <a:pt x="37755" y="0"/>
                  </a:moveTo>
                  <a:lnTo>
                    <a:pt x="2878614" y="0"/>
                  </a:lnTo>
                  <a:cubicBezTo>
                    <a:pt x="2899465" y="0"/>
                    <a:pt x="2916368" y="16903"/>
                    <a:pt x="2916368" y="37755"/>
                  </a:cubicBezTo>
                  <a:lnTo>
                    <a:pt x="2916368" y="604078"/>
                  </a:lnTo>
                  <a:cubicBezTo>
                    <a:pt x="2916368" y="624930"/>
                    <a:pt x="2899465" y="641833"/>
                    <a:pt x="2878614" y="641833"/>
                  </a:cubicBezTo>
                  <a:lnTo>
                    <a:pt x="37755" y="641833"/>
                  </a:lnTo>
                  <a:cubicBezTo>
                    <a:pt x="16903" y="641833"/>
                    <a:pt x="0" y="624930"/>
                    <a:pt x="0" y="604078"/>
                  </a:cubicBezTo>
                  <a:lnTo>
                    <a:pt x="0" y="37755"/>
                  </a:lnTo>
                  <a:cubicBezTo>
                    <a:pt x="0" y="16903"/>
                    <a:pt x="16903" y="0"/>
                    <a:pt x="37755" y="0"/>
                  </a:cubicBezTo>
                  <a:close/>
                </a:path>
              </a:pathLst>
            </a:custGeom>
            <a:solidFill>
              <a:srgbClr val="0076A6"/>
            </a:solidFill>
          </p:spPr>
          <p:txBody>
            <a:bodyPr/>
            <a:lstStyle/>
            <a:p>
              <a:endParaRPr lang="en-US"/>
            </a:p>
          </p:txBody>
        </p:sp>
        <p:sp>
          <p:nvSpPr>
            <p:cNvPr id="9" name="TextBox 9"/>
            <p:cNvSpPr txBox="1"/>
            <p:nvPr/>
          </p:nvSpPr>
          <p:spPr>
            <a:xfrm>
              <a:off x="0" y="-104775"/>
              <a:ext cx="2916369" cy="746608"/>
            </a:xfrm>
            <a:prstGeom prst="rect">
              <a:avLst/>
            </a:prstGeom>
          </p:spPr>
          <p:txBody>
            <a:bodyPr lIns="50800" tIns="50800" rIns="50800" bIns="50800" rtlCol="0" anchor="ctr"/>
            <a:lstStyle/>
            <a:p>
              <a:pPr algn="ctr">
                <a:lnSpc>
                  <a:spcPts val="3401"/>
                </a:lnSpc>
              </a:pPr>
              <a:endParaRPr/>
            </a:p>
          </p:txBody>
        </p:sp>
      </p:grpSp>
      <p:sp>
        <p:nvSpPr>
          <p:cNvPr id="10" name="TextBox 10"/>
          <p:cNvSpPr txBox="1"/>
          <p:nvPr/>
        </p:nvSpPr>
        <p:spPr>
          <a:xfrm>
            <a:off x="9929134" y="1591178"/>
            <a:ext cx="6755034" cy="1016116"/>
          </a:xfrm>
          <a:prstGeom prst="rect">
            <a:avLst/>
          </a:prstGeom>
        </p:spPr>
        <p:txBody>
          <a:bodyPr lIns="0" tIns="0" rIns="0" bIns="0" rtlCol="0" anchor="t">
            <a:normAutofit/>
          </a:bodyPr>
          <a:lstStyle/>
          <a:p>
            <a:pPr algn="l">
              <a:lnSpc>
                <a:spcPts val="5615"/>
              </a:lnSpc>
            </a:pPr>
            <a:r>
              <a:rPr lang="en-US" sz="5199" b="1">
                <a:solidFill>
                  <a:srgbClr val="0076A6"/>
                </a:solidFill>
                <a:latin typeface="Arial MT Pro Bold"/>
                <a:ea typeface="Arial MT Pro Bold"/>
                <a:cs typeface="Arial MT Pro Bold"/>
                <a:sym typeface="Arial MT Pro Bold"/>
              </a:rPr>
              <a:t>Variable Income</a:t>
            </a:r>
          </a:p>
        </p:txBody>
      </p:sp>
      <p:sp>
        <p:nvSpPr>
          <p:cNvPr id="11" name="TextBox 11"/>
          <p:cNvSpPr txBox="1"/>
          <p:nvPr/>
        </p:nvSpPr>
        <p:spPr>
          <a:xfrm>
            <a:off x="9929134" y="2634726"/>
            <a:ext cx="5170006" cy="1416029"/>
          </a:xfrm>
          <a:prstGeom prst="rect">
            <a:avLst/>
          </a:prstGeom>
        </p:spPr>
        <p:txBody>
          <a:bodyPr lIns="0" tIns="0" rIns="0" bIns="0" rtlCol="0" anchor="t">
            <a:spAutoFit/>
          </a:bodyPr>
          <a:lstStyle/>
          <a:p>
            <a:pPr algn="l">
              <a:lnSpc>
                <a:spcPts val="2771"/>
              </a:lnSpc>
            </a:pPr>
            <a:r>
              <a:rPr lang="en-US" sz="1979">
                <a:solidFill>
                  <a:srgbClr val="78797B"/>
                </a:solidFill>
                <a:latin typeface="Arial MT Pro"/>
                <a:ea typeface="Arial MT Pro"/>
                <a:cs typeface="Arial MT Pro"/>
                <a:sym typeface="Arial MT Pro"/>
              </a:rPr>
              <a:t>Any earnings that fluctuate period to period: overtime, bonus, commission, tips, part-time and seasonal work, shift differential, and hourly pay with changing hours.</a:t>
            </a:r>
          </a:p>
        </p:txBody>
      </p:sp>
      <p:sp>
        <p:nvSpPr>
          <p:cNvPr id="12" name="TextBox 12"/>
          <p:cNvSpPr txBox="1"/>
          <p:nvPr/>
        </p:nvSpPr>
        <p:spPr>
          <a:xfrm>
            <a:off x="9929134" y="8066072"/>
            <a:ext cx="7330166" cy="1416029"/>
          </a:xfrm>
          <a:prstGeom prst="rect">
            <a:avLst/>
          </a:prstGeom>
        </p:spPr>
        <p:txBody>
          <a:bodyPr lIns="0" tIns="0" rIns="0" bIns="0" rtlCol="0" anchor="t">
            <a:spAutoFit/>
          </a:bodyPr>
          <a:lstStyle/>
          <a:p>
            <a:pPr algn="l">
              <a:lnSpc>
                <a:spcPts val="2771"/>
              </a:lnSpc>
            </a:pPr>
            <a:r>
              <a:rPr lang="en-US" sz="1979">
                <a:solidFill>
                  <a:srgbClr val="78797B"/>
                </a:solidFill>
                <a:latin typeface="Arial MT Pro"/>
                <a:ea typeface="Arial MT Pro"/>
                <a:cs typeface="Arial MT Pro"/>
                <a:sym typeface="Arial MT Pro"/>
              </a:rPr>
              <a:t>Variable income can only be used when it is stable, documented, and reasonably likely to continue. Accurate calculations support the borrower's ability to repay and reduce underwriting and loan-quality risk.</a:t>
            </a:r>
          </a:p>
        </p:txBody>
      </p:sp>
      <p:sp>
        <p:nvSpPr>
          <p:cNvPr id="13" name="TextBox 13"/>
          <p:cNvSpPr txBox="1"/>
          <p:nvPr/>
        </p:nvSpPr>
        <p:spPr>
          <a:xfrm>
            <a:off x="8113484" y="5443631"/>
            <a:ext cx="7330166" cy="594265"/>
          </a:xfrm>
          <a:prstGeom prst="rect">
            <a:avLst/>
          </a:prstGeom>
        </p:spPr>
        <p:txBody>
          <a:bodyPr lIns="0" tIns="0" rIns="0" bIns="0" rtlCol="0" anchor="t">
            <a:spAutoFit/>
          </a:bodyPr>
          <a:lstStyle/>
          <a:p>
            <a:pPr algn="l">
              <a:lnSpc>
                <a:spcPts val="4900"/>
              </a:lnSpc>
            </a:pPr>
            <a:r>
              <a:rPr lang="en-US" sz="3500" b="1">
                <a:solidFill>
                  <a:srgbClr val="15284B"/>
                </a:solidFill>
                <a:latin typeface="Arial MT Pro Bold"/>
                <a:ea typeface="Arial MT Pro Bold"/>
                <a:cs typeface="Arial MT Pro Bold"/>
                <a:sym typeface="Arial MT Pro Bold"/>
              </a:rPr>
              <a:t>Why It Matters</a:t>
            </a:r>
          </a:p>
        </p:txBody>
      </p:sp>
    </p:spTree>
  </p:cSld>
  <p:clrMapOvr>
    <a:masterClrMapping/>
  </p:clrMapOvr>
  <p:transition spd="slow">
    <p:cover dir="l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2889434" y="2482383"/>
            <a:ext cx="5484751" cy="3974983"/>
            <a:chOff x="0" y="0"/>
            <a:chExt cx="1121516" cy="812800"/>
          </a:xfrm>
        </p:grpSpPr>
        <p:sp>
          <p:nvSpPr>
            <p:cNvPr id="6" name="Freeform 6"/>
            <p:cNvSpPr/>
            <p:nvPr/>
          </p:nvSpPr>
          <p:spPr>
            <a:xfrm>
              <a:off x="0" y="0"/>
              <a:ext cx="1121516" cy="812800"/>
            </a:xfrm>
            <a:custGeom>
              <a:avLst/>
              <a:gdLst/>
              <a:ahLst/>
              <a:cxnLst/>
              <a:rect l="l" t="t" r="r" b="b"/>
              <a:pathLst>
                <a:path w="1121516" h="812800">
                  <a:moveTo>
                    <a:pt x="32465" y="0"/>
                  </a:moveTo>
                  <a:lnTo>
                    <a:pt x="1089050" y="0"/>
                  </a:lnTo>
                  <a:cubicBezTo>
                    <a:pt x="1106980" y="0"/>
                    <a:pt x="1121516" y="14535"/>
                    <a:pt x="1121516" y="32465"/>
                  </a:cubicBezTo>
                  <a:lnTo>
                    <a:pt x="1121516" y="780335"/>
                  </a:lnTo>
                  <a:cubicBezTo>
                    <a:pt x="1121516" y="788945"/>
                    <a:pt x="1118095" y="797203"/>
                    <a:pt x="1112007" y="803291"/>
                  </a:cubicBezTo>
                  <a:cubicBezTo>
                    <a:pt x="1105918" y="809380"/>
                    <a:pt x="1097661" y="812800"/>
                    <a:pt x="1089050" y="812800"/>
                  </a:cubicBezTo>
                  <a:lnTo>
                    <a:pt x="32465" y="812800"/>
                  </a:lnTo>
                  <a:cubicBezTo>
                    <a:pt x="23855" y="812800"/>
                    <a:pt x="15597" y="809380"/>
                    <a:pt x="9509" y="803291"/>
                  </a:cubicBezTo>
                  <a:cubicBezTo>
                    <a:pt x="3420" y="797203"/>
                    <a:pt x="0" y="788945"/>
                    <a:pt x="0" y="780335"/>
                  </a:cubicBezTo>
                  <a:lnTo>
                    <a:pt x="0" y="32465"/>
                  </a:lnTo>
                  <a:cubicBezTo>
                    <a:pt x="0" y="23855"/>
                    <a:pt x="3420" y="15597"/>
                    <a:pt x="9509" y="9509"/>
                  </a:cubicBezTo>
                  <a:cubicBezTo>
                    <a:pt x="15597" y="3420"/>
                    <a:pt x="23855" y="0"/>
                    <a:pt x="32465" y="0"/>
                  </a:cubicBezTo>
                  <a:close/>
                </a:path>
              </a:pathLst>
            </a:custGeom>
            <a:blipFill>
              <a:blip r:embed="rId2"/>
              <a:srcRect l="4000" r="4000"/>
              <a:stretch>
                <a:fillRect/>
              </a:stretch>
            </a:blipFill>
          </p:spPr>
          <p:txBody>
            <a:bodyPr/>
            <a:lstStyle/>
            <a:p>
              <a:endParaRPr lang="en-US"/>
            </a:p>
          </p:txBody>
        </p:sp>
      </p:grpSp>
      <p:grpSp>
        <p:nvGrpSpPr>
          <p:cNvPr id="7" name="Group 7"/>
          <p:cNvGrpSpPr/>
          <p:nvPr/>
        </p:nvGrpSpPr>
        <p:grpSpPr>
          <a:xfrm>
            <a:off x="9913816" y="2482383"/>
            <a:ext cx="5484751" cy="3974983"/>
            <a:chOff x="0" y="0"/>
            <a:chExt cx="1121516" cy="812800"/>
          </a:xfrm>
        </p:grpSpPr>
        <p:sp>
          <p:nvSpPr>
            <p:cNvPr id="8" name="Freeform 8"/>
            <p:cNvSpPr/>
            <p:nvPr/>
          </p:nvSpPr>
          <p:spPr>
            <a:xfrm>
              <a:off x="0" y="0"/>
              <a:ext cx="1121516" cy="812800"/>
            </a:xfrm>
            <a:custGeom>
              <a:avLst/>
              <a:gdLst/>
              <a:ahLst/>
              <a:cxnLst/>
              <a:rect l="l" t="t" r="r" b="b"/>
              <a:pathLst>
                <a:path w="1121516" h="812800">
                  <a:moveTo>
                    <a:pt x="32465" y="0"/>
                  </a:moveTo>
                  <a:lnTo>
                    <a:pt x="1089050" y="0"/>
                  </a:lnTo>
                  <a:cubicBezTo>
                    <a:pt x="1106980" y="0"/>
                    <a:pt x="1121516" y="14535"/>
                    <a:pt x="1121516" y="32465"/>
                  </a:cubicBezTo>
                  <a:lnTo>
                    <a:pt x="1121516" y="780335"/>
                  </a:lnTo>
                  <a:cubicBezTo>
                    <a:pt x="1121516" y="788945"/>
                    <a:pt x="1118095" y="797203"/>
                    <a:pt x="1112007" y="803291"/>
                  </a:cubicBezTo>
                  <a:cubicBezTo>
                    <a:pt x="1105918" y="809380"/>
                    <a:pt x="1097661" y="812800"/>
                    <a:pt x="1089050" y="812800"/>
                  </a:cubicBezTo>
                  <a:lnTo>
                    <a:pt x="32465" y="812800"/>
                  </a:lnTo>
                  <a:cubicBezTo>
                    <a:pt x="23855" y="812800"/>
                    <a:pt x="15597" y="809380"/>
                    <a:pt x="9509" y="803291"/>
                  </a:cubicBezTo>
                  <a:cubicBezTo>
                    <a:pt x="3420" y="797203"/>
                    <a:pt x="0" y="788945"/>
                    <a:pt x="0" y="780335"/>
                  </a:cubicBezTo>
                  <a:lnTo>
                    <a:pt x="0" y="32465"/>
                  </a:lnTo>
                  <a:cubicBezTo>
                    <a:pt x="0" y="23855"/>
                    <a:pt x="3420" y="15597"/>
                    <a:pt x="9509" y="9509"/>
                  </a:cubicBezTo>
                  <a:cubicBezTo>
                    <a:pt x="15597" y="3420"/>
                    <a:pt x="23855" y="0"/>
                    <a:pt x="32465" y="0"/>
                  </a:cubicBezTo>
                  <a:close/>
                </a:path>
              </a:pathLst>
            </a:custGeom>
            <a:blipFill>
              <a:blip r:embed="rId3"/>
              <a:srcRect l="6000" r="2000"/>
              <a:stretch>
                <a:fillRect/>
              </a:stretch>
            </a:blipFill>
          </p:spPr>
          <p:txBody>
            <a:bodyPr/>
            <a:lstStyle/>
            <a:p>
              <a:endParaRPr lang="en-US"/>
            </a:p>
          </p:txBody>
        </p:sp>
      </p:grpSp>
      <p:sp>
        <p:nvSpPr>
          <p:cNvPr id="9" name="TextBox 9"/>
          <p:cNvSpPr txBox="1"/>
          <p:nvPr/>
        </p:nvSpPr>
        <p:spPr>
          <a:xfrm>
            <a:off x="5766483" y="1038225"/>
            <a:ext cx="6755034" cy="1416726"/>
          </a:xfrm>
          <a:prstGeom prst="rect">
            <a:avLst/>
          </a:prstGeom>
        </p:spPr>
        <p:txBody>
          <a:bodyPr lIns="0" tIns="0" rIns="0" bIns="0" rtlCol="0" anchor="t">
            <a:normAutofit/>
          </a:bodyPr>
          <a:lstStyle/>
          <a:p>
            <a:pPr algn="ctr">
              <a:lnSpc>
                <a:spcPts val="5615"/>
              </a:lnSpc>
            </a:pPr>
            <a:r>
              <a:rPr lang="en-US" sz="5199" b="1">
                <a:solidFill>
                  <a:srgbClr val="0076A6"/>
                </a:solidFill>
                <a:latin typeface="Poppins Semi-Bold"/>
                <a:ea typeface="Poppins Semi-Bold"/>
                <a:cs typeface="Poppins Semi-Bold"/>
                <a:sym typeface="Poppins Semi-Bold"/>
              </a:rPr>
              <a:t>Two Key Questions</a:t>
            </a:r>
          </a:p>
        </p:txBody>
      </p:sp>
      <p:sp>
        <p:nvSpPr>
          <p:cNvPr id="10" name="TextBox 10"/>
          <p:cNvSpPr txBox="1"/>
          <p:nvPr/>
        </p:nvSpPr>
        <p:spPr>
          <a:xfrm>
            <a:off x="3738896" y="6638340"/>
            <a:ext cx="4055173" cy="488467"/>
          </a:xfrm>
          <a:prstGeom prst="rect">
            <a:avLst/>
          </a:prstGeom>
        </p:spPr>
        <p:txBody>
          <a:bodyPr lIns="0" tIns="0" rIns="0" bIns="0" rtlCol="0" anchor="t">
            <a:spAutoFit/>
          </a:bodyPr>
          <a:lstStyle/>
          <a:p>
            <a:pPr algn="ctr">
              <a:lnSpc>
                <a:spcPts val="3780"/>
              </a:lnSpc>
            </a:pPr>
            <a:r>
              <a:rPr lang="en-US" sz="3500" b="1">
                <a:solidFill>
                  <a:srgbClr val="0076A6"/>
                </a:solidFill>
                <a:latin typeface="Arial MT Pro Bold"/>
                <a:ea typeface="Arial MT Pro Bold"/>
                <a:cs typeface="Arial MT Pro Bold"/>
                <a:sym typeface="Arial MT Pro Bold"/>
              </a:rPr>
              <a:t>1. Can we use it?</a:t>
            </a:r>
          </a:p>
        </p:txBody>
      </p:sp>
      <p:sp>
        <p:nvSpPr>
          <p:cNvPr id="11" name="TextBox 11"/>
          <p:cNvSpPr txBox="1"/>
          <p:nvPr/>
        </p:nvSpPr>
        <p:spPr>
          <a:xfrm>
            <a:off x="10848999" y="6638340"/>
            <a:ext cx="4122962" cy="918627"/>
          </a:xfrm>
          <a:prstGeom prst="rect">
            <a:avLst/>
          </a:prstGeom>
        </p:spPr>
        <p:txBody>
          <a:bodyPr lIns="0" tIns="0" rIns="0" bIns="0" rtlCol="0" anchor="t">
            <a:normAutofit fontScale="70000" lnSpcReduction="20000"/>
          </a:bodyPr>
          <a:lstStyle/>
          <a:p>
            <a:pPr algn="ctr">
              <a:lnSpc>
                <a:spcPts val="3780"/>
              </a:lnSpc>
            </a:pPr>
            <a:r>
              <a:rPr lang="en-US" sz="3500" b="1">
                <a:solidFill>
                  <a:srgbClr val="0076A6"/>
                </a:solidFill>
                <a:latin typeface="Arial MT Pro Bold"/>
                <a:ea typeface="Arial MT Pro Bold"/>
                <a:cs typeface="Arial MT Pro Bold"/>
                <a:sym typeface="Arial MT Pro Bold"/>
              </a:rPr>
              <a:t>2. How much can we use?</a:t>
            </a:r>
          </a:p>
        </p:txBody>
      </p:sp>
      <p:sp>
        <p:nvSpPr>
          <p:cNvPr id="12" name="TextBox 12"/>
          <p:cNvSpPr txBox="1"/>
          <p:nvPr/>
        </p:nvSpPr>
        <p:spPr>
          <a:xfrm>
            <a:off x="2889434" y="7584399"/>
            <a:ext cx="5484751" cy="2134174"/>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Eligibility: Is there enough receipt history? Is the income type acceptable to the agency? Is the income stable, predictable, and reasonably expected to continue? If the income type has a defined expiration date, confirm the required continuance period.</a:t>
            </a:r>
          </a:p>
        </p:txBody>
      </p:sp>
      <p:sp>
        <p:nvSpPr>
          <p:cNvPr id="13" name="TextBox 13"/>
          <p:cNvSpPr txBox="1"/>
          <p:nvPr/>
        </p:nvSpPr>
        <p:spPr>
          <a:xfrm>
            <a:off x="9913816" y="7584399"/>
            <a:ext cx="5484751" cy="1054608"/>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Amount: What averaging period applies? Is the trend stable, rising, or declining? Does the year-to-date support the average?</a:t>
            </a:r>
          </a:p>
        </p:txBody>
      </p:sp>
    </p:spTree>
  </p:cSld>
  <p:clrMapOvr>
    <a:masterClrMapping/>
  </p:clrMapOvr>
  <p:transition spd="slow">
    <p:cover dir="l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1697432" y="2974685"/>
            <a:ext cx="1351099" cy="135109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01</a:t>
              </a:r>
            </a:p>
          </p:txBody>
        </p:sp>
      </p:grpSp>
      <p:grpSp>
        <p:nvGrpSpPr>
          <p:cNvPr id="8" name="Group 8"/>
          <p:cNvGrpSpPr/>
          <p:nvPr/>
        </p:nvGrpSpPr>
        <p:grpSpPr>
          <a:xfrm>
            <a:off x="1697432" y="4625358"/>
            <a:ext cx="1351099" cy="135109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0" name="TextBox 10"/>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02</a:t>
              </a:r>
            </a:p>
          </p:txBody>
        </p:sp>
      </p:grpSp>
      <p:sp>
        <p:nvSpPr>
          <p:cNvPr id="11" name="TextBox 11"/>
          <p:cNvSpPr txBox="1"/>
          <p:nvPr/>
        </p:nvSpPr>
        <p:spPr>
          <a:xfrm>
            <a:off x="1697432" y="1666712"/>
            <a:ext cx="6902019" cy="1280541"/>
          </a:xfrm>
          <a:prstGeom prst="rect">
            <a:avLst/>
          </a:prstGeom>
        </p:spPr>
        <p:txBody>
          <a:bodyPr lIns="0" tIns="0" rIns="0" bIns="0" rtlCol="0" anchor="t">
            <a:normAutofit/>
          </a:bodyPr>
          <a:lstStyle/>
          <a:p>
            <a:pPr algn="l">
              <a:lnSpc>
                <a:spcPts val="5615"/>
              </a:lnSpc>
            </a:pPr>
            <a:r>
              <a:rPr lang="en-US" sz="5199" b="1">
                <a:solidFill>
                  <a:srgbClr val="2776A0"/>
                </a:solidFill>
                <a:latin typeface="Arial MT Pro Bold"/>
                <a:ea typeface="Arial MT Pro Bold"/>
                <a:cs typeface="Arial MT Pro Bold"/>
                <a:sym typeface="Arial MT Pro Bold"/>
              </a:rPr>
              <a:t>Core Framework</a:t>
            </a:r>
          </a:p>
        </p:txBody>
      </p:sp>
      <p:sp>
        <p:nvSpPr>
          <p:cNvPr id="12" name="TextBox 12"/>
          <p:cNvSpPr txBox="1"/>
          <p:nvPr/>
        </p:nvSpPr>
        <p:spPr>
          <a:xfrm>
            <a:off x="3429445" y="3086100"/>
            <a:ext cx="5170006" cy="1416029"/>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Identify the income type. Determine whether the earnings are fixed base, variable base, overtime, bonus, commission, tips, part-time, seasonal, or another type.</a:t>
            </a:r>
          </a:p>
        </p:txBody>
      </p:sp>
      <p:sp>
        <p:nvSpPr>
          <p:cNvPr id="13" name="TextBox 13"/>
          <p:cNvSpPr txBox="1"/>
          <p:nvPr/>
        </p:nvSpPr>
        <p:spPr>
          <a:xfrm>
            <a:off x="3429445" y="4686300"/>
            <a:ext cx="5170006" cy="1416029"/>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Apply the program-specific calculation. Use the history, averaging period, and documentation required for that income type and agency.</a:t>
            </a:r>
          </a:p>
        </p:txBody>
      </p:sp>
      <p:sp>
        <p:nvSpPr>
          <p:cNvPr id="14" name="TextBox 14"/>
          <p:cNvSpPr txBox="1"/>
          <p:nvPr/>
        </p:nvSpPr>
        <p:spPr>
          <a:xfrm>
            <a:off x="3429445" y="6553327"/>
            <a:ext cx="5170006" cy="1416029"/>
          </a:xfrm>
          <a:prstGeom prst="rect">
            <a:avLst/>
          </a:prstGeom>
        </p:spPr>
        <p:txBody>
          <a:bodyPr lIns="0" tIns="0" rIns="0" bIns="0" rtlCol="0" anchor="t">
            <a:spAutoFit/>
          </a:bodyPr>
          <a:lstStyle/>
          <a:p>
            <a:pPr algn="l">
              <a:lnSpc>
                <a:spcPts val="2771"/>
              </a:lnSpc>
            </a:pPr>
            <a:r>
              <a:rPr lang="en-US" sz="1979">
                <a:solidFill>
                  <a:srgbClr val="78797B"/>
                </a:solidFill>
                <a:latin typeface="Arial MT Pro"/>
                <a:ea typeface="Arial MT Pro"/>
                <a:cs typeface="Arial MT Pro"/>
                <a:sym typeface="Arial MT Pro"/>
              </a:rPr>
              <a:t>Test the result. Compare the calculation to current YTD earnings, prior-year earnings, and documented changes in rate, hours, employment, or leave.</a:t>
            </a:r>
          </a:p>
        </p:txBody>
      </p:sp>
      <p:grpSp>
        <p:nvGrpSpPr>
          <p:cNvPr id="15" name="Group 15"/>
          <p:cNvGrpSpPr/>
          <p:nvPr/>
        </p:nvGrpSpPr>
        <p:grpSpPr>
          <a:xfrm>
            <a:off x="1697432" y="6271731"/>
            <a:ext cx="1351099" cy="1351099"/>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7" name="TextBox 17"/>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03</a:t>
              </a:r>
            </a:p>
          </p:txBody>
        </p:sp>
      </p:grpSp>
      <p:grpSp>
        <p:nvGrpSpPr>
          <p:cNvPr id="18" name="Group 18"/>
          <p:cNvGrpSpPr/>
          <p:nvPr/>
        </p:nvGrpSpPr>
        <p:grpSpPr>
          <a:xfrm>
            <a:off x="8980451" y="-608367"/>
            <a:ext cx="9753861" cy="11503735"/>
            <a:chOff x="0" y="0"/>
            <a:chExt cx="963344" cy="1136171"/>
          </a:xfrm>
        </p:grpSpPr>
        <p:sp>
          <p:nvSpPr>
            <p:cNvPr id="19" name="Freeform 19"/>
            <p:cNvSpPr/>
            <p:nvPr/>
          </p:nvSpPr>
          <p:spPr>
            <a:xfrm>
              <a:off x="0" y="0"/>
              <a:ext cx="963344" cy="1136171"/>
            </a:xfrm>
            <a:custGeom>
              <a:avLst/>
              <a:gdLst/>
              <a:ahLst/>
              <a:cxnLst/>
              <a:rect l="l" t="t" r="r" b="b"/>
              <a:pathLst>
                <a:path w="963344" h="1136171">
                  <a:moveTo>
                    <a:pt x="18256" y="0"/>
                  </a:moveTo>
                  <a:lnTo>
                    <a:pt x="945089" y="0"/>
                  </a:lnTo>
                  <a:cubicBezTo>
                    <a:pt x="949930" y="0"/>
                    <a:pt x="954574" y="1923"/>
                    <a:pt x="957997" y="5347"/>
                  </a:cubicBezTo>
                  <a:cubicBezTo>
                    <a:pt x="961421" y="8771"/>
                    <a:pt x="963344" y="13414"/>
                    <a:pt x="963344" y="18256"/>
                  </a:cubicBezTo>
                  <a:lnTo>
                    <a:pt x="963344" y="1117916"/>
                  </a:lnTo>
                  <a:cubicBezTo>
                    <a:pt x="963344" y="1127998"/>
                    <a:pt x="955171" y="1136171"/>
                    <a:pt x="945089" y="1136171"/>
                  </a:cubicBezTo>
                  <a:lnTo>
                    <a:pt x="18256" y="1136171"/>
                  </a:lnTo>
                  <a:cubicBezTo>
                    <a:pt x="8173" y="1136171"/>
                    <a:pt x="0" y="1127998"/>
                    <a:pt x="0" y="1117916"/>
                  </a:cubicBezTo>
                  <a:lnTo>
                    <a:pt x="0" y="18256"/>
                  </a:lnTo>
                  <a:cubicBezTo>
                    <a:pt x="0" y="8173"/>
                    <a:pt x="8173" y="0"/>
                    <a:pt x="18256" y="0"/>
                  </a:cubicBezTo>
                  <a:close/>
                </a:path>
              </a:pathLst>
            </a:custGeom>
            <a:blipFill>
              <a:blip r:embed="rId2"/>
              <a:srcRect t="10700" b="10700"/>
              <a:stretch>
                <a:fillRect/>
              </a:stretch>
            </a:blipFill>
          </p:spPr>
          <p:txBody>
            <a:bodyPr/>
            <a:lstStyle/>
            <a:p>
              <a:endParaRPr lang="en-US"/>
            </a:p>
          </p:txBody>
        </p:sp>
      </p:grpSp>
    </p:spTree>
  </p:cSld>
  <p:clrMapOvr>
    <a:masterClrMapping/>
  </p:clrMapOvr>
  <p:transition spd="slow">
    <p:cover dir="l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2889434" y="2482383"/>
            <a:ext cx="5484751" cy="3974983"/>
            <a:chOff x="0" y="0"/>
            <a:chExt cx="1121516" cy="812800"/>
          </a:xfrm>
        </p:grpSpPr>
        <p:sp>
          <p:nvSpPr>
            <p:cNvPr id="6" name="Freeform 6"/>
            <p:cNvSpPr/>
            <p:nvPr/>
          </p:nvSpPr>
          <p:spPr>
            <a:xfrm>
              <a:off x="0" y="0"/>
              <a:ext cx="1121516" cy="812800"/>
            </a:xfrm>
            <a:custGeom>
              <a:avLst/>
              <a:gdLst/>
              <a:ahLst/>
              <a:cxnLst/>
              <a:rect l="l" t="t" r="r" b="b"/>
              <a:pathLst>
                <a:path w="1121516" h="812800">
                  <a:moveTo>
                    <a:pt x="32465" y="0"/>
                  </a:moveTo>
                  <a:lnTo>
                    <a:pt x="1089050" y="0"/>
                  </a:lnTo>
                  <a:cubicBezTo>
                    <a:pt x="1106980" y="0"/>
                    <a:pt x="1121516" y="14535"/>
                    <a:pt x="1121516" y="32465"/>
                  </a:cubicBezTo>
                  <a:lnTo>
                    <a:pt x="1121516" y="780335"/>
                  </a:lnTo>
                  <a:cubicBezTo>
                    <a:pt x="1121516" y="788945"/>
                    <a:pt x="1118095" y="797203"/>
                    <a:pt x="1112007" y="803291"/>
                  </a:cubicBezTo>
                  <a:cubicBezTo>
                    <a:pt x="1105918" y="809380"/>
                    <a:pt x="1097661" y="812800"/>
                    <a:pt x="1089050" y="812800"/>
                  </a:cubicBezTo>
                  <a:lnTo>
                    <a:pt x="32465" y="812800"/>
                  </a:lnTo>
                  <a:cubicBezTo>
                    <a:pt x="23855" y="812800"/>
                    <a:pt x="15597" y="809380"/>
                    <a:pt x="9509" y="803291"/>
                  </a:cubicBezTo>
                  <a:cubicBezTo>
                    <a:pt x="3420" y="797203"/>
                    <a:pt x="0" y="788945"/>
                    <a:pt x="0" y="780335"/>
                  </a:cubicBezTo>
                  <a:lnTo>
                    <a:pt x="0" y="32465"/>
                  </a:lnTo>
                  <a:cubicBezTo>
                    <a:pt x="0" y="23855"/>
                    <a:pt x="3420" y="15597"/>
                    <a:pt x="9509" y="9509"/>
                  </a:cubicBezTo>
                  <a:cubicBezTo>
                    <a:pt x="15597" y="3420"/>
                    <a:pt x="23855" y="0"/>
                    <a:pt x="32465" y="0"/>
                  </a:cubicBezTo>
                  <a:close/>
                </a:path>
              </a:pathLst>
            </a:custGeom>
            <a:blipFill>
              <a:blip r:embed="rId2"/>
              <a:srcRect r="8000"/>
              <a:stretch>
                <a:fillRect/>
              </a:stretch>
            </a:blipFill>
          </p:spPr>
          <p:txBody>
            <a:bodyPr/>
            <a:lstStyle/>
            <a:p>
              <a:endParaRPr lang="en-US"/>
            </a:p>
          </p:txBody>
        </p:sp>
      </p:grpSp>
      <p:grpSp>
        <p:nvGrpSpPr>
          <p:cNvPr id="7" name="Group 7"/>
          <p:cNvGrpSpPr/>
          <p:nvPr/>
        </p:nvGrpSpPr>
        <p:grpSpPr>
          <a:xfrm>
            <a:off x="9913816" y="2482383"/>
            <a:ext cx="5484751" cy="3974983"/>
            <a:chOff x="0" y="0"/>
            <a:chExt cx="1121516" cy="812800"/>
          </a:xfrm>
        </p:grpSpPr>
        <p:sp>
          <p:nvSpPr>
            <p:cNvPr id="8" name="Freeform 8"/>
            <p:cNvSpPr/>
            <p:nvPr/>
          </p:nvSpPr>
          <p:spPr>
            <a:xfrm>
              <a:off x="0" y="0"/>
              <a:ext cx="1121516" cy="812800"/>
            </a:xfrm>
            <a:custGeom>
              <a:avLst/>
              <a:gdLst/>
              <a:ahLst/>
              <a:cxnLst/>
              <a:rect l="l" t="t" r="r" b="b"/>
              <a:pathLst>
                <a:path w="1121516" h="812800">
                  <a:moveTo>
                    <a:pt x="32465" y="0"/>
                  </a:moveTo>
                  <a:lnTo>
                    <a:pt x="1089050" y="0"/>
                  </a:lnTo>
                  <a:cubicBezTo>
                    <a:pt x="1106980" y="0"/>
                    <a:pt x="1121516" y="14535"/>
                    <a:pt x="1121516" y="32465"/>
                  </a:cubicBezTo>
                  <a:lnTo>
                    <a:pt x="1121516" y="780335"/>
                  </a:lnTo>
                  <a:cubicBezTo>
                    <a:pt x="1121516" y="788945"/>
                    <a:pt x="1118095" y="797203"/>
                    <a:pt x="1112007" y="803291"/>
                  </a:cubicBezTo>
                  <a:cubicBezTo>
                    <a:pt x="1105918" y="809380"/>
                    <a:pt x="1097661" y="812800"/>
                    <a:pt x="1089050" y="812800"/>
                  </a:cubicBezTo>
                  <a:lnTo>
                    <a:pt x="32465" y="812800"/>
                  </a:lnTo>
                  <a:cubicBezTo>
                    <a:pt x="23855" y="812800"/>
                    <a:pt x="15597" y="809380"/>
                    <a:pt x="9509" y="803291"/>
                  </a:cubicBezTo>
                  <a:cubicBezTo>
                    <a:pt x="3420" y="797203"/>
                    <a:pt x="0" y="788945"/>
                    <a:pt x="0" y="780335"/>
                  </a:cubicBezTo>
                  <a:lnTo>
                    <a:pt x="0" y="32465"/>
                  </a:lnTo>
                  <a:cubicBezTo>
                    <a:pt x="0" y="23855"/>
                    <a:pt x="3420" y="15597"/>
                    <a:pt x="9509" y="9509"/>
                  </a:cubicBezTo>
                  <a:cubicBezTo>
                    <a:pt x="15597" y="3420"/>
                    <a:pt x="23855" y="0"/>
                    <a:pt x="32465" y="0"/>
                  </a:cubicBezTo>
                  <a:close/>
                </a:path>
              </a:pathLst>
            </a:custGeom>
            <a:blipFill>
              <a:blip r:embed="rId3"/>
              <a:srcRect r="8000"/>
              <a:stretch>
                <a:fillRect/>
              </a:stretch>
            </a:blipFill>
          </p:spPr>
          <p:txBody>
            <a:bodyPr/>
            <a:lstStyle/>
            <a:p>
              <a:endParaRPr lang="en-US"/>
            </a:p>
          </p:txBody>
        </p:sp>
      </p:grpSp>
      <p:sp>
        <p:nvSpPr>
          <p:cNvPr id="9" name="TextBox 9"/>
          <p:cNvSpPr txBox="1"/>
          <p:nvPr/>
        </p:nvSpPr>
        <p:spPr>
          <a:xfrm>
            <a:off x="5766483" y="1038225"/>
            <a:ext cx="6755034" cy="1416726"/>
          </a:xfrm>
          <a:prstGeom prst="rect">
            <a:avLst/>
          </a:prstGeom>
        </p:spPr>
        <p:txBody>
          <a:bodyPr lIns="0" tIns="0" rIns="0" bIns="0" rtlCol="0" anchor="t">
            <a:normAutofit fontScale="85000" lnSpcReduction="10000"/>
          </a:bodyPr>
          <a:lstStyle/>
          <a:p>
            <a:pPr algn="ctr">
              <a:lnSpc>
                <a:spcPts val="5615"/>
              </a:lnSpc>
            </a:pPr>
            <a:r>
              <a:rPr lang="en-US" sz="5199" b="1">
                <a:solidFill>
                  <a:srgbClr val="0076A6"/>
                </a:solidFill>
                <a:latin typeface="Poppins Semi-Bold"/>
                <a:ea typeface="Poppins Semi-Bold"/>
                <a:cs typeface="Poppins Semi-Bold"/>
                <a:sym typeface="Poppins Semi-Bold"/>
              </a:rPr>
              <a:t>Rising vs. Declining Income</a:t>
            </a:r>
          </a:p>
        </p:txBody>
      </p:sp>
      <p:sp>
        <p:nvSpPr>
          <p:cNvPr id="10" name="TextBox 10"/>
          <p:cNvSpPr txBox="1"/>
          <p:nvPr/>
        </p:nvSpPr>
        <p:spPr>
          <a:xfrm>
            <a:off x="4070273" y="6638340"/>
            <a:ext cx="3123071" cy="918627"/>
          </a:xfrm>
          <a:prstGeom prst="rect">
            <a:avLst/>
          </a:prstGeom>
        </p:spPr>
        <p:txBody>
          <a:bodyPr lIns="0" tIns="0" rIns="0" bIns="0" rtlCol="0" anchor="t">
            <a:normAutofit fontScale="92500"/>
          </a:bodyPr>
          <a:lstStyle/>
          <a:p>
            <a:pPr algn="ctr">
              <a:lnSpc>
                <a:spcPts val="3780"/>
              </a:lnSpc>
            </a:pPr>
            <a:r>
              <a:rPr lang="en-US" sz="3500" b="1">
                <a:solidFill>
                  <a:srgbClr val="0076A6"/>
                </a:solidFill>
                <a:latin typeface="Arial MT Pro Bold"/>
                <a:ea typeface="Arial MT Pro Bold"/>
                <a:cs typeface="Arial MT Pro Bold"/>
                <a:sym typeface="Arial MT Pro Bold"/>
              </a:rPr>
              <a:t>Rising or Stable</a:t>
            </a:r>
          </a:p>
        </p:txBody>
      </p:sp>
      <p:sp>
        <p:nvSpPr>
          <p:cNvPr id="11" name="TextBox 11"/>
          <p:cNvSpPr txBox="1"/>
          <p:nvPr/>
        </p:nvSpPr>
        <p:spPr>
          <a:xfrm>
            <a:off x="10959982" y="6638340"/>
            <a:ext cx="3123071" cy="488467"/>
          </a:xfrm>
          <a:prstGeom prst="rect">
            <a:avLst/>
          </a:prstGeom>
        </p:spPr>
        <p:txBody>
          <a:bodyPr lIns="0" tIns="0" rIns="0" bIns="0" rtlCol="0" anchor="t">
            <a:spAutoFit/>
          </a:bodyPr>
          <a:lstStyle/>
          <a:p>
            <a:pPr algn="ctr">
              <a:lnSpc>
                <a:spcPts val="3780"/>
              </a:lnSpc>
            </a:pPr>
            <a:r>
              <a:rPr lang="en-US" sz="3500" b="1">
                <a:solidFill>
                  <a:srgbClr val="0076A6"/>
                </a:solidFill>
                <a:latin typeface="Arial MT Pro Bold"/>
                <a:ea typeface="Arial MT Pro Bold"/>
                <a:cs typeface="Arial MT Pro Bold"/>
                <a:sym typeface="Arial MT Pro Bold"/>
              </a:rPr>
              <a:t>Declining</a:t>
            </a:r>
          </a:p>
        </p:txBody>
      </p:sp>
      <p:sp>
        <p:nvSpPr>
          <p:cNvPr id="12" name="TextBox 12"/>
          <p:cNvSpPr txBox="1"/>
          <p:nvPr/>
        </p:nvSpPr>
        <p:spPr>
          <a:xfrm>
            <a:off x="2889434" y="7584399"/>
            <a:ext cx="5484751" cy="1416029"/>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Average over the period required for the income type and agency, comparing prior-year and year-to-date earnings. A sharp spike still needs an explanation.</a:t>
            </a:r>
          </a:p>
        </p:txBody>
      </p:sp>
      <p:sp>
        <p:nvSpPr>
          <p:cNvPr id="13" name="TextBox 13"/>
          <p:cNvSpPr txBox="1"/>
          <p:nvPr/>
        </p:nvSpPr>
        <p:spPr>
          <a:xfrm>
            <a:off x="9913816" y="7584399"/>
            <a:ext cx="5484751" cy="1416029"/>
          </a:xfrm>
          <a:prstGeom prst="rect">
            <a:avLst/>
          </a:prstGeom>
        </p:spPr>
        <p:txBody>
          <a:bodyPr lIns="0" tIns="0" rIns="0" bIns="0" rtlCol="0" anchor="t">
            <a:spAutoFit/>
          </a:bodyPr>
          <a:lstStyle/>
          <a:p>
            <a:pPr algn="ctr">
              <a:lnSpc>
                <a:spcPts val="2771"/>
              </a:lnSpc>
            </a:pPr>
            <a:r>
              <a:rPr lang="en-US" sz="1979" dirty="0">
                <a:solidFill>
                  <a:srgbClr val="78797B"/>
                </a:solidFill>
                <a:latin typeface="Arial MT Pro"/>
                <a:ea typeface="Arial MT Pro"/>
                <a:cs typeface="Arial MT Pro"/>
                <a:sym typeface="Arial MT Pro"/>
              </a:rPr>
              <a:t>Document the cause and </a:t>
            </a:r>
            <a:r>
              <a:rPr lang="en-US" sz="1979">
                <a:solidFill>
                  <a:srgbClr val="78797B"/>
                </a:solidFill>
                <a:latin typeface="Arial MT Pro"/>
                <a:ea typeface="Arial MT Pro"/>
                <a:cs typeface="Arial MT Pro"/>
                <a:sym typeface="Arial MT Pro"/>
              </a:rPr>
              <a:t>determine whether </a:t>
            </a:r>
            <a:r>
              <a:rPr lang="en-US" sz="1979" dirty="0">
                <a:solidFill>
                  <a:srgbClr val="78797B"/>
                </a:solidFill>
                <a:latin typeface="Arial MT Pro"/>
                <a:ea typeface="Arial MT Pro"/>
                <a:cs typeface="Arial MT Pro"/>
                <a:sym typeface="Arial MT Pro"/>
              </a:rPr>
              <a:t>the income has </a:t>
            </a:r>
            <a:r>
              <a:rPr lang="en-US" sz="1979">
                <a:solidFill>
                  <a:srgbClr val="78797B"/>
                </a:solidFill>
                <a:latin typeface="Arial MT Pro"/>
                <a:ea typeface="Arial MT Pro"/>
                <a:cs typeface="Arial MT Pro"/>
                <a:sym typeface="Arial MT Pro"/>
              </a:rPr>
              <a:t>stabilized</a:t>
            </a:r>
            <a:r>
              <a:rPr lang="en-US" sz="1979" dirty="0">
                <a:solidFill>
                  <a:srgbClr val="78797B"/>
                </a:solidFill>
                <a:latin typeface="Arial MT Pro"/>
                <a:ea typeface="Arial MT Pro"/>
                <a:cs typeface="Arial MT Pro"/>
                <a:sym typeface="Arial MT Pro"/>
              </a:rPr>
              <a:t>. Use the lower</a:t>
            </a:r>
            <a:r>
              <a:rPr lang="en-US" sz="1979">
                <a:solidFill>
                  <a:srgbClr val="78797B"/>
                </a:solidFill>
                <a:latin typeface="Arial MT Pro"/>
                <a:ea typeface="Arial MT Pro"/>
                <a:cs typeface="Arial MT Pro"/>
                <a:sym typeface="Arial MT Pro"/>
              </a:rPr>
              <a:t> supported </a:t>
            </a:r>
            <a:r>
              <a:rPr lang="en-US" sz="1979" dirty="0">
                <a:solidFill>
                  <a:srgbClr val="78797B"/>
                </a:solidFill>
                <a:latin typeface="Arial MT Pro"/>
                <a:ea typeface="Arial MT Pro"/>
                <a:cs typeface="Arial MT Pro"/>
                <a:sym typeface="Arial MT Pro"/>
              </a:rPr>
              <a:t>figure </a:t>
            </a:r>
            <a:r>
              <a:rPr lang="en-US" sz="1979">
                <a:solidFill>
                  <a:srgbClr val="78797B"/>
                </a:solidFill>
                <a:latin typeface="Arial MT Pro"/>
                <a:ea typeface="Arial MT Pro"/>
                <a:cs typeface="Arial MT Pro"/>
                <a:sym typeface="Arial MT Pro"/>
              </a:rPr>
              <a:t>when permitted; materially declining income may be ineligible</a:t>
            </a:r>
            <a:r>
              <a:rPr lang="en-US" sz="1979" dirty="0">
                <a:solidFill>
                  <a:srgbClr val="78797B"/>
                </a:solidFill>
                <a:latin typeface="Arial MT Pro"/>
                <a:ea typeface="Arial MT Pro"/>
                <a:cs typeface="Arial MT Pro"/>
                <a:sym typeface="Arial MT Pro"/>
              </a:rPr>
              <a:t>.</a:t>
            </a:r>
          </a:p>
        </p:txBody>
      </p:sp>
    </p:spTree>
  </p:cSld>
  <p:clrMapOvr>
    <a:masterClrMapping/>
  </p:clrMapOvr>
  <p:transition spd="slow">
    <p:cover dir="l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49608" y="0"/>
            <a:ext cx="10038392" cy="10287000"/>
            <a:chOff x="0" y="0"/>
            <a:chExt cx="2643856" cy="2709333"/>
          </a:xfrm>
        </p:grpSpPr>
        <p:sp>
          <p:nvSpPr>
            <p:cNvPr id="3" name="Freeform 3"/>
            <p:cNvSpPr/>
            <p:nvPr/>
          </p:nvSpPr>
          <p:spPr>
            <a:xfrm>
              <a:off x="0" y="0"/>
              <a:ext cx="2643856" cy="2709333"/>
            </a:xfrm>
            <a:custGeom>
              <a:avLst/>
              <a:gdLst/>
              <a:ahLst/>
              <a:cxnLst/>
              <a:rect l="l" t="t" r="r" b="b"/>
              <a:pathLst>
                <a:path w="2643856" h="2709333">
                  <a:moveTo>
                    <a:pt x="0" y="0"/>
                  </a:moveTo>
                  <a:lnTo>
                    <a:pt x="2643856" y="0"/>
                  </a:lnTo>
                  <a:lnTo>
                    <a:pt x="2643856" y="2709333"/>
                  </a:lnTo>
                  <a:lnTo>
                    <a:pt x="0" y="2709333"/>
                  </a:lnTo>
                  <a:close/>
                </a:path>
              </a:pathLst>
            </a:custGeom>
            <a:solidFill>
              <a:srgbClr val="020440"/>
            </a:solidFill>
          </p:spPr>
          <p:txBody>
            <a:bodyPr/>
            <a:lstStyle/>
            <a:p>
              <a:endParaRPr lang="en-US"/>
            </a:p>
          </p:txBody>
        </p:sp>
        <p:sp>
          <p:nvSpPr>
            <p:cNvPr id="4" name="TextBox 4"/>
            <p:cNvSpPr txBox="1"/>
            <p:nvPr/>
          </p:nvSpPr>
          <p:spPr>
            <a:xfrm>
              <a:off x="0" y="-104775"/>
              <a:ext cx="2643856" cy="2814108"/>
            </a:xfrm>
            <a:prstGeom prst="rect">
              <a:avLst/>
            </a:prstGeom>
          </p:spPr>
          <p:txBody>
            <a:bodyPr lIns="50800" tIns="50800" rIns="50800" bIns="50800" rtlCol="0" anchor="ctr"/>
            <a:lstStyle/>
            <a:p>
              <a:pPr algn="ctr">
                <a:lnSpc>
                  <a:spcPts val="3401"/>
                </a:lnSpc>
              </a:pPr>
              <a:endParaRPr/>
            </a:p>
          </p:txBody>
        </p:sp>
      </p:grpSp>
      <p:grpSp>
        <p:nvGrpSpPr>
          <p:cNvPr id="5" name="Group 5"/>
          <p:cNvGrpSpPr/>
          <p:nvPr/>
        </p:nvGrpSpPr>
        <p:grpSpPr>
          <a:xfrm>
            <a:off x="8249608" y="0"/>
            <a:ext cx="10038392" cy="10287000"/>
            <a:chOff x="0" y="0"/>
            <a:chExt cx="1053005" cy="1079084"/>
          </a:xfrm>
        </p:grpSpPr>
        <p:sp>
          <p:nvSpPr>
            <p:cNvPr id="6" name="Freeform 6"/>
            <p:cNvSpPr/>
            <p:nvPr/>
          </p:nvSpPr>
          <p:spPr>
            <a:xfrm>
              <a:off x="0" y="0"/>
              <a:ext cx="1053005" cy="1079084"/>
            </a:xfrm>
            <a:custGeom>
              <a:avLst/>
              <a:gdLst/>
              <a:ahLst/>
              <a:cxnLst/>
              <a:rect l="l" t="t" r="r" b="b"/>
              <a:pathLst>
                <a:path w="1053005" h="1079084">
                  <a:moveTo>
                    <a:pt x="0" y="0"/>
                  </a:moveTo>
                  <a:lnTo>
                    <a:pt x="1053005" y="0"/>
                  </a:lnTo>
                  <a:lnTo>
                    <a:pt x="1053005" y="1079084"/>
                  </a:lnTo>
                  <a:lnTo>
                    <a:pt x="0" y="1079084"/>
                  </a:lnTo>
                  <a:close/>
                </a:path>
              </a:pathLst>
            </a:custGeom>
            <a:blipFill>
              <a:blip r:embed="rId2">
                <a:alphaModFix amt="21999"/>
              </a:blip>
              <a:stretch>
                <a:fillRect l="-18317" r="-18317"/>
              </a:stretch>
            </a:blipFill>
          </p:spPr>
          <p:txBody>
            <a:bodyPr/>
            <a:lstStyle/>
            <a:p>
              <a:endParaRPr lang="en-US"/>
            </a:p>
          </p:txBody>
        </p:sp>
      </p:grpSp>
      <p:grpSp>
        <p:nvGrpSpPr>
          <p:cNvPr id="7" name="Group 7"/>
          <p:cNvGrpSpPr/>
          <p:nvPr/>
        </p:nvGrpSpPr>
        <p:grpSpPr>
          <a:xfrm>
            <a:off x="9791133" y="2600000"/>
            <a:ext cx="0" cy="5400001"/>
            <a:chOff x="44450" y="0"/>
            <a:chExt cx="0" cy="4816678"/>
          </a:xfrm>
        </p:grpSpPr>
        <p:sp>
          <p:nvSpPr>
            <p:cNvPr id="8" name="AutoShape 8"/>
            <p:cNvSpPr/>
            <p:nvPr/>
          </p:nvSpPr>
          <p:spPr>
            <a:xfrm>
              <a:off x="44450" y="0"/>
              <a:ext cx="0" cy="1605559"/>
            </a:xfrm>
            <a:prstGeom prst="line">
              <a:avLst/>
            </a:prstGeom>
            <a:ln w="88900" cap="flat">
              <a:solidFill>
                <a:srgbClr val="FFFFFF"/>
              </a:solidFill>
              <a:prstDash val="solid"/>
              <a:headEnd type="oval" w="lg" len="lg"/>
              <a:tailEnd type="oval" w="lg" len="lg"/>
            </a:ln>
          </p:spPr>
          <p:txBody>
            <a:bodyPr/>
            <a:lstStyle/>
            <a:p>
              <a:endParaRPr lang="en-US"/>
            </a:p>
          </p:txBody>
        </p:sp>
        <p:sp>
          <p:nvSpPr>
            <p:cNvPr id="9" name="AutoShape 9"/>
            <p:cNvSpPr/>
            <p:nvPr/>
          </p:nvSpPr>
          <p:spPr>
            <a:xfrm>
              <a:off x="44450" y="1605559"/>
              <a:ext cx="0" cy="1605560"/>
            </a:xfrm>
            <a:prstGeom prst="line">
              <a:avLst/>
            </a:prstGeom>
            <a:ln w="88900" cap="flat">
              <a:solidFill>
                <a:srgbClr val="FFFFFF"/>
              </a:solidFill>
              <a:prstDash val="solid"/>
              <a:headEnd type="oval" w="lg" len="lg"/>
              <a:tailEnd type="oval" w="lg" len="lg"/>
            </a:ln>
          </p:spPr>
          <p:txBody>
            <a:bodyPr/>
            <a:lstStyle/>
            <a:p>
              <a:endParaRPr lang="en-US"/>
            </a:p>
          </p:txBody>
        </p:sp>
        <p:sp>
          <p:nvSpPr>
            <p:cNvPr id="15" name="AutoShape 15"/>
            <p:cNvSpPr/>
            <p:nvPr/>
          </p:nvSpPr>
          <p:spPr>
            <a:xfrm>
              <a:off x="44450" y="3211119"/>
              <a:ext cx="0" cy="1605559"/>
            </a:xfrm>
            <a:prstGeom prst="line">
              <a:avLst/>
            </a:prstGeom>
            <a:ln w="88900" cap="flat">
              <a:solidFill>
                <a:srgbClr val="FFFFFF"/>
              </a:solidFill>
              <a:prstDash val="solid"/>
              <a:headEnd type="oval" w="lg" len="lg"/>
              <a:tailEnd type="oval" w="lg" len="lg"/>
            </a:ln>
          </p:spPr>
          <p:txBody>
            <a:bodyPr/>
            <a:lstStyle/>
            <a:p>
              <a:endParaRPr lang="en-US"/>
            </a:p>
          </p:txBody>
        </p:sp>
      </p:grpSp>
      <p:sp>
        <p:nvSpPr>
          <p:cNvPr id="10" name="TextBox 10"/>
          <p:cNvSpPr txBox="1"/>
          <p:nvPr/>
        </p:nvSpPr>
        <p:spPr>
          <a:xfrm>
            <a:off x="1899280" y="4543479"/>
            <a:ext cx="5153153" cy="999472"/>
          </a:xfrm>
          <a:prstGeom prst="rect">
            <a:avLst/>
          </a:prstGeom>
        </p:spPr>
        <p:txBody>
          <a:bodyPr lIns="0" tIns="0" rIns="0" bIns="0" rtlCol="0" anchor="t">
            <a:normAutofit/>
          </a:bodyPr>
          <a:lstStyle/>
          <a:p>
            <a:pPr algn="l">
              <a:lnSpc>
                <a:spcPts val="5615"/>
              </a:lnSpc>
            </a:pPr>
            <a:r>
              <a:rPr lang="en-US" sz="5199" b="1">
                <a:solidFill>
                  <a:srgbClr val="0076A6"/>
                </a:solidFill>
                <a:latin typeface="Arial MT Pro Bold"/>
                <a:ea typeface="Arial MT Pro Bold"/>
                <a:cs typeface="Arial MT Pro Bold"/>
                <a:sym typeface="Arial MT Pro Bold"/>
              </a:rPr>
              <a:t>Documentation</a:t>
            </a:r>
          </a:p>
        </p:txBody>
      </p:sp>
      <p:sp>
        <p:nvSpPr>
          <p:cNvPr id="11" name="TextBox 11"/>
          <p:cNvSpPr txBox="1"/>
          <p:nvPr/>
        </p:nvSpPr>
        <p:spPr>
          <a:xfrm>
            <a:off x="1899280" y="5570383"/>
            <a:ext cx="5153153" cy="711708"/>
          </a:xfrm>
          <a:prstGeom prst="rect">
            <a:avLst/>
          </a:prstGeom>
        </p:spPr>
        <p:txBody>
          <a:bodyPr lIns="0" tIns="0" rIns="0" bIns="0" rtlCol="0" anchor="t">
            <a:spAutoFit/>
          </a:bodyPr>
          <a:lstStyle/>
          <a:p>
            <a:pPr algn="l">
              <a:lnSpc>
                <a:spcPts val="2771"/>
              </a:lnSpc>
            </a:pPr>
            <a:r>
              <a:rPr lang="en-US" sz="1979">
                <a:solidFill>
                  <a:srgbClr val="78797B"/>
                </a:solidFill>
                <a:latin typeface="Arial MT Pro"/>
                <a:ea typeface="Arial MT Pro"/>
                <a:cs typeface="Arial MT Pro"/>
                <a:sym typeface="Arial MT Pro"/>
              </a:rPr>
              <a:t>Current paystub showing year-to-date earnings, with variable pay shown separately.</a:t>
            </a:r>
          </a:p>
        </p:txBody>
      </p:sp>
      <p:sp>
        <p:nvSpPr>
          <p:cNvPr id="12" name="TextBox 12"/>
          <p:cNvSpPr txBox="1"/>
          <p:nvPr/>
        </p:nvSpPr>
        <p:spPr>
          <a:xfrm>
            <a:off x="10408198" y="6023889"/>
            <a:ext cx="5170006" cy="697883"/>
          </a:xfrm>
          <a:prstGeom prst="rect">
            <a:avLst/>
          </a:prstGeom>
        </p:spPr>
        <p:txBody>
          <a:bodyPr lIns="0" tIns="0" rIns="0" bIns="0" rtlCol="0" anchor="t">
            <a:spAutoFit/>
          </a:bodyPr>
          <a:lstStyle/>
          <a:p>
            <a:pPr algn="l">
              <a:lnSpc>
                <a:spcPts val="2771"/>
              </a:lnSpc>
            </a:pPr>
            <a:r>
              <a:rPr lang="en-US" sz="1979" dirty="0">
                <a:solidFill>
                  <a:srgbClr val="FFFFFF"/>
                </a:solidFill>
                <a:latin typeface="Arial MT Pro"/>
                <a:ea typeface="Arial MT Pro"/>
                <a:cs typeface="Arial MT Pro"/>
                <a:sym typeface="Arial MT Pro"/>
              </a:rPr>
              <a:t>W-2s </a:t>
            </a:r>
            <a:r>
              <a:rPr lang="en-US" sz="1979">
                <a:solidFill>
                  <a:srgbClr val="FFFFFF"/>
                </a:solidFill>
                <a:latin typeface="Arial MT Pro"/>
                <a:ea typeface="Arial MT Pro"/>
                <a:cs typeface="Arial MT Pro"/>
                <a:sym typeface="Arial MT Pro"/>
              </a:rPr>
              <a:t>or equivalent historical earnings documentation </a:t>
            </a:r>
            <a:r>
              <a:rPr lang="en-US" sz="1979" dirty="0">
                <a:solidFill>
                  <a:srgbClr val="FFFFFF"/>
                </a:solidFill>
                <a:latin typeface="Arial MT Pro"/>
                <a:ea typeface="Arial MT Pro"/>
                <a:cs typeface="Arial MT Pro"/>
                <a:sym typeface="Arial MT Pro"/>
              </a:rPr>
              <a:t>for the </a:t>
            </a:r>
            <a:r>
              <a:rPr lang="en-US" sz="1979">
                <a:solidFill>
                  <a:srgbClr val="FFFFFF"/>
                </a:solidFill>
                <a:latin typeface="Arial MT Pro"/>
                <a:ea typeface="Arial MT Pro"/>
                <a:cs typeface="Arial MT Pro"/>
                <a:sym typeface="Arial MT Pro"/>
              </a:rPr>
              <a:t>required period</a:t>
            </a:r>
            <a:r>
              <a:rPr lang="en-US" sz="1979" dirty="0">
                <a:solidFill>
                  <a:srgbClr val="FFFFFF"/>
                </a:solidFill>
                <a:latin typeface="Arial MT Pro"/>
                <a:ea typeface="Arial MT Pro"/>
                <a:cs typeface="Arial MT Pro"/>
                <a:sym typeface="Arial MT Pro"/>
              </a:rPr>
              <a:t>.</a:t>
            </a:r>
          </a:p>
        </p:txBody>
      </p:sp>
      <p:sp>
        <p:nvSpPr>
          <p:cNvPr id="13" name="TextBox 13"/>
          <p:cNvSpPr txBox="1"/>
          <p:nvPr/>
        </p:nvSpPr>
        <p:spPr>
          <a:xfrm>
            <a:off x="10408198" y="2457758"/>
            <a:ext cx="5170006" cy="1618942"/>
          </a:xfrm>
          <a:prstGeom prst="rect">
            <a:avLst/>
          </a:prstGeom>
        </p:spPr>
        <p:txBody>
          <a:bodyPr lIns="0" tIns="0" rIns="0" bIns="0" rtlCol="0" anchor="t">
            <a:normAutofit/>
          </a:bodyPr>
          <a:lstStyle/>
          <a:p>
            <a:pPr algn="l">
              <a:lnSpc>
                <a:spcPts val="2771"/>
              </a:lnSpc>
            </a:pPr>
            <a:r>
              <a:rPr lang="en-US" sz="1979" dirty="0">
                <a:solidFill>
                  <a:srgbClr val="FFFFFF"/>
                </a:solidFill>
                <a:latin typeface="Arial MT Pro"/>
                <a:ea typeface="Arial MT Pro"/>
                <a:cs typeface="Arial MT Pro"/>
                <a:sym typeface="Arial MT Pro"/>
              </a:rPr>
              <a:t>Written or electronic VOE when required, separating base pay from overtime, bonus, commission, tips, and shift differential.</a:t>
            </a:r>
          </a:p>
        </p:txBody>
      </p:sp>
      <p:sp>
        <p:nvSpPr>
          <p:cNvPr id="14" name="TextBox 14"/>
          <p:cNvSpPr txBox="1"/>
          <p:nvPr/>
        </p:nvSpPr>
        <p:spPr>
          <a:xfrm>
            <a:off x="10408198" y="7632192"/>
            <a:ext cx="5170006" cy="1416029"/>
          </a:xfrm>
          <a:prstGeom prst="rect">
            <a:avLst/>
          </a:prstGeom>
        </p:spPr>
        <p:txBody>
          <a:bodyPr lIns="0" tIns="0" rIns="0" bIns="0" rtlCol="0" anchor="t">
            <a:spAutoFit/>
          </a:bodyPr>
          <a:lstStyle/>
          <a:p>
            <a:pPr algn="l">
              <a:lnSpc>
                <a:spcPts val="2771"/>
              </a:lnSpc>
            </a:pPr>
            <a:r>
              <a:rPr lang="en-US" sz="1979" dirty="0">
                <a:solidFill>
                  <a:srgbClr val="FFFFFF"/>
                </a:solidFill>
                <a:latin typeface="Arial MT Pro"/>
                <a:ea typeface="Arial MT Pro"/>
                <a:cs typeface="Arial MT Pro"/>
                <a:sym typeface="Arial MT Pro"/>
              </a:rPr>
              <a:t>A written </a:t>
            </a:r>
            <a:r>
              <a:rPr lang="en-US" sz="1979">
                <a:solidFill>
                  <a:srgbClr val="FFFFFF"/>
                </a:solidFill>
                <a:latin typeface="Arial MT Pro"/>
                <a:ea typeface="Arial MT Pro"/>
                <a:cs typeface="Arial MT Pro"/>
                <a:sym typeface="Arial MT Pro"/>
              </a:rPr>
              <a:t>income </a:t>
            </a:r>
            <a:r>
              <a:rPr lang="en-US" sz="1979" dirty="0">
                <a:solidFill>
                  <a:srgbClr val="FFFFFF"/>
                </a:solidFill>
                <a:latin typeface="Arial MT Pro"/>
                <a:ea typeface="Arial MT Pro"/>
                <a:cs typeface="Arial MT Pro"/>
                <a:sym typeface="Arial MT Pro"/>
              </a:rPr>
              <a:t>analysis </a:t>
            </a:r>
            <a:r>
              <a:rPr lang="en-US" sz="1979">
                <a:solidFill>
                  <a:srgbClr val="FFFFFF"/>
                </a:solidFill>
                <a:latin typeface="Arial MT Pro"/>
                <a:ea typeface="Arial MT Pro"/>
                <a:cs typeface="Arial MT Pro"/>
                <a:sym typeface="Arial MT Pro"/>
              </a:rPr>
              <a:t>supporting the amount used. Follow AUS findings, Loan Standards, </a:t>
            </a:r>
            <a:r>
              <a:rPr lang="en-US" sz="1979" dirty="0">
                <a:solidFill>
                  <a:srgbClr val="FFFFFF"/>
                </a:solidFill>
                <a:latin typeface="Arial MT Pro"/>
                <a:ea typeface="Arial MT Pro"/>
                <a:cs typeface="Arial MT Pro"/>
                <a:sym typeface="Arial MT Pro"/>
              </a:rPr>
              <a:t>the </a:t>
            </a:r>
            <a:r>
              <a:rPr lang="en-US" sz="1979">
                <a:solidFill>
                  <a:srgbClr val="FFFFFF"/>
                </a:solidFill>
                <a:latin typeface="Arial MT Pro"/>
                <a:ea typeface="Arial MT Pro"/>
                <a:cs typeface="Arial MT Pro"/>
                <a:sym typeface="Arial MT Pro"/>
              </a:rPr>
              <a:t>agency guide, and investor overlays</a:t>
            </a:r>
            <a:r>
              <a:rPr lang="en-US" sz="1979" dirty="0">
                <a:solidFill>
                  <a:srgbClr val="FFFFFF"/>
                </a:solidFill>
                <a:latin typeface="Arial MT Pro"/>
                <a:ea typeface="Arial MT Pro"/>
                <a:cs typeface="Arial MT Pro"/>
                <a:sym typeface="Arial MT Pro"/>
              </a:rPr>
              <a:t>.</a:t>
            </a:r>
          </a:p>
        </p:txBody>
      </p:sp>
      <p:sp>
        <p:nvSpPr>
          <p:cNvPr id="17" name="TextBox 12">
            <a:extLst>
              <a:ext uri="{FF2B5EF4-FFF2-40B4-BE49-F238E27FC236}">
                <a16:creationId xmlns:a16="http://schemas.microsoft.com/office/drawing/2014/main" id="{33D48641-5AC1-7047-AEC7-5BEFED34A53A}"/>
              </a:ext>
            </a:extLst>
          </p:cNvPr>
          <p:cNvSpPr txBox="1"/>
          <p:nvPr/>
        </p:nvSpPr>
        <p:spPr>
          <a:xfrm>
            <a:off x="10450994" y="4229100"/>
            <a:ext cx="5170006" cy="338811"/>
          </a:xfrm>
          <a:prstGeom prst="rect">
            <a:avLst/>
          </a:prstGeom>
        </p:spPr>
        <p:txBody>
          <a:bodyPr lIns="0" tIns="0" rIns="0" bIns="0" rtlCol="0" anchor="t">
            <a:spAutoFit/>
          </a:bodyPr>
          <a:lstStyle/>
          <a:p>
            <a:pPr algn="l">
              <a:lnSpc>
                <a:spcPts val="2771"/>
              </a:lnSpc>
            </a:pPr>
            <a:r>
              <a:rPr lang="en-US" sz="1979" dirty="0">
                <a:solidFill>
                  <a:srgbClr val="FFFFFF"/>
                </a:solidFill>
                <a:latin typeface="Arial MT Pro"/>
                <a:ea typeface="Arial MT Pro"/>
                <a:cs typeface="Arial MT Pro"/>
                <a:sym typeface="Arial MT Pro"/>
              </a:rPr>
              <a:t>Most recent paystub(s).</a:t>
            </a:r>
          </a:p>
        </p:txBody>
      </p:sp>
    </p:spTree>
  </p:cSld>
  <p:clrMapOvr>
    <a:masterClrMapping/>
  </p:clrMapOvr>
  <p:transition spd="slow">
    <p:cover dir="l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05901" y="304800"/>
            <a:ext cx="11430000" cy="9855200"/>
          </a:xfrm>
          <a:custGeom>
            <a:avLst/>
            <a:gdLst/>
            <a:ahLst/>
            <a:cxnLst/>
            <a:rect l="l" t="t" r="r" b="b"/>
            <a:pathLst>
              <a:path w="11430000" h="9855200">
                <a:moveTo>
                  <a:pt x="0" y="0"/>
                </a:moveTo>
                <a:lnTo>
                  <a:pt x="11430000" y="0"/>
                </a:lnTo>
                <a:lnTo>
                  <a:pt x="11430000" y="9855200"/>
                </a:lnTo>
                <a:lnTo>
                  <a:pt x="0" y="9855200"/>
                </a:lnTo>
                <a:lnTo>
                  <a:pt x="0" y="0"/>
                </a:lnTo>
                <a:close/>
              </a:path>
            </a:pathLst>
          </a:custGeom>
          <a:blipFill>
            <a:blip r:embed="rId2"/>
            <a:stretch>
              <a:fillRect l="-8988" t="-13202" b="-13202"/>
            </a:stretch>
          </a:blipFill>
        </p:spPr>
        <p:txBody>
          <a:bodyPr/>
          <a:lstStyle/>
          <a:p>
            <a:endParaRPr lang="en-US"/>
          </a:p>
        </p:txBody>
      </p:sp>
      <p:grpSp>
        <p:nvGrpSpPr>
          <p:cNvPr id="3" name="Group 3"/>
          <p:cNvGrpSpPr/>
          <p:nvPr/>
        </p:nvGrpSpPr>
        <p:grpSpPr>
          <a:xfrm>
            <a:off x="-241256" y="-170326"/>
            <a:ext cx="19491095" cy="10627652"/>
            <a:chOff x="0" y="0"/>
            <a:chExt cx="5133457" cy="2799053"/>
          </a:xfrm>
        </p:grpSpPr>
        <p:sp>
          <p:nvSpPr>
            <p:cNvPr id="4" name="Freeform 4"/>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5" name="TextBox 5"/>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6" name="Group 6"/>
          <p:cNvGrpSpPr/>
          <p:nvPr/>
        </p:nvGrpSpPr>
        <p:grpSpPr>
          <a:xfrm>
            <a:off x="-525654" y="-608367"/>
            <a:ext cx="6902018" cy="11503735"/>
            <a:chOff x="0" y="0"/>
            <a:chExt cx="528164" cy="1136171"/>
          </a:xfrm>
        </p:grpSpPr>
        <p:sp>
          <p:nvSpPr>
            <p:cNvPr id="7" name="Freeform 7"/>
            <p:cNvSpPr/>
            <p:nvPr/>
          </p:nvSpPr>
          <p:spPr>
            <a:xfrm>
              <a:off x="0" y="0"/>
              <a:ext cx="528164" cy="1136171"/>
            </a:xfrm>
            <a:custGeom>
              <a:avLst/>
              <a:gdLst/>
              <a:ahLst/>
              <a:cxnLst/>
              <a:rect l="l" t="t" r="r" b="b"/>
              <a:pathLst>
                <a:path w="528164" h="1136171">
                  <a:moveTo>
                    <a:pt x="33298" y="0"/>
                  </a:moveTo>
                  <a:lnTo>
                    <a:pt x="494867" y="0"/>
                  </a:lnTo>
                  <a:cubicBezTo>
                    <a:pt x="503698" y="0"/>
                    <a:pt x="512167" y="3508"/>
                    <a:pt x="518412" y="9753"/>
                  </a:cubicBezTo>
                  <a:cubicBezTo>
                    <a:pt x="524656" y="15997"/>
                    <a:pt x="528164" y="24467"/>
                    <a:pt x="528164" y="33298"/>
                  </a:cubicBezTo>
                  <a:lnTo>
                    <a:pt x="528164" y="1102874"/>
                  </a:lnTo>
                  <a:cubicBezTo>
                    <a:pt x="528164" y="1121264"/>
                    <a:pt x="513256" y="1136171"/>
                    <a:pt x="494867" y="1136171"/>
                  </a:cubicBezTo>
                  <a:lnTo>
                    <a:pt x="33298" y="1136171"/>
                  </a:lnTo>
                  <a:cubicBezTo>
                    <a:pt x="24467" y="1136171"/>
                    <a:pt x="15997" y="1132663"/>
                    <a:pt x="9753" y="1126419"/>
                  </a:cubicBezTo>
                  <a:cubicBezTo>
                    <a:pt x="3508" y="1120174"/>
                    <a:pt x="0" y="1111705"/>
                    <a:pt x="0" y="1102874"/>
                  </a:cubicBezTo>
                  <a:lnTo>
                    <a:pt x="0" y="33298"/>
                  </a:lnTo>
                  <a:cubicBezTo>
                    <a:pt x="0" y="24467"/>
                    <a:pt x="3508" y="15997"/>
                    <a:pt x="9753" y="9753"/>
                  </a:cubicBezTo>
                  <a:cubicBezTo>
                    <a:pt x="15997" y="3508"/>
                    <a:pt x="24467" y="0"/>
                    <a:pt x="33298" y="0"/>
                  </a:cubicBezTo>
                  <a:close/>
                </a:path>
              </a:pathLst>
            </a:custGeom>
            <a:blipFill>
              <a:blip r:embed="rId3"/>
              <a:stretch>
                <a:fillRect/>
              </a:stretch>
            </a:blipFill>
          </p:spPr>
          <p:txBody>
            <a:bodyPr/>
            <a:lstStyle/>
            <a:p>
              <a:endParaRPr lang="en-US"/>
            </a:p>
          </p:txBody>
        </p:sp>
      </p:grpSp>
      <p:sp>
        <p:nvSpPr>
          <p:cNvPr id="16" name="TextBox 16"/>
          <p:cNvSpPr txBox="1"/>
          <p:nvPr/>
        </p:nvSpPr>
        <p:spPr>
          <a:xfrm>
            <a:off x="6919288" y="1323894"/>
            <a:ext cx="6902019" cy="900029"/>
          </a:xfrm>
          <a:prstGeom prst="rect">
            <a:avLst/>
          </a:prstGeom>
        </p:spPr>
        <p:txBody>
          <a:bodyPr lIns="0" tIns="0" rIns="0" bIns="0" rtlCol="0" anchor="t">
            <a:normAutofit fontScale="70000" lnSpcReduction="20000"/>
          </a:bodyPr>
          <a:lstStyle/>
          <a:p>
            <a:pPr algn="l">
              <a:lnSpc>
                <a:spcPts val="5615"/>
              </a:lnSpc>
            </a:pPr>
            <a:r>
              <a:rPr lang="en-US" sz="5199" b="1">
                <a:solidFill>
                  <a:srgbClr val="0076A6"/>
                </a:solidFill>
                <a:latin typeface="Arial MT Pro Bold"/>
                <a:ea typeface="Arial MT Pro Bold"/>
                <a:cs typeface="Arial MT Pro Bold"/>
                <a:sym typeface="Arial MT Pro Bold"/>
              </a:rPr>
              <a:t>Variable Income Decision Tree</a:t>
            </a:r>
          </a:p>
        </p:txBody>
      </p:sp>
      <p:sp>
        <p:nvSpPr>
          <p:cNvPr id="17" name="TextBox 17"/>
          <p:cNvSpPr txBox="1"/>
          <p:nvPr/>
        </p:nvSpPr>
        <p:spPr>
          <a:xfrm>
            <a:off x="6919288" y="2788920"/>
            <a:ext cx="5943600" cy="338811"/>
          </a:xfrm>
          <a:prstGeom prst="rect">
            <a:avLst/>
          </a:prstGeom>
        </p:spPr>
        <p:txBody>
          <a:bodyPr lIns="0" tIns="0" rIns="0" bIns="0" rtlCol="0" anchor="t">
            <a:spAutoFit/>
          </a:bodyPr>
          <a:lstStyle/>
          <a:p>
            <a:pPr algn="l">
              <a:lnSpc>
                <a:spcPts val="2771"/>
              </a:lnSpc>
            </a:pPr>
            <a:r>
              <a:rPr lang="en-US" sz="1979">
                <a:solidFill>
                  <a:srgbClr val="78797B"/>
                </a:solidFill>
                <a:latin typeface="Arial MT Pro"/>
                <a:ea typeface="Arial MT Pro"/>
                <a:cs typeface="Arial MT Pro"/>
                <a:sym typeface="Arial MT Pro"/>
              </a:rPr>
              <a:t>Work these five steps in order on every file:</a:t>
            </a:r>
          </a:p>
        </p:txBody>
      </p:sp>
      <p:grpSp>
        <p:nvGrpSpPr>
          <p:cNvPr id="200" name="Group 200"/>
          <p:cNvGrpSpPr/>
          <p:nvPr/>
        </p:nvGrpSpPr>
        <p:grpSpPr>
          <a:xfrm>
            <a:off x="6919264" y="4224242"/>
            <a:ext cx="1828800" cy="1893094"/>
            <a:chOff x="0" y="-28575"/>
            <a:chExt cx="812800" cy="841375"/>
          </a:xfrm>
        </p:grpSpPr>
        <p:sp>
          <p:nvSpPr>
            <p:cNvPr id="8"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1" name="TextBox 10"/>
            <p:cNvSpPr txBox="1"/>
            <p:nvPr/>
          </p:nvSpPr>
          <p:spPr>
            <a:xfrm>
              <a:off x="76200" y="-28575"/>
              <a:ext cx="660400" cy="765175"/>
            </a:xfrm>
            <a:prstGeom prst="rect">
              <a:avLst/>
            </a:prstGeom>
          </p:spPr>
          <p:txBody>
            <a:bodyPr lIns="50800" tIns="50800" rIns="50800" bIns="50800" rtlCol="0" anchor="ctr"/>
            <a:lstStyle/>
            <a:p>
              <a:pPr algn="ctr">
                <a:lnSpc>
                  <a:spcPts val="3401"/>
                </a:lnSpc>
              </a:pPr>
              <a:endParaRPr/>
            </a:p>
          </p:txBody>
        </p:sp>
      </p:grpSp>
      <p:sp>
        <p:nvSpPr>
          <p:cNvPr id="201" name="TextBox 201"/>
          <p:cNvSpPr txBox="1"/>
          <p:nvPr/>
        </p:nvSpPr>
        <p:spPr>
          <a:xfrm>
            <a:off x="7024420" y="4837176"/>
            <a:ext cx="1618488" cy="722376"/>
          </a:xfrm>
          <a:prstGeom prst="rect">
            <a:avLst/>
          </a:prstGeom>
        </p:spPr>
        <p:txBody>
          <a:bodyPr lIns="0" tIns="0" rIns="0" bIns="0" rtlCol="0" anchor="t">
            <a:spAutoFit/>
          </a:bodyPr>
          <a:lstStyle/>
          <a:p>
            <a:pPr algn="ctr">
              <a:lnSpc>
                <a:spcPts val="5615"/>
              </a:lnSpc>
            </a:pPr>
            <a:r>
              <a:rPr lang="en-US" sz="5199" b="1">
                <a:solidFill>
                  <a:srgbClr val="FFFFFF"/>
                </a:solidFill>
                <a:latin typeface="Poppins Semi-Bold"/>
                <a:ea typeface="Poppins Semi-Bold"/>
                <a:cs typeface="Poppins Semi-Bold"/>
                <a:sym typeface="Poppins Semi-Bold"/>
              </a:rPr>
              <a:t>1</a:t>
            </a:r>
          </a:p>
        </p:txBody>
      </p:sp>
      <p:sp>
        <p:nvSpPr>
          <p:cNvPr id="202" name="TextBox 202"/>
          <p:cNvSpPr txBox="1"/>
          <p:nvPr/>
        </p:nvSpPr>
        <p:spPr>
          <a:xfrm>
            <a:off x="6919264" y="6400800"/>
            <a:ext cx="1828800" cy="1463040"/>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Identify income type</a:t>
            </a:r>
          </a:p>
        </p:txBody>
      </p:sp>
      <p:grpSp>
        <p:nvGrpSpPr>
          <p:cNvPr id="203" name="Group 203"/>
          <p:cNvGrpSpPr/>
          <p:nvPr/>
        </p:nvGrpSpPr>
        <p:grpSpPr>
          <a:xfrm>
            <a:off x="9047073" y="4224242"/>
            <a:ext cx="1828800" cy="1893094"/>
            <a:chOff x="0" y="-28575"/>
            <a:chExt cx="812800" cy="841375"/>
          </a:xfrm>
        </p:grpSpPr>
        <p:sp>
          <p:nvSpPr>
            <p:cNvPr id="12"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3" name="TextBox 10"/>
            <p:cNvSpPr txBox="1"/>
            <p:nvPr/>
          </p:nvSpPr>
          <p:spPr>
            <a:xfrm>
              <a:off x="76200" y="-28575"/>
              <a:ext cx="660400" cy="765175"/>
            </a:xfrm>
            <a:prstGeom prst="rect">
              <a:avLst/>
            </a:prstGeom>
          </p:spPr>
          <p:txBody>
            <a:bodyPr lIns="50800" tIns="50800" rIns="50800" bIns="50800" rtlCol="0" anchor="ctr"/>
            <a:lstStyle/>
            <a:p>
              <a:pPr algn="ctr">
                <a:lnSpc>
                  <a:spcPts val="3401"/>
                </a:lnSpc>
              </a:pPr>
              <a:endParaRPr/>
            </a:p>
          </p:txBody>
        </p:sp>
      </p:grpSp>
      <p:sp>
        <p:nvSpPr>
          <p:cNvPr id="204" name="TextBox 204"/>
          <p:cNvSpPr txBox="1"/>
          <p:nvPr/>
        </p:nvSpPr>
        <p:spPr>
          <a:xfrm>
            <a:off x="9152229" y="4837176"/>
            <a:ext cx="1618488" cy="722376"/>
          </a:xfrm>
          <a:prstGeom prst="rect">
            <a:avLst/>
          </a:prstGeom>
        </p:spPr>
        <p:txBody>
          <a:bodyPr lIns="0" tIns="0" rIns="0" bIns="0" rtlCol="0" anchor="t">
            <a:spAutoFit/>
          </a:bodyPr>
          <a:lstStyle/>
          <a:p>
            <a:pPr algn="ctr">
              <a:lnSpc>
                <a:spcPts val="5615"/>
              </a:lnSpc>
            </a:pPr>
            <a:r>
              <a:rPr lang="en-US" sz="5199" b="1">
                <a:solidFill>
                  <a:srgbClr val="FFFFFF"/>
                </a:solidFill>
                <a:latin typeface="Poppins Semi-Bold"/>
                <a:ea typeface="Poppins Semi-Bold"/>
                <a:cs typeface="Poppins Semi-Bold"/>
                <a:sym typeface="Poppins Semi-Bold"/>
              </a:rPr>
              <a:t>2</a:t>
            </a:r>
          </a:p>
        </p:txBody>
      </p:sp>
      <p:sp>
        <p:nvSpPr>
          <p:cNvPr id="205" name="TextBox 205"/>
          <p:cNvSpPr txBox="1"/>
          <p:nvPr/>
        </p:nvSpPr>
        <p:spPr>
          <a:xfrm>
            <a:off x="9047073" y="6400800"/>
            <a:ext cx="1828800" cy="1463040"/>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Verify history</a:t>
            </a:r>
          </a:p>
        </p:txBody>
      </p:sp>
      <p:grpSp>
        <p:nvGrpSpPr>
          <p:cNvPr id="206" name="Group 206"/>
          <p:cNvGrpSpPr/>
          <p:nvPr/>
        </p:nvGrpSpPr>
        <p:grpSpPr>
          <a:xfrm>
            <a:off x="11174882" y="4224242"/>
            <a:ext cx="1828800" cy="1893094"/>
            <a:chOff x="0" y="-28575"/>
            <a:chExt cx="812800" cy="841375"/>
          </a:xfrm>
        </p:grpSpPr>
        <p:sp>
          <p:nvSpPr>
            <p:cNvPr id="14"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5" name="TextBox 10"/>
            <p:cNvSpPr txBox="1"/>
            <p:nvPr/>
          </p:nvSpPr>
          <p:spPr>
            <a:xfrm>
              <a:off x="76200" y="-28575"/>
              <a:ext cx="660400" cy="765175"/>
            </a:xfrm>
            <a:prstGeom prst="rect">
              <a:avLst/>
            </a:prstGeom>
          </p:spPr>
          <p:txBody>
            <a:bodyPr lIns="50800" tIns="50800" rIns="50800" bIns="50800" rtlCol="0" anchor="ctr"/>
            <a:lstStyle/>
            <a:p>
              <a:pPr algn="ctr">
                <a:lnSpc>
                  <a:spcPts val="3401"/>
                </a:lnSpc>
              </a:pPr>
              <a:endParaRPr/>
            </a:p>
          </p:txBody>
        </p:sp>
      </p:grpSp>
      <p:sp>
        <p:nvSpPr>
          <p:cNvPr id="207" name="TextBox 207"/>
          <p:cNvSpPr txBox="1"/>
          <p:nvPr/>
        </p:nvSpPr>
        <p:spPr>
          <a:xfrm>
            <a:off x="11280038" y="4837176"/>
            <a:ext cx="1618488" cy="722376"/>
          </a:xfrm>
          <a:prstGeom prst="rect">
            <a:avLst/>
          </a:prstGeom>
        </p:spPr>
        <p:txBody>
          <a:bodyPr lIns="0" tIns="0" rIns="0" bIns="0" rtlCol="0" anchor="t">
            <a:spAutoFit/>
          </a:bodyPr>
          <a:lstStyle/>
          <a:p>
            <a:pPr algn="ctr">
              <a:lnSpc>
                <a:spcPts val="5615"/>
              </a:lnSpc>
            </a:pPr>
            <a:r>
              <a:rPr lang="en-US" sz="5199" b="1">
                <a:solidFill>
                  <a:srgbClr val="FFFFFF"/>
                </a:solidFill>
                <a:latin typeface="Poppins Semi-Bold"/>
                <a:ea typeface="Poppins Semi-Bold"/>
                <a:cs typeface="Poppins Semi-Bold"/>
                <a:sym typeface="Poppins Semi-Bold"/>
              </a:rPr>
              <a:t>3</a:t>
            </a:r>
          </a:p>
        </p:txBody>
      </p:sp>
      <p:sp>
        <p:nvSpPr>
          <p:cNvPr id="208" name="TextBox 208"/>
          <p:cNvSpPr txBox="1"/>
          <p:nvPr/>
        </p:nvSpPr>
        <p:spPr>
          <a:xfrm>
            <a:off x="11174882" y="6400800"/>
            <a:ext cx="1828800" cy="1463040"/>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Calculate average</a:t>
            </a:r>
          </a:p>
        </p:txBody>
      </p:sp>
      <p:grpSp>
        <p:nvGrpSpPr>
          <p:cNvPr id="209" name="Group 209"/>
          <p:cNvGrpSpPr/>
          <p:nvPr/>
        </p:nvGrpSpPr>
        <p:grpSpPr>
          <a:xfrm>
            <a:off x="13302691" y="4224242"/>
            <a:ext cx="1828800" cy="1893094"/>
            <a:chOff x="0" y="-28575"/>
            <a:chExt cx="812800" cy="841375"/>
          </a:xfrm>
        </p:grpSpPr>
        <p:sp>
          <p:nvSpPr>
            <p:cNvPr id="18"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9" name="TextBox 10"/>
            <p:cNvSpPr txBox="1"/>
            <p:nvPr/>
          </p:nvSpPr>
          <p:spPr>
            <a:xfrm>
              <a:off x="76200" y="-28575"/>
              <a:ext cx="660400" cy="765175"/>
            </a:xfrm>
            <a:prstGeom prst="rect">
              <a:avLst/>
            </a:prstGeom>
          </p:spPr>
          <p:txBody>
            <a:bodyPr lIns="50800" tIns="50800" rIns="50800" bIns="50800" rtlCol="0" anchor="ctr"/>
            <a:lstStyle/>
            <a:p>
              <a:pPr algn="ctr">
                <a:lnSpc>
                  <a:spcPts val="3401"/>
                </a:lnSpc>
              </a:pPr>
              <a:endParaRPr/>
            </a:p>
          </p:txBody>
        </p:sp>
      </p:grpSp>
      <p:sp>
        <p:nvSpPr>
          <p:cNvPr id="210" name="TextBox 210"/>
          <p:cNvSpPr txBox="1"/>
          <p:nvPr/>
        </p:nvSpPr>
        <p:spPr>
          <a:xfrm>
            <a:off x="13407847" y="4837176"/>
            <a:ext cx="1618488" cy="722376"/>
          </a:xfrm>
          <a:prstGeom prst="rect">
            <a:avLst/>
          </a:prstGeom>
        </p:spPr>
        <p:txBody>
          <a:bodyPr lIns="0" tIns="0" rIns="0" bIns="0" rtlCol="0" anchor="t">
            <a:spAutoFit/>
          </a:bodyPr>
          <a:lstStyle/>
          <a:p>
            <a:pPr algn="ctr">
              <a:lnSpc>
                <a:spcPts val="5615"/>
              </a:lnSpc>
            </a:pPr>
            <a:r>
              <a:rPr lang="en-US" sz="5199" b="1">
                <a:solidFill>
                  <a:srgbClr val="FFFFFF"/>
                </a:solidFill>
                <a:latin typeface="Poppins Semi-Bold"/>
                <a:ea typeface="Poppins Semi-Bold"/>
                <a:cs typeface="Poppins Semi-Bold"/>
                <a:sym typeface="Poppins Semi-Bold"/>
              </a:rPr>
              <a:t>4</a:t>
            </a:r>
          </a:p>
        </p:txBody>
      </p:sp>
      <p:sp>
        <p:nvSpPr>
          <p:cNvPr id="211" name="TextBox 211"/>
          <p:cNvSpPr txBox="1"/>
          <p:nvPr/>
        </p:nvSpPr>
        <p:spPr>
          <a:xfrm>
            <a:off x="13302691" y="6400800"/>
            <a:ext cx="1828800" cy="1463040"/>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Compare to YTD</a:t>
            </a:r>
          </a:p>
        </p:txBody>
      </p:sp>
      <p:grpSp>
        <p:nvGrpSpPr>
          <p:cNvPr id="212" name="Group 212"/>
          <p:cNvGrpSpPr/>
          <p:nvPr/>
        </p:nvGrpSpPr>
        <p:grpSpPr>
          <a:xfrm>
            <a:off x="15430500" y="4224242"/>
            <a:ext cx="1828800" cy="1893094"/>
            <a:chOff x="0" y="-28575"/>
            <a:chExt cx="812800" cy="841375"/>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0" name="TextBox 10"/>
            <p:cNvSpPr txBox="1"/>
            <p:nvPr/>
          </p:nvSpPr>
          <p:spPr>
            <a:xfrm>
              <a:off x="76200" y="-28575"/>
              <a:ext cx="660400" cy="765175"/>
            </a:xfrm>
            <a:prstGeom prst="rect">
              <a:avLst/>
            </a:prstGeom>
          </p:spPr>
          <p:txBody>
            <a:bodyPr lIns="50800" tIns="50800" rIns="50800" bIns="50800" rtlCol="0" anchor="ctr"/>
            <a:lstStyle/>
            <a:p>
              <a:pPr algn="ctr">
                <a:lnSpc>
                  <a:spcPts val="3401"/>
                </a:lnSpc>
              </a:pPr>
              <a:endParaRPr/>
            </a:p>
          </p:txBody>
        </p:sp>
      </p:grpSp>
      <p:sp>
        <p:nvSpPr>
          <p:cNvPr id="213" name="TextBox 213"/>
          <p:cNvSpPr txBox="1"/>
          <p:nvPr/>
        </p:nvSpPr>
        <p:spPr>
          <a:xfrm>
            <a:off x="15535655" y="4837176"/>
            <a:ext cx="1618488" cy="722376"/>
          </a:xfrm>
          <a:prstGeom prst="rect">
            <a:avLst/>
          </a:prstGeom>
        </p:spPr>
        <p:txBody>
          <a:bodyPr lIns="0" tIns="0" rIns="0" bIns="0" rtlCol="0" anchor="t">
            <a:spAutoFit/>
          </a:bodyPr>
          <a:lstStyle/>
          <a:p>
            <a:pPr algn="ctr">
              <a:lnSpc>
                <a:spcPts val="5615"/>
              </a:lnSpc>
            </a:pPr>
            <a:r>
              <a:rPr lang="en-US" sz="5199" b="1">
                <a:solidFill>
                  <a:srgbClr val="FFFFFF"/>
                </a:solidFill>
                <a:latin typeface="Poppins Semi-Bold"/>
                <a:ea typeface="Poppins Semi-Bold"/>
                <a:cs typeface="Poppins Semi-Bold"/>
                <a:sym typeface="Poppins Semi-Bold"/>
              </a:rPr>
              <a:t>5</a:t>
            </a:r>
          </a:p>
        </p:txBody>
      </p:sp>
      <p:sp>
        <p:nvSpPr>
          <p:cNvPr id="214" name="TextBox 214"/>
          <p:cNvSpPr txBox="1"/>
          <p:nvPr/>
        </p:nvSpPr>
        <p:spPr>
          <a:xfrm>
            <a:off x="15430500" y="6400800"/>
            <a:ext cx="1828800" cy="1463040"/>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Confirm continuance</a:t>
            </a:r>
          </a:p>
        </p:txBody>
      </p:sp>
    </p:spTree>
  </p:cSld>
  <p:clrMapOvr>
    <a:masterClrMapping/>
  </p:clrMapOvr>
  <p:transition spd="slow">
    <p:cover dir="l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0076A6"/>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301149" y="2586863"/>
            <a:ext cx="19491094" cy="8877300"/>
            <a:chOff x="0" y="0"/>
            <a:chExt cx="4957077" cy="2338054"/>
          </a:xfrm>
        </p:grpSpPr>
        <p:sp>
          <p:nvSpPr>
            <p:cNvPr id="6" name="Freeform 6"/>
            <p:cNvSpPr/>
            <p:nvPr/>
          </p:nvSpPr>
          <p:spPr>
            <a:xfrm>
              <a:off x="0" y="0"/>
              <a:ext cx="4957076" cy="2338054"/>
            </a:xfrm>
            <a:custGeom>
              <a:avLst/>
              <a:gdLst/>
              <a:ahLst/>
              <a:cxnLst/>
              <a:rect l="l" t="t" r="r" b="b"/>
              <a:pathLst>
                <a:path w="4957076" h="2338054">
                  <a:moveTo>
                    <a:pt x="0" y="0"/>
                  </a:moveTo>
                  <a:lnTo>
                    <a:pt x="4957076" y="0"/>
                  </a:lnTo>
                  <a:lnTo>
                    <a:pt x="4957076" y="2338054"/>
                  </a:lnTo>
                  <a:lnTo>
                    <a:pt x="0" y="2338054"/>
                  </a:lnTo>
                  <a:close/>
                </a:path>
              </a:pathLst>
            </a:custGeom>
            <a:solidFill>
              <a:srgbClr val="FFFFFF"/>
            </a:solidFill>
          </p:spPr>
          <p:txBody>
            <a:bodyPr/>
            <a:lstStyle/>
            <a:p>
              <a:endParaRPr lang="en-US"/>
            </a:p>
          </p:txBody>
        </p:sp>
        <p:sp>
          <p:nvSpPr>
            <p:cNvPr id="7" name="TextBox 7"/>
            <p:cNvSpPr txBox="1"/>
            <p:nvPr/>
          </p:nvSpPr>
          <p:spPr>
            <a:xfrm>
              <a:off x="0" y="-76200"/>
              <a:ext cx="4957077" cy="2414254"/>
            </a:xfrm>
            <a:prstGeom prst="rect">
              <a:avLst/>
            </a:prstGeom>
          </p:spPr>
          <p:txBody>
            <a:bodyPr lIns="50800" tIns="50800" rIns="50800" bIns="50800" rtlCol="0" anchor="ctr"/>
            <a:lstStyle/>
            <a:p>
              <a:pPr algn="ctr">
                <a:lnSpc>
                  <a:spcPts val="2771"/>
                </a:lnSpc>
              </a:pPr>
              <a:endParaRPr/>
            </a:p>
          </p:txBody>
        </p:sp>
      </p:grpSp>
      <p:sp>
        <p:nvSpPr>
          <p:cNvPr id="10" name="TextBox 10"/>
          <p:cNvSpPr txBox="1"/>
          <p:nvPr/>
        </p:nvSpPr>
        <p:spPr>
          <a:xfrm>
            <a:off x="1576754" y="201168"/>
            <a:ext cx="9723696" cy="658368"/>
          </a:xfrm>
          <a:prstGeom prst="rect">
            <a:avLst/>
          </a:prstGeom>
        </p:spPr>
        <p:txBody>
          <a:bodyPr lIns="0" tIns="0" rIns="0" bIns="0" rtlCol="0" anchor="t">
            <a:normAutofit fontScale="62500" lnSpcReduction="20000"/>
          </a:bodyPr>
          <a:lstStyle/>
          <a:p>
            <a:pPr algn="l">
              <a:lnSpc>
                <a:spcPts val="5615"/>
              </a:lnSpc>
            </a:pPr>
            <a:r>
              <a:rPr lang="en-US" sz="5199" b="1">
                <a:solidFill>
                  <a:srgbClr val="FEFEFE"/>
                </a:solidFill>
                <a:latin typeface="Arial MT Pro Bold"/>
                <a:ea typeface="Arial MT Pro Bold"/>
                <a:cs typeface="Arial MT Pro Bold"/>
                <a:sym typeface="Arial MT Pro Bold"/>
              </a:rPr>
              <a:t>Worked Example</a:t>
            </a:r>
          </a:p>
        </p:txBody>
      </p:sp>
      <p:sp>
        <p:nvSpPr>
          <p:cNvPr id="11" name="TextBox 11"/>
          <p:cNvSpPr txBox="1"/>
          <p:nvPr/>
        </p:nvSpPr>
        <p:spPr>
          <a:xfrm>
            <a:off x="1576754" y="932688"/>
            <a:ext cx="15949246" cy="731520"/>
          </a:xfrm>
          <a:prstGeom prst="rect">
            <a:avLst/>
          </a:prstGeom>
        </p:spPr>
        <p:txBody>
          <a:bodyPr lIns="0" tIns="0" rIns="0" bIns="0" rtlCol="0" anchor="t">
            <a:normAutofit/>
          </a:bodyPr>
          <a:lstStyle/>
          <a:p>
            <a:pPr algn="l">
              <a:lnSpc>
                <a:spcPts val="2771"/>
              </a:lnSpc>
            </a:pPr>
            <a:r>
              <a:rPr lang="en-US" sz="1979" dirty="0">
                <a:solidFill>
                  <a:srgbClr val="FEFEFE"/>
                </a:solidFill>
                <a:latin typeface="Arial MT Pro"/>
                <a:ea typeface="Arial MT Pro"/>
                <a:cs typeface="Arial MT Pro"/>
                <a:sym typeface="Arial MT Pro"/>
              </a:rPr>
              <a:t>$22/</a:t>
            </a:r>
            <a:r>
              <a:rPr lang="en-US" sz="1979" dirty="0" err="1">
                <a:solidFill>
                  <a:srgbClr val="FEFEFE"/>
                </a:solidFill>
                <a:latin typeface="Arial MT Pro"/>
                <a:ea typeface="Arial MT Pro"/>
                <a:cs typeface="Arial MT Pro"/>
                <a:sym typeface="Arial MT Pro"/>
              </a:rPr>
              <a:t>hr</a:t>
            </a:r>
            <a:r>
              <a:rPr lang="en-US" sz="1979" dirty="0">
                <a:solidFill>
                  <a:srgbClr val="FEFEFE"/>
                </a:solidFill>
                <a:latin typeface="Arial MT Pro"/>
                <a:ea typeface="Arial MT Pro"/>
                <a:cs typeface="Arial MT Pro"/>
                <a:sym typeface="Arial MT Pro"/>
              </a:rPr>
              <a:t> base plus overtime. YTD 8/31 does not support the full 40-hour calculation, and no documented raise, leave, partial pay period, or start-date explanation is present. Treat the base as variable and use the lower supported amount of $3,632.20.</a:t>
            </a:r>
          </a:p>
        </p:txBody>
      </p:sp>
      <p:sp>
        <p:nvSpPr>
          <p:cNvPr id="12" name="Freeform 12"/>
          <p:cNvSpPr/>
          <p:nvPr/>
        </p:nvSpPr>
        <p:spPr>
          <a:xfrm rot="10784045">
            <a:off x="-923578" y="-14352662"/>
            <a:ext cx="9537232" cy="16917484"/>
          </a:xfrm>
          <a:custGeom>
            <a:avLst/>
            <a:gdLst/>
            <a:ahLst/>
            <a:cxnLst/>
            <a:rect l="l" t="t" r="r" b="b"/>
            <a:pathLst>
              <a:path w="9537232" h="16917484">
                <a:moveTo>
                  <a:pt x="0" y="0"/>
                </a:moveTo>
                <a:lnTo>
                  <a:pt x="9537232" y="0"/>
                </a:lnTo>
                <a:lnTo>
                  <a:pt x="9537232" y="16917485"/>
                </a:lnTo>
                <a:lnTo>
                  <a:pt x="0" y="16917485"/>
                </a:lnTo>
                <a:lnTo>
                  <a:pt x="0" y="0"/>
                </a:lnTo>
                <a:close/>
              </a:path>
            </a:pathLst>
          </a:custGeom>
          <a:blipFill>
            <a:blip>
              <a:alphaModFix amt="16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rot="10784045">
            <a:off x="-653541" y="-198275"/>
            <a:ext cx="9537232" cy="16917484"/>
          </a:xfrm>
          <a:custGeom>
            <a:avLst/>
            <a:gdLst/>
            <a:ahLst/>
            <a:cxnLst/>
            <a:rect l="l" t="t" r="r" b="b"/>
            <a:pathLst>
              <a:path w="9537232" h="16917484">
                <a:moveTo>
                  <a:pt x="0" y="0"/>
                </a:moveTo>
                <a:lnTo>
                  <a:pt x="9537232" y="0"/>
                </a:lnTo>
                <a:lnTo>
                  <a:pt x="9537232" y="16917484"/>
                </a:lnTo>
                <a:lnTo>
                  <a:pt x="0" y="16917484"/>
                </a:lnTo>
                <a:lnTo>
                  <a:pt x="0" y="0"/>
                </a:lnTo>
                <a:close/>
              </a:path>
            </a:pathLst>
          </a:custGeom>
          <a:blipFill>
            <a:blip>
              <a:alphaModFix amt="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rot="10784045">
            <a:off x="8711563" y="-198275"/>
            <a:ext cx="9537232" cy="16917484"/>
          </a:xfrm>
          <a:custGeom>
            <a:avLst/>
            <a:gdLst/>
            <a:ahLst/>
            <a:cxnLst/>
            <a:rect l="l" t="t" r="r" b="b"/>
            <a:pathLst>
              <a:path w="9537232" h="16917484">
                <a:moveTo>
                  <a:pt x="0" y="0"/>
                </a:moveTo>
                <a:lnTo>
                  <a:pt x="9537231" y="0"/>
                </a:lnTo>
                <a:lnTo>
                  <a:pt x="9537231" y="16917484"/>
                </a:lnTo>
                <a:lnTo>
                  <a:pt x="0" y="16917484"/>
                </a:lnTo>
                <a:lnTo>
                  <a:pt x="0" y="0"/>
                </a:lnTo>
                <a:close/>
              </a:path>
            </a:pathLst>
          </a:custGeom>
          <a:blipFill>
            <a:blip>
              <a:alphaModFix amt="36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8" name="Picture 17">
            <a:extLst>
              <a:ext uri="{FF2B5EF4-FFF2-40B4-BE49-F238E27FC236}">
                <a16:creationId xmlns:a16="http://schemas.microsoft.com/office/drawing/2014/main" id="{5AEFC270-1658-BBA4-31D9-595D4ED57221}"/>
              </a:ext>
            </a:extLst>
          </p:cNvPr>
          <p:cNvPicPr>
            <a:picLocks noChangeAspect="1"/>
          </p:cNvPicPr>
          <p:nvPr/>
        </p:nvPicPr>
        <p:blipFill>
          <a:blip r:embed="rId4"/>
          <a:stretch>
            <a:fillRect/>
          </a:stretch>
        </p:blipFill>
        <p:spPr>
          <a:xfrm>
            <a:off x="901396" y="2660015"/>
            <a:ext cx="16043003" cy="8163474"/>
          </a:xfrm>
          <a:prstGeom prst="rect">
            <a:avLst/>
          </a:prstGeom>
        </p:spPr>
      </p:pic>
    </p:spTree>
  </p:cSld>
  <p:clrMapOvr>
    <a:masterClrMapping/>
  </p:clrMapOvr>
  <p:transition spd="slow">
    <p:cover dir="l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6D4C4-2496-2D23-5284-7D89CA528BB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CC8CE25-02B6-C11D-10AE-A118A06E089D}"/>
              </a:ext>
            </a:extLst>
          </p:cNvPr>
          <p:cNvGrpSpPr/>
          <p:nvPr/>
        </p:nvGrpSpPr>
        <p:grpSpPr>
          <a:xfrm>
            <a:off x="-301150" y="-220315"/>
            <a:ext cx="19491095" cy="10627652"/>
            <a:chOff x="0" y="0"/>
            <a:chExt cx="5133457" cy="2799053"/>
          </a:xfrm>
        </p:grpSpPr>
        <p:sp>
          <p:nvSpPr>
            <p:cNvPr id="3" name="Freeform 3">
              <a:extLst>
                <a:ext uri="{FF2B5EF4-FFF2-40B4-BE49-F238E27FC236}">
                  <a16:creationId xmlns:a16="http://schemas.microsoft.com/office/drawing/2014/main" id="{874624AC-CEE8-CDE5-E550-763872564C15}"/>
                </a:ext>
              </a:extLst>
            </p:cNvPr>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0076A6"/>
            </a:solidFill>
          </p:spPr>
          <p:txBody>
            <a:bodyPr/>
            <a:lstStyle/>
            <a:p>
              <a:endParaRPr lang="en-US"/>
            </a:p>
          </p:txBody>
        </p:sp>
        <p:sp>
          <p:nvSpPr>
            <p:cNvPr id="4" name="TextBox 4">
              <a:extLst>
                <a:ext uri="{FF2B5EF4-FFF2-40B4-BE49-F238E27FC236}">
                  <a16:creationId xmlns:a16="http://schemas.microsoft.com/office/drawing/2014/main" id="{1C649C74-8DB1-0704-E023-7F17EB07F96B}"/>
                </a:ext>
              </a:extLst>
            </p:cNvPr>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a:extLst>
              <a:ext uri="{FF2B5EF4-FFF2-40B4-BE49-F238E27FC236}">
                <a16:creationId xmlns:a16="http://schemas.microsoft.com/office/drawing/2014/main" id="{B8487E8A-B71B-C960-4549-DFD5B66F1250}"/>
              </a:ext>
            </a:extLst>
          </p:cNvPr>
          <p:cNvGrpSpPr/>
          <p:nvPr/>
        </p:nvGrpSpPr>
        <p:grpSpPr>
          <a:xfrm>
            <a:off x="-266700" y="2586863"/>
            <a:ext cx="18821400" cy="8877300"/>
            <a:chOff x="0" y="0"/>
            <a:chExt cx="4957077" cy="2338054"/>
          </a:xfrm>
        </p:grpSpPr>
        <p:sp>
          <p:nvSpPr>
            <p:cNvPr id="6" name="Freeform 6">
              <a:extLst>
                <a:ext uri="{FF2B5EF4-FFF2-40B4-BE49-F238E27FC236}">
                  <a16:creationId xmlns:a16="http://schemas.microsoft.com/office/drawing/2014/main" id="{3BAE7AE1-E9BA-3198-E7A7-6F76093B9234}"/>
                </a:ext>
              </a:extLst>
            </p:cNvPr>
            <p:cNvSpPr/>
            <p:nvPr/>
          </p:nvSpPr>
          <p:spPr>
            <a:xfrm>
              <a:off x="0" y="0"/>
              <a:ext cx="4957076" cy="2338054"/>
            </a:xfrm>
            <a:custGeom>
              <a:avLst/>
              <a:gdLst/>
              <a:ahLst/>
              <a:cxnLst/>
              <a:rect l="l" t="t" r="r" b="b"/>
              <a:pathLst>
                <a:path w="4957076" h="2338054">
                  <a:moveTo>
                    <a:pt x="0" y="0"/>
                  </a:moveTo>
                  <a:lnTo>
                    <a:pt x="4957076" y="0"/>
                  </a:lnTo>
                  <a:lnTo>
                    <a:pt x="4957076" y="2338054"/>
                  </a:lnTo>
                  <a:lnTo>
                    <a:pt x="0" y="2338054"/>
                  </a:lnTo>
                  <a:close/>
                </a:path>
              </a:pathLst>
            </a:custGeom>
            <a:solidFill>
              <a:srgbClr val="FFFFFF"/>
            </a:solidFill>
          </p:spPr>
          <p:txBody>
            <a:bodyPr/>
            <a:lstStyle/>
            <a:p>
              <a:endParaRPr lang="en-US"/>
            </a:p>
          </p:txBody>
        </p:sp>
        <p:sp>
          <p:nvSpPr>
            <p:cNvPr id="7" name="TextBox 7">
              <a:extLst>
                <a:ext uri="{FF2B5EF4-FFF2-40B4-BE49-F238E27FC236}">
                  <a16:creationId xmlns:a16="http://schemas.microsoft.com/office/drawing/2014/main" id="{C3DA447F-7E94-F769-81EA-11023C7BBA3F}"/>
                </a:ext>
              </a:extLst>
            </p:cNvPr>
            <p:cNvSpPr txBox="1"/>
            <p:nvPr/>
          </p:nvSpPr>
          <p:spPr>
            <a:xfrm>
              <a:off x="0" y="-76200"/>
              <a:ext cx="4957077" cy="2414254"/>
            </a:xfrm>
            <a:prstGeom prst="rect">
              <a:avLst/>
            </a:prstGeom>
          </p:spPr>
          <p:txBody>
            <a:bodyPr lIns="50800" tIns="50800" rIns="50800" bIns="50800" rtlCol="0" anchor="ctr"/>
            <a:lstStyle/>
            <a:p>
              <a:pPr algn="ctr">
                <a:lnSpc>
                  <a:spcPts val="2771"/>
                </a:lnSpc>
              </a:pPr>
              <a:endParaRPr/>
            </a:p>
          </p:txBody>
        </p:sp>
      </p:grpSp>
      <p:sp>
        <p:nvSpPr>
          <p:cNvPr id="10" name="TextBox 10">
            <a:extLst>
              <a:ext uri="{FF2B5EF4-FFF2-40B4-BE49-F238E27FC236}">
                <a16:creationId xmlns:a16="http://schemas.microsoft.com/office/drawing/2014/main" id="{B0AA774F-31E7-C613-3475-CD1FDB6C0AEC}"/>
              </a:ext>
            </a:extLst>
          </p:cNvPr>
          <p:cNvSpPr txBox="1"/>
          <p:nvPr/>
        </p:nvSpPr>
        <p:spPr>
          <a:xfrm>
            <a:off x="1576754" y="201168"/>
            <a:ext cx="9723696" cy="658368"/>
          </a:xfrm>
          <a:prstGeom prst="rect">
            <a:avLst/>
          </a:prstGeom>
        </p:spPr>
        <p:txBody>
          <a:bodyPr lIns="0" tIns="0" rIns="0" bIns="0" rtlCol="0" anchor="t">
            <a:normAutofit fontScale="62500" lnSpcReduction="20000"/>
          </a:bodyPr>
          <a:lstStyle/>
          <a:p>
            <a:pPr algn="l">
              <a:lnSpc>
                <a:spcPts val="5615"/>
              </a:lnSpc>
            </a:pPr>
            <a:r>
              <a:rPr lang="en-US" sz="5199" b="1">
                <a:solidFill>
                  <a:srgbClr val="FEFEFE"/>
                </a:solidFill>
                <a:latin typeface="Arial MT Pro Bold"/>
                <a:ea typeface="Arial MT Pro Bold"/>
                <a:cs typeface="Arial MT Pro Bold"/>
                <a:sym typeface="Arial MT Pro Bold"/>
              </a:rPr>
              <a:t>Worked Example</a:t>
            </a:r>
          </a:p>
        </p:txBody>
      </p:sp>
      <p:sp>
        <p:nvSpPr>
          <p:cNvPr id="11" name="TextBox 11">
            <a:extLst>
              <a:ext uri="{FF2B5EF4-FFF2-40B4-BE49-F238E27FC236}">
                <a16:creationId xmlns:a16="http://schemas.microsoft.com/office/drawing/2014/main" id="{35CEA028-45C1-A352-629D-A100DA8DFE7B}"/>
              </a:ext>
            </a:extLst>
          </p:cNvPr>
          <p:cNvSpPr txBox="1"/>
          <p:nvPr/>
        </p:nvSpPr>
        <p:spPr>
          <a:xfrm>
            <a:off x="1576754" y="932688"/>
            <a:ext cx="15415846" cy="1086612"/>
          </a:xfrm>
          <a:prstGeom prst="rect">
            <a:avLst/>
          </a:prstGeom>
        </p:spPr>
        <p:txBody>
          <a:bodyPr lIns="0" tIns="0" rIns="0" bIns="0" rtlCol="0" anchor="t">
            <a:normAutofit fontScale="92500"/>
          </a:bodyPr>
          <a:lstStyle/>
          <a:p>
            <a:pPr algn="l">
              <a:lnSpc>
                <a:spcPts val="2771"/>
              </a:lnSpc>
            </a:pPr>
            <a:r>
              <a:rPr lang="en-US" sz="1979">
                <a:solidFill>
                  <a:srgbClr val="FEFEFE"/>
                </a:solidFill>
                <a:latin typeface="Arial MT Pro"/>
                <a:ea typeface="Arial MT Pro"/>
                <a:cs typeface="Arial MT Pro"/>
                <a:sym typeface="Arial MT Pro"/>
              </a:rPr>
              <a:t>$22/hr base plus overtime. YTD 8/31: $8,400 over 8 months ($1,050/mo); prior-year W-2 overtime $10,800 ($900/mo). ($8,400 + $10,800 + $8,400) ÷ 32 = $862.50/month. Using two full prior years plus current YTD results in a conservative average of $862.50/month. While a higher figure may be supportable depending on program requirements and underwriting analysis, this example demonstrates the conservative calculation.</a:t>
            </a:r>
            <a:endParaRPr lang="en-US" sz="1979" dirty="0">
              <a:solidFill>
                <a:srgbClr val="FEFEFE"/>
              </a:solidFill>
              <a:latin typeface="Arial MT Pro"/>
              <a:ea typeface="Arial MT Pro"/>
              <a:cs typeface="Arial MT Pro"/>
              <a:sym typeface="Arial MT Pro"/>
            </a:endParaRPr>
          </a:p>
        </p:txBody>
      </p:sp>
      <p:sp>
        <p:nvSpPr>
          <p:cNvPr id="12" name="Freeform 12">
            <a:extLst>
              <a:ext uri="{FF2B5EF4-FFF2-40B4-BE49-F238E27FC236}">
                <a16:creationId xmlns:a16="http://schemas.microsoft.com/office/drawing/2014/main" id="{6CE2BA83-BAA5-E202-3E8A-906593B27E03}"/>
              </a:ext>
            </a:extLst>
          </p:cNvPr>
          <p:cNvSpPr/>
          <p:nvPr/>
        </p:nvSpPr>
        <p:spPr>
          <a:xfrm rot="10784045">
            <a:off x="-923578" y="-14352662"/>
            <a:ext cx="9537232" cy="16917484"/>
          </a:xfrm>
          <a:custGeom>
            <a:avLst/>
            <a:gdLst/>
            <a:ahLst/>
            <a:cxnLst/>
            <a:rect l="l" t="t" r="r" b="b"/>
            <a:pathLst>
              <a:path w="9537232" h="16917484">
                <a:moveTo>
                  <a:pt x="0" y="0"/>
                </a:moveTo>
                <a:lnTo>
                  <a:pt x="9537232" y="0"/>
                </a:lnTo>
                <a:lnTo>
                  <a:pt x="9537232" y="16917485"/>
                </a:lnTo>
                <a:lnTo>
                  <a:pt x="0" y="16917485"/>
                </a:lnTo>
                <a:lnTo>
                  <a:pt x="0" y="0"/>
                </a:lnTo>
                <a:close/>
              </a:path>
            </a:pathLst>
          </a:custGeom>
          <a:blipFill>
            <a:blip>
              <a:alphaModFix amt="16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52CCE537-2021-1741-A384-1E678271B6ED}"/>
              </a:ext>
            </a:extLst>
          </p:cNvPr>
          <p:cNvSpPr/>
          <p:nvPr/>
        </p:nvSpPr>
        <p:spPr>
          <a:xfrm rot="10784045">
            <a:off x="-653541" y="-198275"/>
            <a:ext cx="9537232" cy="16917484"/>
          </a:xfrm>
          <a:custGeom>
            <a:avLst/>
            <a:gdLst/>
            <a:ahLst/>
            <a:cxnLst/>
            <a:rect l="l" t="t" r="r" b="b"/>
            <a:pathLst>
              <a:path w="9537232" h="16917484">
                <a:moveTo>
                  <a:pt x="0" y="0"/>
                </a:moveTo>
                <a:lnTo>
                  <a:pt x="9537232" y="0"/>
                </a:lnTo>
                <a:lnTo>
                  <a:pt x="9537232" y="16917484"/>
                </a:lnTo>
                <a:lnTo>
                  <a:pt x="0" y="16917484"/>
                </a:lnTo>
                <a:lnTo>
                  <a:pt x="0" y="0"/>
                </a:lnTo>
                <a:close/>
              </a:path>
            </a:pathLst>
          </a:custGeom>
          <a:blipFill>
            <a:blip>
              <a:alphaModFix amt="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C1317685-088F-BE8F-56D0-950E5708BC2D}"/>
              </a:ext>
            </a:extLst>
          </p:cNvPr>
          <p:cNvSpPr/>
          <p:nvPr/>
        </p:nvSpPr>
        <p:spPr>
          <a:xfrm rot="10784045">
            <a:off x="8711563" y="-198275"/>
            <a:ext cx="9537232" cy="16917484"/>
          </a:xfrm>
          <a:custGeom>
            <a:avLst/>
            <a:gdLst/>
            <a:ahLst/>
            <a:cxnLst/>
            <a:rect l="l" t="t" r="r" b="b"/>
            <a:pathLst>
              <a:path w="9537232" h="16917484">
                <a:moveTo>
                  <a:pt x="0" y="0"/>
                </a:moveTo>
                <a:lnTo>
                  <a:pt x="9537231" y="0"/>
                </a:lnTo>
                <a:lnTo>
                  <a:pt x="9537231" y="16917484"/>
                </a:lnTo>
                <a:lnTo>
                  <a:pt x="0" y="16917484"/>
                </a:lnTo>
                <a:lnTo>
                  <a:pt x="0" y="0"/>
                </a:lnTo>
                <a:close/>
              </a:path>
            </a:pathLst>
          </a:custGeom>
          <a:blipFill>
            <a:blip>
              <a:alphaModFix amt="36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a:extLst>
              <a:ext uri="{FF2B5EF4-FFF2-40B4-BE49-F238E27FC236}">
                <a16:creationId xmlns:a16="http://schemas.microsoft.com/office/drawing/2014/main" id="{87BE6E26-FD64-BC0E-16E1-03939EBDB3EA}"/>
              </a:ext>
            </a:extLst>
          </p:cNvPr>
          <p:cNvPicPr>
            <a:picLocks noChangeAspect="1"/>
          </p:cNvPicPr>
          <p:nvPr/>
        </p:nvPicPr>
        <p:blipFill>
          <a:blip r:embed="rId4"/>
          <a:stretch>
            <a:fillRect/>
          </a:stretch>
        </p:blipFill>
        <p:spPr>
          <a:xfrm>
            <a:off x="417771" y="4152900"/>
            <a:ext cx="17444183" cy="4457529"/>
          </a:xfrm>
          <a:prstGeom prst="rect">
            <a:avLst/>
          </a:prstGeom>
        </p:spPr>
      </p:pic>
    </p:spTree>
    <p:extLst>
      <p:ext uri="{BB962C8B-B14F-4D97-AF65-F5344CB8AC3E}">
        <p14:creationId xmlns:p14="http://schemas.microsoft.com/office/powerpoint/2010/main" val="2999689956"/>
      </p:ext>
    </p:extLst>
  </p:cSld>
  <p:clrMapOvr>
    <a:masterClrMapping/>
  </p:clrMapOvr>
  <p:transition spd="slow">
    <p:cover dir="l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DC3E-480E-DBD8-8929-BFCD7A0461F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2640E52-8ECF-EC20-3BB3-2E6C91DD17CA}"/>
              </a:ext>
            </a:extLst>
          </p:cNvPr>
          <p:cNvGrpSpPr/>
          <p:nvPr/>
        </p:nvGrpSpPr>
        <p:grpSpPr>
          <a:xfrm>
            <a:off x="-301150" y="-220315"/>
            <a:ext cx="19491095" cy="10627652"/>
            <a:chOff x="0" y="0"/>
            <a:chExt cx="5133457" cy="2799053"/>
          </a:xfrm>
        </p:grpSpPr>
        <p:sp>
          <p:nvSpPr>
            <p:cNvPr id="3" name="Freeform 3">
              <a:extLst>
                <a:ext uri="{FF2B5EF4-FFF2-40B4-BE49-F238E27FC236}">
                  <a16:creationId xmlns:a16="http://schemas.microsoft.com/office/drawing/2014/main" id="{C707E3DE-5A13-1363-06B7-AF0AB6403ECA}"/>
                </a:ext>
              </a:extLst>
            </p:cNvPr>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0076A6"/>
            </a:solidFill>
          </p:spPr>
          <p:txBody>
            <a:bodyPr/>
            <a:lstStyle/>
            <a:p>
              <a:endParaRPr lang="en-US"/>
            </a:p>
          </p:txBody>
        </p:sp>
        <p:sp>
          <p:nvSpPr>
            <p:cNvPr id="4" name="TextBox 4">
              <a:extLst>
                <a:ext uri="{FF2B5EF4-FFF2-40B4-BE49-F238E27FC236}">
                  <a16:creationId xmlns:a16="http://schemas.microsoft.com/office/drawing/2014/main" id="{409F3CD5-BC4B-1BFB-83BE-9850E92C8029}"/>
                </a:ext>
              </a:extLst>
            </p:cNvPr>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a:extLst>
              <a:ext uri="{FF2B5EF4-FFF2-40B4-BE49-F238E27FC236}">
                <a16:creationId xmlns:a16="http://schemas.microsoft.com/office/drawing/2014/main" id="{CAAC4195-0B41-1B64-5E65-E8F97CFCA445}"/>
              </a:ext>
            </a:extLst>
          </p:cNvPr>
          <p:cNvGrpSpPr/>
          <p:nvPr/>
        </p:nvGrpSpPr>
        <p:grpSpPr>
          <a:xfrm>
            <a:off x="-266701" y="2586863"/>
            <a:ext cx="19456645" cy="8877300"/>
            <a:chOff x="0" y="0"/>
            <a:chExt cx="4957077" cy="2338054"/>
          </a:xfrm>
        </p:grpSpPr>
        <p:sp>
          <p:nvSpPr>
            <p:cNvPr id="6" name="Freeform 6">
              <a:extLst>
                <a:ext uri="{FF2B5EF4-FFF2-40B4-BE49-F238E27FC236}">
                  <a16:creationId xmlns:a16="http://schemas.microsoft.com/office/drawing/2014/main" id="{A0226027-C464-7880-AD2D-B93A6B806594}"/>
                </a:ext>
              </a:extLst>
            </p:cNvPr>
            <p:cNvSpPr/>
            <p:nvPr/>
          </p:nvSpPr>
          <p:spPr>
            <a:xfrm>
              <a:off x="0" y="0"/>
              <a:ext cx="4957076" cy="2338054"/>
            </a:xfrm>
            <a:custGeom>
              <a:avLst/>
              <a:gdLst/>
              <a:ahLst/>
              <a:cxnLst/>
              <a:rect l="l" t="t" r="r" b="b"/>
              <a:pathLst>
                <a:path w="4957076" h="2338054">
                  <a:moveTo>
                    <a:pt x="0" y="0"/>
                  </a:moveTo>
                  <a:lnTo>
                    <a:pt x="4957076" y="0"/>
                  </a:lnTo>
                  <a:lnTo>
                    <a:pt x="4957076" y="2338054"/>
                  </a:lnTo>
                  <a:lnTo>
                    <a:pt x="0" y="2338054"/>
                  </a:lnTo>
                  <a:close/>
                </a:path>
              </a:pathLst>
            </a:custGeom>
            <a:solidFill>
              <a:srgbClr val="FFFFFF"/>
            </a:solidFill>
          </p:spPr>
          <p:txBody>
            <a:bodyPr/>
            <a:lstStyle/>
            <a:p>
              <a:endParaRPr lang="en-US"/>
            </a:p>
          </p:txBody>
        </p:sp>
        <p:sp>
          <p:nvSpPr>
            <p:cNvPr id="7" name="TextBox 7">
              <a:extLst>
                <a:ext uri="{FF2B5EF4-FFF2-40B4-BE49-F238E27FC236}">
                  <a16:creationId xmlns:a16="http://schemas.microsoft.com/office/drawing/2014/main" id="{92C37143-C5AE-CEEF-381E-FABDF4D9C09E}"/>
                </a:ext>
              </a:extLst>
            </p:cNvPr>
            <p:cNvSpPr txBox="1"/>
            <p:nvPr/>
          </p:nvSpPr>
          <p:spPr>
            <a:xfrm>
              <a:off x="0" y="-76200"/>
              <a:ext cx="4957077" cy="2414254"/>
            </a:xfrm>
            <a:prstGeom prst="rect">
              <a:avLst/>
            </a:prstGeom>
          </p:spPr>
          <p:txBody>
            <a:bodyPr lIns="50800" tIns="50800" rIns="50800" bIns="50800" rtlCol="0" anchor="ctr"/>
            <a:lstStyle/>
            <a:p>
              <a:pPr algn="ctr">
                <a:lnSpc>
                  <a:spcPts val="2771"/>
                </a:lnSpc>
              </a:pPr>
              <a:endParaRPr/>
            </a:p>
          </p:txBody>
        </p:sp>
      </p:grpSp>
      <p:sp>
        <p:nvSpPr>
          <p:cNvPr id="10" name="TextBox 10">
            <a:extLst>
              <a:ext uri="{FF2B5EF4-FFF2-40B4-BE49-F238E27FC236}">
                <a16:creationId xmlns:a16="http://schemas.microsoft.com/office/drawing/2014/main" id="{96F40B5E-9245-9D58-C9FB-4B046EE3B06C}"/>
              </a:ext>
            </a:extLst>
          </p:cNvPr>
          <p:cNvSpPr txBox="1"/>
          <p:nvPr/>
        </p:nvSpPr>
        <p:spPr>
          <a:xfrm>
            <a:off x="1576754" y="201168"/>
            <a:ext cx="9723696" cy="658368"/>
          </a:xfrm>
          <a:prstGeom prst="rect">
            <a:avLst/>
          </a:prstGeom>
        </p:spPr>
        <p:txBody>
          <a:bodyPr lIns="0" tIns="0" rIns="0" bIns="0" rtlCol="0" anchor="t">
            <a:normAutofit fontScale="62500" lnSpcReduction="20000"/>
          </a:bodyPr>
          <a:lstStyle/>
          <a:p>
            <a:pPr algn="l">
              <a:lnSpc>
                <a:spcPts val="5615"/>
              </a:lnSpc>
            </a:pPr>
            <a:r>
              <a:rPr lang="en-US" sz="5199" b="1" dirty="0">
                <a:solidFill>
                  <a:srgbClr val="FEFEFE"/>
                </a:solidFill>
                <a:latin typeface="Arial MT Pro Bold"/>
                <a:ea typeface="Arial MT Pro Bold"/>
                <a:cs typeface="Arial MT Pro Bold"/>
                <a:sym typeface="Arial MT Pro Bold"/>
              </a:rPr>
              <a:t>Worked Example – What Not To Do</a:t>
            </a:r>
          </a:p>
        </p:txBody>
      </p:sp>
      <p:sp>
        <p:nvSpPr>
          <p:cNvPr id="11" name="TextBox 11">
            <a:extLst>
              <a:ext uri="{FF2B5EF4-FFF2-40B4-BE49-F238E27FC236}">
                <a16:creationId xmlns:a16="http://schemas.microsoft.com/office/drawing/2014/main" id="{CA2F49BD-31D4-4A7B-CE91-9924AB323043}"/>
              </a:ext>
            </a:extLst>
          </p:cNvPr>
          <p:cNvSpPr txBox="1"/>
          <p:nvPr/>
        </p:nvSpPr>
        <p:spPr>
          <a:xfrm>
            <a:off x="1576754" y="932688"/>
            <a:ext cx="13891846" cy="731520"/>
          </a:xfrm>
          <a:prstGeom prst="rect">
            <a:avLst/>
          </a:prstGeom>
        </p:spPr>
        <p:txBody>
          <a:bodyPr lIns="0" tIns="0" rIns="0" bIns="0" rtlCol="0" anchor="t">
            <a:normAutofit/>
          </a:bodyPr>
          <a:lstStyle/>
          <a:p>
            <a:pPr algn="l">
              <a:lnSpc>
                <a:spcPts val="2771"/>
              </a:lnSpc>
            </a:pPr>
            <a:r>
              <a:rPr lang="en-US" sz="1979" dirty="0">
                <a:solidFill>
                  <a:srgbClr val="FEFEFE"/>
                </a:solidFill>
                <a:latin typeface="Arial MT Pro"/>
                <a:ea typeface="Arial MT Pro"/>
                <a:cs typeface="Arial MT Pro"/>
                <a:sym typeface="Arial MT Pro"/>
              </a:rPr>
              <a:t>Error 1: A scheduled 40-hour base is used without reconciling the lower YTD earnings. Error 2: The required history is not established, and the shortfall is not explained by a raise, leave, start date, or fluctuating hours.</a:t>
            </a:r>
          </a:p>
        </p:txBody>
      </p:sp>
      <p:sp>
        <p:nvSpPr>
          <p:cNvPr id="12" name="Freeform 12">
            <a:extLst>
              <a:ext uri="{FF2B5EF4-FFF2-40B4-BE49-F238E27FC236}">
                <a16:creationId xmlns:a16="http://schemas.microsoft.com/office/drawing/2014/main" id="{622534D6-F784-3575-C401-73C28123F932}"/>
              </a:ext>
            </a:extLst>
          </p:cNvPr>
          <p:cNvSpPr/>
          <p:nvPr/>
        </p:nvSpPr>
        <p:spPr>
          <a:xfrm rot="10784045">
            <a:off x="-923578" y="-14352662"/>
            <a:ext cx="9537232" cy="16917484"/>
          </a:xfrm>
          <a:custGeom>
            <a:avLst/>
            <a:gdLst/>
            <a:ahLst/>
            <a:cxnLst/>
            <a:rect l="l" t="t" r="r" b="b"/>
            <a:pathLst>
              <a:path w="9537232" h="16917484">
                <a:moveTo>
                  <a:pt x="0" y="0"/>
                </a:moveTo>
                <a:lnTo>
                  <a:pt x="9537232" y="0"/>
                </a:lnTo>
                <a:lnTo>
                  <a:pt x="9537232" y="16917485"/>
                </a:lnTo>
                <a:lnTo>
                  <a:pt x="0" y="16917485"/>
                </a:lnTo>
                <a:lnTo>
                  <a:pt x="0" y="0"/>
                </a:lnTo>
                <a:close/>
              </a:path>
            </a:pathLst>
          </a:custGeom>
          <a:blipFill>
            <a:blip>
              <a:alphaModFix amt="16000"/>
              <a:extLst>
                <a:ext uri="{96DAC541-7B7A-43D3-8B79-37D633B846F1}">
                  <asvg:svgBlip xmlns:asvg="http://schemas.microsoft.com/office/drawing/2016/SVG/main" r:embed="rId2"/>
                </a:ext>
              </a:extLst>
            </a:blip>
            <a:stretch>
              <a:fillRect/>
            </a:stretch>
          </a:blipFill>
        </p:spPr>
        <p:txBody>
          <a:bodyPr/>
          <a:lstStyle/>
          <a:p>
            <a:endParaRPr lang="en-US" dirty="0"/>
          </a:p>
        </p:txBody>
      </p:sp>
      <p:sp>
        <p:nvSpPr>
          <p:cNvPr id="13" name="Freeform 13">
            <a:extLst>
              <a:ext uri="{FF2B5EF4-FFF2-40B4-BE49-F238E27FC236}">
                <a16:creationId xmlns:a16="http://schemas.microsoft.com/office/drawing/2014/main" id="{F09F5714-0244-4F5C-0F86-70EDD537A891}"/>
              </a:ext>
            </a:extLst>
          </p:cNvPr>
          <p:cNvSpPr/>
          <p:nvPr/>
        </p:nvSpPr>
        <p:spPr>
          <a:xfrm rot="10784045">
            <a:off x="-653541" y="-198275"/>
            <a:ext cx="9537232" cy="16917484"/>
          </a:xfrm>
          <a:custGeom>
            <a:avLst/>
            <a:gdLst/>
            <a:ahLst/>
            <a:cxnLst/>
            <a:rect l="l" t="t" r="r" b="b"/>
            <a:pathLst>
              <a:path w="9537232" h="16917484">
                <a:moveTo>
                  <a:pt x="0" y="0"/>
                </a:moveTo>
                <a:lnTo>
                  <a:pt x="9537232" y="0"/>
                </a:lnTo>
                <a:lnTo>
                  <a:pt x="9537232" y="16917484"/>
                </a:lnTo>
                <a:lnTo>
                  <a:pt x="0" y="16917484"/>
                </a:lnTo>
                <a:lnTo>
                  <a:pt x="0" y="0"/>
                </a:lnTo>
                <a:close/>
              </a:path>
            </a:pathLst>
          </a:custGeom>
          <a:blipFill>
            <a:blip>
              <a:alphaModFix amt="6000"/>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4" name="Freeform 14">
            <a:extLst>
              <a:ext uri="{FF2B5EF4-FFF2-40B4-BE49-F238E27FC236}">
                <a16:creationId xmlns:a16="http://schemas.microsoft.com/office/drawing/2014/main" id="{3C4C35F5-64B7-814C-440D-DA5E794D0C17}"/>
              </a:ext>
            </a:extLst>
          </p:cNvPr>
          <p:cNvSpPr/>
          <p:nvPr/>
        </p:nvSpPr>
        <p:spPr>
          <a:xfrm rot="10784045">
            <a:off x="8711563" y="-198275"/>
            <a:ext cx="9537232" cy="16917484"/>
          </a:xfrm>
          <a:custGeom>
            <a:avLst/>
            <a:gdLst/>
            <a:ahLst/>
            <a:cxnLst/>
            <a:rect l="l" t="t" r="r" b="b"/>
            <a:pathLst>
              <a:path w="9537232" h="16917484">
                <a:moveTo>
                  <a:pt x="0" y="0"/>
                </a:moveTo>
                <a:lnTo>
                  <a:pt x="9537231" y="0"/>
                </a:lnTo>
                <a:lnTo>
                  <a:pt x="9537231" y="16917484"/>
                </a:lnTo>
                <a:lnTo>
                  <a:pt x="0" y="16917484"/>
                </a:lnTo>
                <a:lnTo>
                  <a:pt x="0" y="0"/>
                </a:lnTo>
                <a:close/>
              </a:path>
            </a:pathLst>
          </a:custGeom>
          <a:blipFill>
            <a:blip>
              <a:alphaModFix amt="36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a:extLst>
              <a:ext uri="{FF2B5EF4-FFF2-40B4-BE49-F238E27FC236}">
                <a16:creationId xmlns:a16="http://schemas.microsoft.com/office/drawing/2014/main" id="{47650760-A8B3-CF2C-0848-CB36FB354072}"/>
              </a:ext>
            </a:extLst>
          </p:cNvPr>
          <p:cNvPicPr>
            <a:picLocks noChangeAspect="1"/>
          </p:cNvPicPr>
          <p:nvPr/>
        </p:nvPicPr>
        <p:blipFill>
          <a:blip r:embed="rId4"/>
          <a:stretch>
            <a:fillRect/>
          </a:stretch>
        </p:blipFill>
        <p:spPr>
          <a:xfrm>
            <a:off x="1050918" y="2685659"/>
            <a:ext cx="15743959" cy="8010999"/>
          </a:xfrm>
          <a:prstGeom prst="rect">
            <a:avLst/>
          </a:prstGeom>
        </p:spPr>
      </p:pic>
    </p:spTree>
    <p:extLst>
      <p:ext uri="{BB962C8B-B14F-4D97-AF65-F5344CB8AC3E}">
        <p14:creationId xmlns:p14="http://schemas.microsoft.com/office/powerpoint/2010/main" val="833822934"/>
      </p:ext>
    </p:extLst>
  </p:cSld>
  <p:clrMapOvr>
    <a:masterClrMapping/>
  </p:clrMapOvr>
  <p:transition spd="slow">
    <p:cover dir="l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82152" y="1571012"/>
            <a:ext cx="9723696" cy="725263"/>
          </a:xfrm>
          <a:prstGeom prst="rect">
            <a:avLst/>
          </a:prstGeom>
        </p:spPr>
        <p:txBody>
          <a:bodyPr lIns="0" tIns="0" rIns="0" bIns="0" rtlCol="0" anchor="t">
            <a:spAutoFit/>
          </a:bodyPr>
          <a:lstStyle/>
          <a:p>
            <a:pPr algn="ctr">
              <a:lnSpc>
                <a:spcPts val="5615"/>
              </a:lnSpc>
            </a:pPr>
            <a:r>
              <a:rPr lang="en-US" sz="5199" b="1">
                <a:solidFill>
                  <a:srgbClr val="0076A6"/>
                </a:solidFill>
                <a:latin typeface="Poppins Semi-Bold"/>
                <a:ea typeface="Poppins Semi-Bold"/>
                <a:cs typeface="Poppins Semi-Bold"/>
                <a:sym typeface="Poppins Semi-Bold"/>
              </a:rPr>
              <a:t>Program Comparison</a:t>
            </a:r>
          </a:p>
        </p:txBody>
      </p:sp>
      <p:sp>
        <p:nvSpPr>
          <p:cNvPr id="3" name="TextBox 3"/>
          <p:cNvSpPr txBox="1"/>
          <p:nvPr/>
        </p:nvSpPr>
        <p:spPr>
          <a:xfrm>
            <a:off x="4972978" y="1082653"/>
            <a:ext cx="8342045" cy="349758"/>
          </a:xfrm>
          <a:prstGeom prst="rect">
            <a:avLst/>
          </a:prstGeom>
        </p:spPr>
        <p:txBody>
          <a:bodyPr lIns="0" tIns="0" rIns="0" bIns="0" rtlCol="0" anchor="t">
            <a:spAutoFit/>
          </a:bodyPr>
          <a:lstStyle/>
          <a:p>
            <a:pPr algn="ctr">
              <a:lnSpc>
                <a:spcPts val="2771"/>
              </a:lnSpc>
            </a:pPr>
            <a:r>
              <a:rPr lang="en-US" sz="1979">
                <a:solidFill>
                  <a:srgbClr val="78797B"/>
                </a:solidFill>
                <a:latin typeface="Poppins"/>
                <a:ea typeface="Poppins"/>
                <a:cs typeface="Poppins"/>
                <a:sym typeface="Poppins"/>
              </a:rPr>
              <a:t>History, averaging, and declining-income treatment side by side.</a:t>
            </a:r>
          </a:p>
        </p:txBody>
      </p:sp>
      <p:graphicFrame>
        <p:nvGraphicFramePr>
          <p:cNvPr id="4" name="Table 4"/>
          <p:cNvGraphicFramePr>
            <a:graphicFrameLocks noGrp="1"/>
          </p:cNvGraphicFramePr>
          <p:nvPr>
            <p:extLst>
              <p:ext uri="{D42A27DB-BD31-4B8C-83A1-F6EECF244321}">
                <p14:modId xmlns:p14="http://schemas.microsoft.com/office/powerpoint/2010/main" val="208615073"/>
              </p:ext>
            </p:extLst>
          </p:nvPr>
        </p:nvGraphicFramePr>
        <p:xfrm>
          <a:off x="1666605" y="2571971"/>
          <a:ext cx="14954790" cy="6807081"/>
        </p:xfrm>
        <a:graphic>
          <a:graphicData uri="http://schemas.openxmlformats.org/drawingml/2006/table">
            <a:tbl>
              <a:tblPr/>
              <a:tblGrid>
                <a:gridCol w="4984930">
                  <a:extLst>
                    <a:ext uri="{9D8B030D-6E8A-4147-A177-3AD203B41FA5}">
                      <a16:colId xmlns:a16="http://schemas.microsoft.com/office/drawing/2014/main" val="20000"/>
                    </a:ext>
                  </a:extLst>
                </a:gridCol>
                <a:gridCol w="4984930">
                  <a:extLst>
                    <a:ext uri="{9D8B030D-6E8A-4147-A177-3AD203B41FA5}">
                      <a16:colId xmlns:a16="http://schemas.microsoft.com/office/drawing/2014/main" val="20001"/>
                    </a:ext>
                  </a:extLst>
                </a:gridCol>
                <a:gridCol w="4984930">
                  <a:extLst>
                    <a:ext uri="{9D8B030D-6E8A-4147-A177-3AD203B41FA5}">
                      <a16:colId xmlns:a16="http://schemas.microsoft.com/office/drawing/2014/main" val="20002"/>
                    </a:ext>
                  </a:extLst>
                </a:gridCol>
              </a:tblGrid>
              <a:tr h="1317585">
                <a:tc>
                  <a:txBody>
                    <a:bodyPr/>
                    <a:lstStyle/>
                    <a:p>
                      <a:pPr algn="ctr">
                        <a:lnSpc>
                          <a:spcPts val="2771"/>
                        </a:lnSpc>
                        <a:defRPr/>
                      </a:pPr>
                      <a:r>
                        <a:rPr lang="en-US" sz="1979" b="1">
                          <a:solidFill>
                            <a:srgbClr val="FFFFFF"/>
                          </a:solidFill>
                          <a:latin typeface="Arial MT Pro Bold"/>
                          <a:ea typeface="Arial MT Pro Bold"/>
                          <a:cs typeface="Arial MT Pro Bold"/>
                          <a:sym typeface="Arial MT Pro Bold"/>
                        </a:rPr>
                        <a:t>Program</a:t>
                      </a:r>
                      <a:endParaRPr lang="en-US" sz="1100"/>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0076A6"/>
                    </a:solidFill>
                  </a:tcPr>
                </a:tc>
                <a:tc>
                  <a:txBody>
                    <a:bodyPr/>
                    <a:lstStyle/>
                    <a:p>
                      <a:pPr algn="ctr">
                        <a:lnSpc>
                          <a:spcPts val="2771"/>
                        </a:lnSpc>
                        <a:defRPr/>
                      </a:pPr>
                      <a:r>
                        <a:rPr lang="en-US" sz="1979" b="1">
                          <a:solidFill>
                            <a:srgbClr val="FFFFFF"/>
                          </a:solidFill>
                          <a:latin typeface="Arial MT Pro Bold"/>
                          <a:ea typeface="Arial MT Pro Bold"/>
                          <a:cs typeface="Arial MT Pro Bold"/>
                          <a:sym typeface="Arial MT Pro Bold"/>
                        </a:rPr>
                        <a:t>History &amp; Averaging</a:t>
                      </a:r>
                      <a:endParaRPr lang="en-US" sz="1100"/>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0076A6"/>
                    </a:solidFill>
                  </a:tcPr>
                </a:tc>
                <a:tc>
                  <a:txBody>
                    <a:bodyPr/>
                    <a:lstStyle/>
                    <a:p>
                      <a:pPr algn="ctr">
                        <a:lnSpc>
                          <a:spcPts val="2771"/>
                        </a:lnSpc>
                        <a:defRPr/>
                      </a:pPr>
                      <a:r>
                        <a:rPr lang="en-US" sz="1979" b="1">
                          <a:solidFill>
                            <a:srgbClr val="FFFFFF"/>
                          </a:solidFill>
                          <a:latin typeface="Arial MT Pro Bold"/>
                          <a:ea typeface="Arial MT Pro Bold"/>
                          <a:cs typeface="Arial MT Pro Bold"/>
                          <a:sym typeface="Arial MT Pro Bold"/>
                        </a:rPr>
                        <a:t>If Declining</a:t>
                      </a:r>
                      <a:endParaRPr lang="en-US" sz="1100"/>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0076A6"/>
                    </a:solidFill>
                  </a:tcPr>
                </a:tc>
                <a:extLst>
                  <a:ext uri="{0D108BD9-81ED-4DB2-BD59-A6C34878D82A}">
                    <a16:rowId xmlns:a16="http://schemas.microsoft.com/office/drawing/2014/main" val="10000"/>
                  </a:ext>
                </a:extLst>
              </a:tr>
              <a:tr h="1317585">
                <a:tc>
                  <a:txBody>
                    <a:bodyPr/>
                    <a:lstStyle/>
                    <a:p>
                      <a:pPr algn="ctr">
                        <a:lnSpc>
                          <a:spcPts val="2771"/>
                        </a:lnSpc>
                        <a:defRPr/>
                      </a:pPr>
                      <a:r>
                        <a:rPr lang="en-US" sz="1979">
                          <a:solidFill>
                            <a:srgbClr val="78797B"/>
                          </a:solidFill>
                          <a:latin typeface="Arial MT Pro"/>
                          <a:ea typeface="Arial MT Pro"/>
                          <a:cs typeface="Arial MT Pro"/>
                          <a:sym typeface="Arial MT Pro"/>
                        </a:rPr>
                        <a:t>FHA</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0" cap="flat" cmpd="sng" algn="ctr">
                      <a:solidFill>
                        <a:srgbClr val="CCCCCC"/>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Generally 2 years; 12+ months may be considered when consistently earned</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0" cap="flat" cmpd="sng" algn="ctr">
                      <a:solidFill>
                        <a:srgbClr val="CCCCCC"/>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Determine whether income has stabilized; use the lower supported amount when permitted</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0" cap="flat" cmpd="sng" algn="ctr">
                      <a:solidFill>
                        <a:srgbClr val="CCCCCC"/>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17585">
                <a:tc>
                  <a:txBody>
                    <a:bodyPr/>
                    <a:lstStyle/>
                    <a:p>
                      <a:pPr algn="ctr">
                        <a:lnSpc>
                          <a:spcPts val="2771"/>
                        </a:lnSpc>
                        <a:defRPr/>
                      </a:pPr>
                      <a:r>
                        <a:rPr lang="en-US" sz="1979">
                          <a:solidFill>
                            <a:srgbClr val="78797B"/>
                          </a:solidFill>
                          <a:latin typeface="Arial MT Pro"/>
                          <a:ea typeface="Arial MT Pro"/>
                          <a:cs typeface="Arial MT Pro"/>
                          <a:sym typeface="Arial MT Pro"/>
                        </a:rPr>
                        <a:t>VA</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Generally 2 years; average per VA and Loan Standards</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Analyze reason, duration, and continuance; use lower amount only if income remains effective</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17585">
                <a:tc>
                  <a:txBody>
                    <a:bodyPr/>
                    <a:lstStyle/>
                    <a:p>
                      <a:pPr algn="ctr">
                        <a:lnSpc>
                          <a:spcPts val="2771"/>
                        </a:lnSpc>
                        <a:defRPr/>
                      </a:pPr>
                      <a:r>
                        <a:rPr lang="en-US" sz="1979">
                          <a:solidFill>
                            <a:srgbClr val="78797B"/>
                          </a:solidFill>
                          <a:latin typeface="Arial MT Pro"/>
                          <a:ea typeface="Arial MT Pro"/>
                          <a:cs typeface="Arial MT Pro"/>
                          <a:sym typeface="Arial MT Pro"/>
                        </a:rPr>
                        <a:t>USDA</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Separate annual and repayment income; history per income type</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Analyze both separately; conservative supported amount for repayment income</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extLst>
                  <a:ext uri="{0D108BD9-81ED-4DB2-BD59-A6C34878D82A}">
                    <a16:rowId xmlns:a16="http://schemas.microsoft.com/office/drawing/2014/main" val="373375978"/>
                  </a:ext>
                </a:extLst>
              </a:tr>
              <a:tr h="1317585">
                <a:tc>
                  <a:txBody>
                    <a:bodyPr/>
                    <a:lstStyle/>
                    <a:p>
                      <a:pPr algn="ctr">
                        <a:lnSpc>
                          <a:spcPts val="2771"/>
                        </a:lnSpc>
                        <a:defRPr/>
                      </a:pPr>
                      <a:r>
                        <a:rPr lang="en-US" sz="1979">
                          <a:solidFill>
                            <a:srgbClr val="78797B"/>
                          </a:solidFill>
                          <a:latin typeface="Arial MT Pro"/>
                          <a:ea typeface="Arial MT Pro"/>
                          <a:cs typeface="Arial MT Pro"/>
                          <a:sym typeface="Arial MT Pro"/>
                        </a:rPr>
                        <a:t>Fannie Mae / Freddie Mac</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78797B"/>
                          </a:solidFill>
                          <a:latin typeface="Arial MT Pro"/>
                          <a:ea typeface="Arial MT Pro"/>
                          <a:cs typeface="Arial MT Pro"/>
                          <a:sym typeface="Arial MT Pro"/>
                        </a:rPr>
                        <a:t>By income type; 2 years recommended, 12 months may be acceptable</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tc>
                  <a:txBody>
                    <a:bodyPr/>
                    <a:lstStyle/>
                    <a:p>
                      <a:pPr algn="ctr">
                        <a:lnSpc>
                          <a:spcPts val="2771"/>
                        </a:lnSpc>
                        <a:defRPr/>
                      </a:pPr>
                      <a:r>
                        <a:rPr lang="en-US" sz="1979">
                          <a:solidFill>
                            <a:srgbClr val="181732"/>
                          </a:solidFill>
                          <a:latin typeface="Poppins"/>
                          <a:ea typeface="Poppins"/>
                          <a:cs typeface="Poppins"/>
                          <a:sym typeface="Poppins"/>
                        </a:rPr>
                        <a:t>Analyze trend and cause; continuing decline may make income ineligible</a:t>
                      </a:r>
                      <a:endParaRPr lang="en-US" sz="1100"/>
                    </a:p>
                  </a:txBody>
                  <a:tcPr marL="190500" marR="190500" marT="190500" marB="190500" anchor="ctr">
                    <a:lnL w="19050" cap="flat" cmpd="sng" algn="ctr">
                      <a:solidFill>
                        <a:srgbClr val="0076A6"/>
                      </a:solidFill>
                      <a:prstDash val="solid"/>
                      <a:round/>
                      <a:headEnd type="none" w="med" len="med"/>
                      <a:tailEnd type="none" w="med" len="med"/>
                    </a:lnL>
                    <a:lnR w="19050" cap="flat" cmpd="sng" algn="ctr">
                      <a:solidFill>
                        <a:srgbClr val="0076A6"/>
                      </a:solidFill>
                      <a:prstDash val="solid"/>
                      <a:round/>
                      <a:headEnd type="none" w="med" len="med"/>
                      <a:tailEnd type="none" w="med" len="med"/>
                    </a:lnR>
                    <a:lnT w="19050" cap="flat" cmpd="sng" algn="ctr">
                      <a:solidFill>
                        <a:srgbClr val="0076A6"/>
                      </a:solidFill>
                      <a:prstDash val="solid"/>
                      <a:round/>
                      <a:headEnd type="none" w="med" len="med"/>
                      <a:tailEnd type="none" w="med" len="med"/>
                    </a:lnT>
                    <a:lnB w="19050" cap="flat" cmpd="sng" algn="ctr">
                      <a:solidFill>
                        <a:srgbClr val="0076A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transition spd="slow">
    <p:cover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5599336"/>
            <a:ext cx="18288000" cy="0"/>
          </a:xfrm>
          <a:prstGeom prst="line">
            <a:avLst/>
          </a:prstGeom>
          <a:ln w="142875" cap="flat">
            <a:solidFill>
              <a:srgbClr val="005F87"/>
            </a:solidFill>
            <a:prstDash val="solid"/>
            <a:headEnd type="none" w="sm" len="sm"/>
            <a:tailEnd type="none" w="sm" len="sm"/>
          </a:ln>
        </p:spPr>
        <p:txBody>
          <a:bodyPr/>
          <a:lstStyle/>
          <a:p>
            <a:endParaRPr lang="en-US"/>
          </a:p>
        </p:txBody>
      </p:sp>
      <p:grpSp>
        <p:nvGrpSpPr>
          <p:cNvPr id="3" name="Group 3"/>
          <p:cNvGrpSpPr/>
          <p:nvPr/>
        </p:nvGrpSpPr>
        <p:grpSpPr>
          <a:xfrm>
            <a:off x="2567969" y="3648614"/>
            <a:ext cx="3901444" cy="3901444"/>
            <a:chOff x="0" y="0"/>
            <a:chExt cx="812800" cy="812800"/>
          </a:xfrm>
        </p:grpSpPr>
        <p:sp>
          <p:nvSpPr>
            <p:cNvPr id="4" name="Freeform 4"/>
            <p:cNvSpPr/>
            <p:nvPr/>
          </p:nvSpPr>
          <p:spPr>
            <a:xfrm>
              <a:off x="0" y="0"/>
              <a:ext cx="812800" cy="812800"/>
            </a:xfrm>
            <a:custGeom>
              <a:avLst/>
              <a:gdLst/>
              <a:ahLst/>
              <a:cxnLst/>
              <a:rect l="l" t="t" r="r" b="b"/>
              <a:pathLst>
                <a:path w="812800" h="812800">
                  <a:moveTo>
                    <a:pt x="198437" y="0"/>
                  </a:moveTo>
                  <a:lnTo>
                    <a:pt x="614363" y="0"/>
                  </a:lnTo>
                  <a:cubicBezTo>
                    <a:pt x="723957" y="0"/>
                    <a:pt x="812800" y="88843"/>
                    <a:pt x="812800" y="198437"/>
                  </a:cubicBezTo>
                  <a:lnTo>
                    <a:pt x="812800" y="614363"/>
                  </a:lnTo>
                  <a:cubicBezTo>
                    <a:pt x="812800" y="723957"/>
                    <a:pt x="723957" y="812800"/>
                    <a:pt x="614363" y="812800"/>
                  </a:cubicBezTo>
                  <a:lnTo>
                    <a:pt x="198437" y="812800"/>
                  </a:lnTo>
                  <a:cubicBezTo>
                    <a:pt x="88843" y="812800"/>
                    <a:pt x="0" y="723957"/>
                    <a:pt x="0" y="614363"/>
                  </a:cubicBezTo>
                  <a:lnTo>
                    <a:pt x="0" y="198437"/>
                  </a:lnTo>
                  <a:cubicBezTo>
                    <a:pt x="0" y="88843"/>
                    <a:pt x="88843" y="0"/>
                    <a:pt x="198437" y="0"/>
                  </a:cubicBezTo>
                  <a:close/>
                </a:path>
              </a:pathLst>
            </a:custGeom>
            <a:solidFill>
              <a:srgbClr val="15284B"/>
            </a:solidFill>
          </p:spPr>
          <p:txBody>
            <a:bodyPr/>
            <a:lstStyle/>
            <a:p>
              <a:endParaRPr lang="en-US"/>
            </a:p>
          </p:txBody>
        </p:sp>
        <p:sp>
          <p:nvSpPr>
            <p:cNvPr id="5" name="TextBox 5"/>
            <p:cNvSpPr txBox="1"/>
            <p:nvPr/>
          </p:nvSpPr>
          <p:spPr>
            <a:xfrm>
              <a:off x="0" y="-104775"/>
              <a:ext cx="812800" cy="917575"/>
            </a:xfrm>
            <a:prstGeom prst="rect">
              <a:avLst/>
            </a:prstGeom>
          </p:spPr>
          <p:txBody>
            <a:bodyPr lIns="50800" tIns="50800" rIns="50800" bIns="50800" rtlCol="0" anchor="ctr"/>
            <a:lstStyle/>
            <a:p>
              <a:pPr algn="ctr">
                <a:lnSpc>
                  <a:spcPts val="3401"/>
                </a:lnSpc>
              </a:pPr>
              <a:endParaRPr/>
            </a:p>
          </p:txBody>
        </p:sp>
      </p:grpSp>
      <p:grpSp>
        <p:nvGrpSpPr>
          <p:cNvPr id="6" name="Group 6"/>
          <p:cNvGrpSpPr/>
          <p:nvPr/>
        </p:nvGrpSpPr>
        <p:grpSpPr>
          <a:xfrm>
            <a:off x="7194653" y="3648614"/>
            <a:ext cx="3901444" cy="3901444"/>
            <a:chOff x="0" y="0"/>
            <a:chExt cx="812800" cy="812800"/>
          </a:xfrm>
        </p:grpSpPr>
        <p:sp>
          <p:nvSpPr>
            <p:cNvPr id="7" name="Freeform 7"/>
            <p:cNvSpPr/>
            <p:nvPr/>
          </p:nvSpPr>
          <p:spPr>
            <a:xfrm>
              <a:off x="0" y="0"/>
              <a:ext cx="812800" cy="812800"/>
            </a:xfrm>
            <a:custGeom>
              <a:avLst/>
              <a:gdLst/>
              <a:ahLst/>
              <a:cxnLst/>
              <a:rect l="l" t="t" r="r" b="b"/>
              <a:pathLst>
                <a:path w="812800" h="812800">
                  <a:moveTo>
                    <a:pt x="198437" y="0"/>
                  </a:moveTo>
                  <a:lnTo>
                    <a:pt x="614363" y="0"/>
                  </a:lnTo>
                  <a:cubicBezTo>
                    <a:pt x="723957" y="0"/>
                    <a:pt x="812800" y="88843"/>
                    <a:pt x="812800" y="198437"/>
                  </a:cubicBezTo>
                  <a:lnTo>
                    <a:pt x="812800" y="614363"/>
                  </a:lnTo>
                  <a:cubicBezTo>
                    <a:pt x="812800" y="723957"/>
                    <a:pt x="723957" y="812800"/>
                    <a:pt x="614363" y="812800"/>
                  </a:cubicBezTo>
                  <a:lnTo>
                    <a:pt x="198437" y="812800"/>
                  </a:lnTo>
                  <a:cubicBezTo>
                    <a:pt x="88843" y="812800"/>
                    <a:pt x="0" y="723957"/>
                    <a:pt x="0" y="614363"/>
                  </a:cubicBezTo>
                  <a:lnTo>
                    <a:pt x="0" y="198437"/>
                  </a:lnTo>
                  <a:cubicBezTo>
                    <a:pt x="0" y="88843"/>
                    <a:pt x="88843" y="0"/>
                    <a:pt x="198437" y="0"/>
                  </a:cubicBezTo>
                  <a:close/>
                </a:path>
              </a:pathLst>
            </a:custGeom>
            <a:solidFill>
              <a:srgbClr val="15284B"/>
            </a:solidFill>
          </p:spPr>
          <p:txBody>
            <a:bodyPr/>
            <a:lstStyle/>
            <a:p>
              <a:endParaRPr lang="en-US"/>
            </a:p>
          </p:txBody>
        </p:sp>
        <p:sp>
          <p:nvSpPr>
            <p:cNvPr id="8" name="TextBox 8"/>
            <p:cNvSpPr txBox="1"/>
            <p:nvPr/>
          </p:nvSpPr>
          <p:spPr>
            <a:xfrm>
              <a:off x="0" y="-104775"/>
              <a:ext cx="812800" cy="917575"/>
            </a:xfrm>
            <a:prstGeom prst="rect">
              <a:avLst/>
            </a:prstGeom>
          </p:spPr>
          <p:txBody>
            <a:bodyPr lIns="50800" tIns="50800" rIns="50800" bIns="50800" rtlCol="0" anchor="ctr"/>
            <a:lstStyle/>
            <a:p>
              <a:pPr algn="ctr">
                <a:lnSpc>
                  <a:spcPts val="3401"/>
                </a:lnSpc>
              </a:pPr>
              <a:endParaRPr/>
            </a:p>
          </p:txBody>
        </p:sp>
      </p:grpSp>
      <p:grpSp>
        <p:nvGrpSpPr>
          <p:cNvPr id="9" name="Group 9"/>
          <p:cNvGrpSpPr/>
          <p:nvPr/>
        </p:nvGrpSpPr>
        <p:grpSpPr>
          <a:xfrm>
            <a:off x="11818587" y="3648614"/>
            <a:ext cx="3901444" cy="3901444"/>
            <a:chOff x="0" y="0"/>
            <a:chExt cx="812800" cy="812800"/>
          </a:xfrm>
        </p:grpSpPr>
        <p:sp>
          <p:nvSpPr>
            <p:cNvPr id="10" name="Freeform 10"/>
            <p:cNvSpPr/>
            <p:nvPr/>
          </p:nvSpPr>
          <p:spPr>
            <a:xfrm>
              <a:off x="0" y="0"/>
              <a:ext cx="812800" cy="812800"/>
            </a:xfrm>
            <a:custGeom>
              <a:avLst/>
              <a:gdLst/>
              <a:ahLst/>
              <a:cxnLst/>
              <a:rect l="l" t="t" r="r" b="b"/>
              <a:pathLst>
                <a:path w="812800" h="812800">
                  <a:moveTo>
                    <a:pt x="198437" y="0"/>
                  </a:moveTo>
                  <a:lnTo>
                    <a:pt x="614363" y="0"/>
                  </a:lnTo>
                  <a:cubicBezTo>
                    <a:pt x="723957" y="0"/>
                    <a:pt x="812800" y="88843"/>
                    <a:pt x="812800" y="198437"/>
                  </a:cubicBezTo>
                  <a:lnTo>
                    <a:pt x="812800" y="614363"/>
                  </a:lnTo>
                  <a:cubicBezTo>
                    <a:pt x="812800" y="723957"/>
                    <a:pt x="723957" y="812800"/>
                    <a:pt x="614363" y="812800"/>
                  </a:cubicBezTo>
                  <a:lnTo>
                    <a:pt x="198437" y="812800"/>
                  </a:lnTo>
                  <a:cubicBezTo>
                    <a:pt x="88843" y="812800"/>
                    <a:pt x="0" y="723957"/>
                    <a:pt x="0" y="614363"/>
                  </a:cubicBezTo>
                  <a:lnTo>
                    <a:pt x="0" y="198437"/>
                  </a:lnTo>
                  <a:cubicBezTo>
                    <a:pt x="0" y="88843"/>
                    <a:pt x="88843" y="0"/>
                    <a:pt x="198437" y="0"/>
                  </a:cubicBezTo>
                  <a:close/>
                </a:path>
              </a:pathLst>
            </a:custGeom>
            <a:solidFill>
              <a:srgbClr val="15284B"/>
            </a:solidFill>
          </p:spPr>
          <p:txBody>
            <a:bodyPr/>
            <a:lstStyle/>
            <a:p>
              <a:endParaRPr lang="en-US"/>
            </a:p>
          </p:txBody>
        </p:sp>
        <p:sp>
          <p:nvSpPr>
            <p:cNvPr id="11" name="TextBox 11"/>
            <p:cNvSpPr txBox="1"/>
            <p:nvPr/>
          </p:nvSpPr>
          <p:spPr>
            <a:xfrm>
              <a:off x="0" y="-104775"/>
              <a:ext cx="812800" cy="917575"/>
            </a:xfrm>
            <a:prstGeom prst="rect">
              <a:avLst/>
            </a:prstGeom>
          </p:spPr>
          <p:txBody>
            <a:bodyPr lIns="50800" tIns="50800" rIns="50800" bIns="50800" rtlCol="0" anchor="ctr"/>
            <a:lstStyle/>
            <a:p>
              <a:pPr algn="ctr">
                <a:lnSpc>
                  <a:spcPts val="3401"/>
                </a:lnSpc>
              </a:pPr>
              <a:endParaRPr/>
            </a:p>
          </p:txBody>
        </p:sp>
      </p:grpSp>
      <p:sp>
        <p:nvSpPr>
          <p:cNvPr id="12" name="TextBox 12"/>
          <p:cNvSpPr txBox="1"/>
          <p:nvPr/>
        </p:nvSpPr>
        <p:spPr>
          <a:xfrm>
            <a:off x="2567969" y="1597487"/>
            <a:ext cx="6902019" cy="721288"/>
          </a:xfrm>
          <a:prstGeom prst="rect">
            <a:avLst/>
          </a:prstGeom>
        </p:spPr>
        <p:txBody>
          <a:bodyPr lIns="0" tIns="0" rIns="0" bIns="0" rtlCol="0" anchor="t">
            <a:spAutoFit/>
          </a:bodyPr>
          <a:lstStyle/>
          <a:p>
            <a:pPr algn="l">
              <a:lnSpc>
                <a:spcPts val="5615"/>
              </a:lnSpc>
            </a:pPr>
            <a:r>
              <a:rPr lang="en-US" sz="5199" b="1">
                <a:solidFill>
                  <a:srgbClr val="0076A6"/>
                </a:solidFill>
                <a:latin typeface="Arial MT Pro Bold"/>
                <a:ea typeface="Arial MT Pro Bold"/>
                <a:cs typeface="Arial MT Pro Bold"/>
                <a:sym typeface="Arial MT Pro Bold"/>
              </a:rPr>
              <a:t>Common Mistakes</a:t>
            </a:r>
          </a:p>
        </p:txBody>
      </p:sp>
      <p:sp>
        <p:nvSpPr>
          <p:cNvPr id="13" name="TextBox 13"/>
          <p:cNvSpPr txBox="1"/>
          <p:nvPr/>
        </p:nvSpPr>
        <p:spPr>
          <a:xfrm>
            <a:off x="2567969" y="7940583"/>
            <a:ext cx="13152062" cy="377283"/>
          </a:xfrm>
          <a:prstGeom prst="rect">
            <a:avLst/>
          </a:prstGeom>
        </p:spPr>
        <p:txBody>
          <a:bodyPr lIns="0" tIns="0" rIns="0" bIns="0" rtlCol="0" anchor="t">
            <a:spAutoFit/>
          </a:bodyPr>
          <a:lstStyle/>
          <a:p>
            <a:pPr algn="l">
              <a:lnSpc>
                <a:spcPts val="3207"/>
              </a:lnSpc>
              <a:spcBef>
                <a:spcPct val="0"/>
              </a:spcBef>
            </a:pPr>
            <a:r>
              <a:rPr lang="en-US" sz="1979">
                <a:solidFill>
                  <a:srgbClr val="78797B"/>
                </a:solidFill>
                <a:latin typeface="Arial MT Pro"/>
                <a:ea typeface="Arial MT Pro"/>
                <a:cs typeface="Arial MT Pro"/>
                <a:sym typeface="Arial MT Pro"/>
              </a:rPr>
              <a:t>These three errors account for most variable income rework:</a:t>
            </a:r>
            <a:endParaRPr lang="en-US" sz="1979" b="1">
              <a:solidFill>
                <a:srgbClr val="78797B"/>
              </a:solidFill>
              <a:latin typeface="Arial MT Pro Bold"/>
              <a:ea typeface="Arial MT Pro Bold"/>
              <a:cs typeface="Arial MT Pro Bold"/>
              <a:sym typeface="Arial MT Pro Bold"/>
            </a:endParaRPr>
          </a:p>
        </p:txBody>
      </p:sp>
      <p:grpSp>
        <p:nvGrpSpPr>
          <p:cNvPr id="14" name="Group 14"/>
          <p:cNvGrpSpPr/>
          <p:nvPr/>
        </p:nvGrpSpPr>
        <p:grpSpPr>
          <a:xfrm>
            <a:off x="2946091" y="4857962"/>
            <a:ext cx="3145200" cy="1489891"/>
            <a:chOff x="0" y="9525"/>
            <a:chExt cx="4193600" cy="1986522"/>
          </a:xfrm>
        </p:grpSpPr>
        <p:sp>
          <p:nvSpPr>
            <p:cNvPr id="15" name="TextBox 15"/>
            <p:cNvSpPr txBox="1"/>
            <p:nvPr/>
          </p:nvSpPr>
          <p:spPr>
            <a:xfrm>
              <a:off x="0" y="9525"/>
              <a:ext cx="4193600" cy="696595"/>
            </a:xfrm>
            <a:prstGeom prst="rect">
              <a:avLst/>
            </a:prstGeom>
          </p:spPr>
          <p:txBody>
            <a:bodyPr lIns="0" tIns="0" rIns="0" bIns="0" rtlCol="0" anchor="t">
              <a:spAutoFit/>
            </a:bodyPr>
            <a:lstStyle/>
            <a:p>
              <a:pPr algn="ctr">
                <a:lnSpc>
                  <a:spcPts val="3780"/>
                </a:lnSpc>
              </a:pPr>
              <a:r>
                <a:rPr lang="en-US" sz="3500" b="1">
                  <a:solidFill>
                    <a:srgbClr val="FFFFFF"/>
                  </a:solidFill>
                  <a:latin typeface="Poppins Semi-Bold"/>
                  <a:ea typeface="Poppins Semi-Bold"/>
                  <a:cs typeface="Poppins Semi-Bold"/>
                  <a:sym typeface="Poppins Semi-Bold"/>
                </a:rPr>
                <a:t>Bad average</a:t>
              </a:r>
            </a:p>
          </p:txBody>
        </p:sp>
        <p:sp>
          <p:nvSpPr>
            <p:cNvPr id="16" name="TextBox 16"/>
            <p:cNvSpPr txBox="1"/>
            <p:nvPr/>
          </p:nvSpPr>
          <p:spPr>
            <a:xfrm>
              <a:off x="0" y="965290"/>
              <a:ext cx="3935909" cy="1030757"/>
            </a:xfrm>
            <a:prstGeom prst="rect">
              <a:avLst/>
            </a:prstGeom>
          </p:spPr>
          <p:txBody>
            <a:bodyPr lIns="0" tIns="0" rIns="0" bIns="0" rtlCol="0" anchor="t">
              <a:spAutoFit/>
            </a:bodyPr>
            <a:lstStyle/>
            <a:p>
              <a:pPr algn="ctr">
                <a:lnSpc>
                  <a:spcPts val="3207"/>
                </a:lnSpc>
                <a:spcBef>
                  <a:spcPct val="0"/>
                </a:spcBef>
              </a:pPr>
              <a:r>
                <a:rPr lang="en-US" sz="1979" dirty="0">
                  <a:solidFill>
                    <a:srgbClr val="FFFFFF"/>
                  </a:solidFill>
                  <a:latin typeface="Poppins"/>
                  <a:ea typeface="Poppins"/>
                  <a:cs typeface="Poppins"/>
                  <a:sym typeface="Poppins"/>
                </a:rPr>
                <a:t>An averaging period that does not match the agency, income type, or documented history.</a:t>
              </a:r>
            </a:p>
          </p:txBody>
        </p:sp>
      </p:grpSp>
      <p:grpSp>
        <p:nvGrpSpPr>
          <p:cNvPr id="17" name="Group 17"/>
          <p:cNvGrpSpPr/>
          <p:nvPr/>
        </p:nvGrpSpPr>
        <p:grpSpPr>
          <a:xfrm>
            <a:off x="7586800" y="4857962"/>
            <a:ext cx="3117150" cy="1489891"/>
            <a:chOff x="0" y="9525"/>
            <a:chExt cx="4156200" cy="1986522"/>
          </a:xfrm>
        </p:grpSpPr>
        <p:sp>
          <p:nvSpPr>
            <p:cNvPr id="18" name="TextBox 18"/>
            <p:cNvSpPr txBox="1"/>
            <p:nvPr/>
          </p:nvSpPr>
          <p:spPr>
            <a:xfrm>
              <a:off x="340952" y="9525"/>
              <a:ext cx="3815248" cy="696595"/>
            </a:xfrm>
            <a:prstGeom prst="rect">
              <a:avLst/>
            </a:prstGeom>
          </p:spPr>
          <p:txBody>
            <a:bodyPr lIns="0" tIns="0" rIns="0" bIns="0" rtlCol="0" anchor="t">
              <a:spAutoFit/>
            </a:bodyPr>
            <a:lstStyle/>
            <a:p>
              <a:pPr algn="ctr">
                <a:lnSpc>
                  <a:spcPts val="3780"/>
                </a:lnSpc>
              </a:pPr>
              <a:r>
                <a:rPr lang="en-US" sz="3500" b="1" dirty="0">
                  <a:solidFill>
                    <a:srgbClr val="FFFFFF"/>
                  </a:solidFill>
                  <a:latin typeface="Poppins Semi-Bold"/>
                  <a:ea typeface="Poppins Semi-Bold"/>
                  <a:cs typeface="Poppins Semi-Bold"/>
                  <a:sym typeface="Poppins Semi-Bold"/>
                </a:rPr>
                <a:t>YTD gap</a:t>
              </a:r>
            </a:p>
          </p:txBody>
        </p:sp>
        <p:sp>
          <p:nvSpPr>
            <p:cNvPr id="19" name="TextBox 19"/>
            <p:cNvSpPr txBox="1"/>
            <p:nvPr/>
          </p:nvSpPr>
          <p:spPr>
            <a:xfrm>
              <a:off x="0" y="965290"/>
              <a:ext cx="3935909" cy="1030757"/>
            </a:xfrm>
            <a:prstGeom prst="rect">
              <a:avLst/>
            </a:prstGeom>
          </p:spPr>
          <p:txBody>
            <a:bodyPr lIns="0" tIns="0" rIns="0" bIns="0" rtlCol="0" anchor="t">
              <a:spAutoFit/>
            </a:bodyPr>
            <a:lstStyle/>
            <a:p>
              <a:pPr algn="ctr">
                <a:lnSpc>
                  <a:spcPts val="3207"/>
                </a:lnSpc>
                <a:spcBef>
                  <a:spcPct val="0"/>
                </a:spcBef>
              </a:pPr>
              <a:r>
                <a:rPr lang="en-US" sz="1979">
                  <a:solidFill>
                    <a:srgbClr val="FFFFFF"/>
                  </a:solidFill>
                  <a:latin typeface="Poppins"/>
                  <a:ea typeface="Poppins"/>
                  <a:cs typeface="Poppins"/>
                  <a:sym typeface="Poppins"/>
                </a:rPr>
                <a:t>Using the base figure when year-to-date does not support it.</a:t>
              </a:r>
            </a:p>
          </p:txBody>
        </p:sp>
      </p:grpSp>
      <p:grpSp>
        <p:nvGrpSpPr>
          <p:cNvPr id="20" name="Group 20"/>
          <p:cNvGrpSpPr/>
          <p:nvPr/>
        </p:nvGrpSpPr>
        <p:grpSpPr>
          <a:xfrm>
            <a:off x="12293343" y="4857962"/>
            <a:ext cx="2951932" cy="1489891"/>
            <a:chOff x="0" y="9525"/>
            <a:chExt cx="3935909" cy="1986522"/>
          </a:xfrm>
        </p:grpSpPr>
        <p:sp>
          <p:nvSpPr>
            <p:cNvPr id="21" name="TextBox 21"/>
            <p:cNvSpPr txBox="1"/>
            <p:nvPr/>
          </p:nvSpPr>
          <p:spPr>
            <a:xfrm>
              <a:off x="193515" y="9525"/>
              <a:ext cx="3742394" cy="696595"/>
            </a:xfrm>
            <a:prstGeom prst="rect">
              <a:avLst/>
            </a:prstGeom>
          </p:spPr>
          <p:txBody>
            <a:bodyPr lIns="0" tIns="0" rIns="0" bIns="0" rtlCol="0" anchor="t">
              <a:spAutoFit/>
            </a:bodyPr>
            <a:lstStyle/>
            <a:p>
              <a:pPr algn="ctr">
                <a:lnSpc>
                  <a:spcPts val="3780"/>
                </a:lnSpc>
              </a:pPr>
              <a:r>
                <a:rPr lang="en-US" sz="3500" b="1">
                  <a:solidFill>
                    <a:srgbClr val="FFFFFF"/>
                  </a:solidFill>
                  <a:latin typeface="Poppins Semi-Bold"/>
                  <a:ea typeface="Poppins Semi-Bold"/>
                  <a:cs typeface="Poppins Semi-Bold"/>
                  <a:sym typeface="Poppins Semi-Bold"/>
                </a:rPr>
                <a:t>Trend check</a:t>
              </a:r>
            </a:p>
          </p:txBody>
        </p:sp>
        <p:sp>
          <p:nvSpPr>
            <p:cNvPr id="22" name="TextBox 22"/>
            <p:cNvSpPr txBox="1"/>
            <p:nvPr/>
          </p:nvSpPr>
          <p:spPr>
            <a:xfrm>
              <a:off x="0" y="965290"/>
              <a:ext cx="3935909" cy="1030757"/>
            </a:xfrm>
            <a:prstGeom prst="rect">
              <a:avLst/>
            </a:prstGeom>
          </p:spPr>
          <p:txBody>
            <a:bodyPr lIns="0" tIns="0" rIns="0" bIns="0" rtlCol="0" anchor="t">
              <a:spAutoFit/>
            </a:bodyPr>
            <a:lstStyle/>
            <a:p>
              <a:pPr algn="ctr">
                <a:lnSpc>
                  <a:spcPts val="3207"/>
                </a:lnSpc>
                <a:spcBef>
                  <a:spcPct val="0"/>
                </a:spcBef>
              </a:pPr>
              <a:r>
                <a:rPr lang="en-US" sz="1979">
                  <a:solidFill>
                    <a:srgbClr val="FFFFFF"/>
                  </a:solidFill>
                  <a:latin typeface="Poppins"/>
                  <a:ea typeface="Poppins"/>
                  <a:cs typeface="Poppins"/>
                  <a:sym typeface="Poppins"/>
                </a:rPr>
                <a:t>Averaging two years without checking direction.</a:t>
              </a:r>
            </a:p>
          </p:txBody>
        </p:sp>
      </p:grpSp>
    </p:spTree>
  </p:cSld>
  <p:clrMapOvr>
    <a:masterClrMapping/>
  </p:clrMapOvr>
  <p:transition spd="slow">
    <p:cover dir="l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US"/>
          </a:p>
        </p:txBody>
      </p:sp>
      <p:grpSp>
        <p:nvGrpSpPr>
          <p:cNvPr id="8" name="Group 8"/>
          <p:cNvGrpSpPr/>
          <p:nvPr/>
        </p:nvGrpSpPr>
        <p:grpSpPr>
          <a:xfrm>
            <a:off x="4355719" y="2197761"/>
            <a:ext cx="4635143" cy="6398955"/>
            <a:chOff x="0" y="-104775"/>
            <a:chExt cx="1220779" cy="1685322"/>
          </a:xfrm>
        </p:grpSpPr>
        <p:sp>
          <p:nvSpPr>
            <p:cNvPr id="9" name="Freeform 9"/>
            <p:cNvSpPr/>
            <p:nvPr/>
          </p:nvSpPr>
          <p:spPr>
            <a:xfrm>
              <a:off x="0" y="0"/>
              <a:ext cx="1220778" cy="1580547"/>
            </a:xfrm>
            <a:custGeom>
              <a:avLst/>
              <a:gdLst/>
              <a:ahLst/>
              <a:cxnLst/>
              <a:rect l="l" t="t" r="r" b="b"/>
              <a:pathLst>
                <a:path w="1220778" h="1580547">
                  <a:moveTo>
                    <a:pt x="50108" y="0"/>
                  </a:moveTo>
                  <a:lnTo>
                    <a:pt x="1170671" y="0"/>
                  </a:lnTo>
                  <a:cubicBezTo>
                    <a:pt x="1183960" y="0"/>
                    <a:pt x="1196705" y="5279"/>
                    <a:pt x="1206102" y="14676"/>
                  </a:cubicBezTo>
                  <a:cubicBezTo>
                    <a:pt x="1215499" y="24073"/>
                    <a:pt x="1220778" y="36819"/>
                    <a:pt x="1220778" y="50108"/>
                  </a:cubicBezTo>
                  <a:lnTo>
                    <a:pt x="1220778" y="1530439"/>
                  </a:lnTo>
                  <a:cubicBezTo>
                    <a:pt x="1220778" y="1543728"/>
                    <a:pt x="1215499" y="1556473"/>
                    <a:pt x="1206102" y="1565871"/>
                  </a:cubicBezTo>
                  <a:cubicBezTo>
                    <a:pt x="1196705" y="1575268"/>
                    <a:pt x="1183960" y="1580547"/>
                    <a:pt x="1170671" y="1580547"/>
                  </a:cubicBezTo>
                  <a:lnTo>
                    <a:pt x="50108" y="1580547"/>
                  </a:lnTo>
                  <a:cubicBezTo>
                    <a:pt x="36819" y="1580547"/>
                    <a:pt x="24073" y="1575268"/>
                    <a:pt x="14676" y="1565871"/>
                  </a:cubicBezTo>
                  <a:cubicBezTo>
                    <a:pt x="5279" y="1556473"/>
                    <a:pt x="0" y="1543728"/>
                    <a:pt x="0" y="1530439"/>
                  </a:cubicBezTo>
                  <a:lnTo>
                    <a:pt x="0" y="50108"/>
                  </a:lnTo>
                  <a:cubicBezTo>
                    <a:pt x="0" y="36819"/>
                    <a:pt x="5279" y="24073"/>
                    <a:pt x="14676" y="14676"/>
                  </a:cubicBezTo>
                  <a:cubicBezTo>
                    <a:pt x="24073" y="5279"/>
                    <a:pt x="36819" y="0"/>
                    <a:pt x="50108" y="0"/>
                  </a:cubicBezTo>
                  <a:close/>
                </a:path>
              </a:pathLst>
            </a:custGeom>
            <a:solidFill>
              <a:srgbClr val="FFFFFF"/>
            </a:solidFill>
            <a:ln w="19050" cap="rnd">
              <a:solidFill>
                <a:srgbClr val="0076A6"/>
              </a:solidFill>
              <a:prstDash val="solid"/>
              <a:round/>
            </a:ln>
          </p:spPr>
          <p:txBody>
            <a:bodyPr/>
            <a:lstStyle/>
            <a:p>
              <a:endParaRPr lang="en-US"/>
            </a:p>
          </p:txBody>
        </p:sp>
        <p:sp>
          <p:nvSpPr>
            <p:cNvPr id="10" name="TextBox 10"/>
            <p:cNvSpPr txBox="1"/>
            <p:nvPr/>
          </p:nvSpPr>
          <p:spPr>
            <a:xfrm>
              <a:off x="0" y="-104775"/>
              <a:ext cx="1220779" cy="1685322"/>
            </a:xfrm>
            <a:prstGeom prst="rect">
              <a:avLst/>
            </a:prstGeom>
          </p:spPr>
          <p:txBody>
            <a:bodyPr lIns="50800" tIns="50800" rIns="50800" bIns="50800" rtlCol="0" anchor="ctr"/>
            <a:lstStyle/>
            <a:p>
              <a:pPr algn="ctr">
                <a:lnSpc>
                  <a:spcPts val="3401"/>
                </a:lnSpc>
              </a:pPr>
              <a:endParaRPr/>
            </a:p>
          </p:txBody>
        </p:sp>
      </p:grpSp>
      <p:grpSp>
        <p:nvGrpSpPr>
          <p:cNvPr id="11" name="Group 11"/>
          <p:cNvGrpSpPr/>
          <p:nvPr/>
        </p:nvGrpSpPr>
        <p:grpSpPr>
          <a:xfrm>
            <a:off x="5643739" y="3084397"/>
            <a:ext cx="2059103" cy="205910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rcRect l="10000" r="10000" b="20000"/>
              <a:stretch>
                <a:fillRect/>
              </a:stretch>
            </a:blipFill>
          </p:spPr>
          <p:txBody>
            <a:bodyPr/>
            <a:lstStyle/>
            <a:p>
              <a:endParaRPr lang="en-US"/>
            </a:p>
          </p:txBody>
        </p:sp>
      </p:grpSp>
      <p:grpSp>
        <p:nvGrpSpPr>
          <p:cNvPr id="13" name="Group 13"/>
          <p:cNvGrpSpPr/>
          <p:nvPr/>
        </p:nvGrpSpPr>
        <p:grpSpPr>
          <a:xfrm>
            <a:off x="9297861" y="2197761"/>
            <a:ext cx="4635143" cy="6398955"/>
            <a:chOff x="0" y="-104775"/>
            <a:chExt cx="1220779" cy="1685322"/>
          </a:xfrm>
        </p:grpSpPr>
        <p:sp>
          <p:nvSpPr>
            <p:cNvPr id="14" name="Freeform 14"/>
            <p:cNvSpPr/>
            <p:nvPr/>
          </p:nvSpPr>
          <p:spPr>
            <a:xfrm>
              <a:off x="0" y="0"/>
              <a:ext cx="1220778" cy="1580547"/>
            </a:xfrm>
            <a:custGeom>
              <a:avLst/>
              <a:gdLst/>
              <a:ahLst/>
              <a:cxnLst/>
              <a:rect l="l" t="t" r="r" b="b"/>
              <a:pathLst>
                <a:path w="1220778" h="1580547">
                  <a:moveTo>
                    <a:pt x="50108" y="0"/>
                  </a:moveTo>
                  <a:lnTo>
                    <a:pt x="1170671" y="0"/>
                  </a:lnTo>
                  <a:cubicBezTo>
                    <a:pt x="1183960" y="0"/>
                    <a:pt x="1196705" y="5279"/>
                    <a:pt x="1206102" y="14676"/>
                  </a:cubicBezTo>
                  <a:cubicBezTo>
                    <a:pt x="1215499" y="24073"/>
                    <a:pt x="1220778" y="36819"/>
                    <a:pt x="1220778" y="50108"/>
                  </a:cubicBezTo>
                  <a:lnTo>
                    <a:pt x="1220778" y="1530439"/>
                  </a:lnTo>
                  <a:cubicBezTo>
                    <a:pt x="1220778" y="1543728"/>
                    <a:pt x="1215499" y="1556473"/>
                    <a:pt x="1206102" y="1565871"/>
                  </a:cubicBezTo>
                  <a:cubicBezTo>
                    <a:pt x="1196705" y="1575268"/>
                    <a:pt x="1183960" y="1580547"/>
                    <a:pt x="1170671" y="1580547"/>
                  </a:cubicBezTo>
                  <a:lnTo>
                    <a:pt x="50108" y="1580547"/>
                  </a:lnTo>
                  <a:cubicBezTo>
                    <a:pt x="36819" y="1580547"/>
                    <a:pt x="24073" y="1575268"/>
                    <a:pt x="14676" y="1565871"/>
                  </a:cubicBezTo>
                  <a:cubicBezTo>
                    <a:pt x="5279" y="1556473"/>
                    <a:pt x="0" y="1543728"/>
                    <a:pt x="0" y="1530439"/>
                  </a:cubicBezTo>
                  <a:lnTo>
                    <a:pt x="0" y="50108"/>
                  </a:lnTo>
                  <a:cubicBezTo>
                    <a:pt x="0" y="36819"/>
                    <a:pt x="5279" y="24073"/>
                    <a:pt x="14676" y="14676"/>
                  </a:cubicBezTo>
                  <a:cubicBezTo>
                    <a:pt x="24073" y="5279"/>
                    <a:pt x="36819" y="0"/>
                    <a:pt x="50108" y="0"/>
                  </a:cubicBezTo>
                  <a:close/>
                </a:path>
              </a:pathLst>
            </a:custGeom>
            <a:solidFill>
              <a:srgbClr val="FFFFFF"/>
            </a:solidFill>
            <a:ln w="19050" cap="rnd">
              <a:solidFill>
                <a:srgbClr val="0076A6"/>
              </a:solidFill>
              <a:prstDash val="solid"/>
              <a:round/>
            </a:ln>
          </p:spPr>
          <p:txBody>
            <a:bodyPr/>
            <a:lstStyle/>
            <a:p>
              <a:endParaRPr lang="en-US"/>
            </a:p>
          </p:txBody>
        </p:sp>
        <p:sp>
          <p:nvSpPr>
            <p:cNvPr id="15" name="TextBox 15"/>
            <p:cNvSpPr txBox="1"/>
            <p:nvPr/>
          </p:nvSpPr>
          <p:spPr>
            <a:xfrm>
              <a:off x="0" y="-104775"/>
              <a:ext cx="1220779" cy="1685322"/>
            </a:xfrm>
            <a:prstGeom prst="rect">
              <a:avLst/>
            </a:prstGeom>
          </p:spPr>
          <p:txBody>
            <a:bodyPr lIns="50800" tIns="50800" rIns="50800" bIns="50800" rtlCol="0" anchor="ctr"/>
            <a:lstStyle/>
            <a:p>
              <a:pPr algn="ctr">
                <a:lnSpc>
                  <a:spcPts val="3401"/>
                </a:lnSpc>
              </a:pPr>
              <a:endParaRPr/>
            </a:p>
          </p:txBody>
        </p:sp>
      </p:grpSp>
      <p:grpSp>
        <p:nvGrpSpPr>
          <p:cNvPr id="16" name="Group 16"/>
          <p:cNvGrpSpPr/>
          <p:nvPr/>
        </p:nvGrpSpPr>
        <p:grpSpPr>
          <a:xfrm>
            <a:off x="10585881" y="3084397"/>
            <a:ext cx="2059103" cy="2059103"/>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rcRect l="10000" r="10000" b="20000"/>
              <a:stretch>
                <a:fillRect/>
              </a:stretch>
            </a:blipFill>
          </p:spPr>
          <p:txBody>
            <a:bodyPr/>
            <a:lstStyle/>
            <a:p>
              <a:endParaRPr lang="en-US"/>
            </a:p>
          </p:txBody>
        </p:sp>
      </p:grpSp>
      <p:sp>
        <p:nvSpPr>
          <p:cNvPr id="18" name="TextBox 18"/>
          <p:cNvSpPr txBox="1"/>
          <p:nvPr/>
        </p:nvSpPr>
        <p:spPr>
          <a:xfrm>
            <a:off x="1780400" y="981075"/>
            <a:ext cx="8944644" cy="717205"/>
          </a:xfrm>
          <a:prstGeom prst="rect">
            <a:avLst/>
          </a:prstGeom>
        </p:spPr>
        <p:txBody>
          <a:bodyPr lIns="0" tIns="0" rIns="0" bIns="0" rtlCol="0" anchor="t">
            <a:normAutofit/>
          </a:bodyPr>
          <a:lstStyle/>
          <a:p>
            <a:pPr algn="l">
              <a:lnSpc>
                <a:spcPts val="5615"/>
              </a:lnSpc>
            </a:pPr>
            <a:r>
              <a:rPr lang="en-US" sz="5199" b="1">
                <a:solidFill>
                  <a:srgbClr val="0076A6"/>
                </a:solidFill>
                <a:latin typeface="Arial MT Pro Bold"/>
                <a:ea typeface="Arial MT Pro Bold"/>
                <a:cs typeface="Arial MT Pro Bold"/>
                <a:sym typeface="Arial MT Pro Bold"/>
              </a:rPr>
              <a:t>Who Owns What</a:t>
            </a:r>
          </a:p>
        </p:txBody>
      </p:sp>
      <p:sp>
        <p:nvSpPr>
          <p:cNvPr id="19" name="TextBox 19"/>
          <p:cNvSpPr txBox="1"/>
          <p:nvPr/>
        </p:nvSpPr>
        <p:spPr>
          <a:xfrm>
            <a:off x="1780400" y="1725712"/>
            <a:ext cx="8944644" cy="377283"/>
          </a:xfrm>
          <a:prstGeom prst="rect">
            <a:avLst/>
          </a:prstGeom>
        </p:spPr>
        <p:txBody>
          <a:bodyPr lIns="0" tIns="0" rIns="0" bIns="0" rtlCol="0" anchor="t">
            <a:spAutoFit/>
          </a:bodyPr>
          <a:lstStyle/>
          <a:p>
            <a:pPr algn="l">
              <a:lnSpc>
                <a:spcPts val="3207"/>
              </a:lnSpc>
              <a:spcBef>
                <a:spcPct val="0"/>
              </a:spcBef>
            </a:pPr>
            <a:r>
              <a:rPr lang="en-US" sz="1979">
                <a:solidFill>
                  <a:srgbClr val="78797B"/>
                </a:solidFill>
                <a:latin typeface="Arial MT Pro"/>
                <a:ea typeface="Arial MT Pro"/>
                <a:cs typeface="Arial MT Pro"/>
                <a:sym typeface="Arial MT Pro"/>
              </a:rPr>
              <a:t>Clean variable income files depend on both roles doing their part:</a:t>
            </a:r>
          </a:p>
        </p:txBody>
      </p:sp>
      <p:sp>
        <p:nvSpPr>
          <p:cNvPr id="23" name="TextBox 23"/>
          <p:cNvSpPr txBox="1"/>
          <p:nvPr/>
        </p:nvSpPr>
        <p:spPr>
          <a:xfrm>
            <a:off x="4945792" y="6168085"/>
            <a:ext cx="3454998" cy="338811"/>
          </a:xfrm>
          <a:prstGeom prst="rect">
            <a:avLst/>
          </a:prstGeom>
        </p:spPr>
        <p:txBody>
          <a:bodyPr lIns="0" tIns="0" rIns="0" bIns="0" rtlCol="0" anchor="t">
            <a:spAutoFit/>
          </a:bodyPr>
          <a:lstStyle/>
          <a:p>
            <a:pPr algn="ctr">
              <a:lnSpc>
                <a:spcPts val="2771"/>
              </a:lnSpc>
            </a:pPr>
            <a:r>
              <a:rPr lang="en-US" sz="1979" dirty="0">
                <a:solidFill>
                  <a:srgbClr val="78797B"/>
                </a:solidFill>
                <a:latin typeface="Arial MT Pro"/>
                <a:ea typeface="Arial MT Pro"/>
                <a:cs typeface="Arial MT Pro"/>
                <a:sym typeface="Arial MT Pro"/>
              </a:rPr>
              <a:t>Build a complete file</a:t>
            </a:r>
          </a:p>
        </p:txBody>
      </p:sp>
      <p:sp>
        <p:nvSpPr>
          <p:cNvPr id="24" name="TextBox 24"/>
          <p:cNvSpPr txBox="1"/>
          <p:nvPr/>
        </p:nvSpPr>
        <p:spPr>
          <a:xfrm>
            <a:off x="4945792" y="6951116"/>
            <a:ext cx="3454998" cy="1416029"/>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Collect complete paystubs, W-2s, and a VOE that breaks out variable pay before submission.</a:t>
            </a:r>
          </a:p>
        </p:txBody>
      </p:sp>
      <p:sp>
        <p:nvSpPr>
          <p:cNvPr id="25" name="TextBox 25"/>
          <p:cNvSpPr txBox="1"/>
          <p:nvPr/>
        </p:nvSpPr>
        <p:spPr>
          <a:xfrm>
            <a:off x="4945792" y="5729173"/>
            <a:ext cx="3454998" cy="338811"/>
          </a:xfrm>
          <a:prstGeom prst="rect">
            <a:avLst/>
          </a:prstGeom>
        </p:spPr>
        <p:txBody>
          <a:bodyPr lIns="0" tIns="0" rIns="0" bIns="0" rtlCol="0" anchor="t">
            <a:spAutoFit/>
          </a:bodyPr>
          <a:lstStyle/>
          <a:p>
            <a:pPr algn="ctr">
              <a:lnSpc>
                <a:spcPts val="2771"/>
              </a:lnSpc>
            </a:pPr>
            <a:r>
              <a:rPr lang="en-US" sz="1979" b="1">
                <a:solidFill>
                  <a:srgbClr val="0076A6"/>
                </a:solidFill>
                <a:latin typeface="Arial MT Pro Bold"/>
                <a:ea typeface="Arial MT Pro Bold"/>
                <a:cs typeface="Arial MT Pro Bold"/>
                <a:sym typeface="Arial MT Pro Bold"/>
              </a:rPr>
              <a:t>Processor</a:t>
            </a:r>
          </a:p>
        </p:txBody>
      </p:sp>
      <p:sp>
        <p:nvSpPr>
          <p:cNvPr id="26" name="TextBox 26"/>
          <p:cNvSpPr txBox="1"/>
          <p:nvPr/>
        </p:nvSpPr>
        <p:spPr>
          <a:xfrm>
            <a:off x="9887934" y="6168085"/>
            <a:ext cx="3454998" cy="338811"/>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Make the call</a:t>
            </a:r>
          </a:p>
        </p:txBody>
      </p:sp>
      <p:sp>
        <p:nvSpPr>
          <p:cNvPr id="27" name="TextBox 27"/>
          <p:cNvSpPr txBox="1"/>
          <p:nvPr/>
        </p:nvSpPr>
        <p:spPr>
          <a:xfrm>
            <a:off x="9887934" y="6951116"/>
            <a:ext cx="3454998" cy="1416029"/>
          </a:xfrm>
          <a:prstGeom prst="rect">
            <a:avLst/>
          </a:prstGeom>
        </p:spPr>
        <p:txBody>
          <a:bodyPr lIns="0" tIns="0" rIns="0" bIns="0" rtlCol="0" anchor="t">
            <a:spAutoFit/>
          </a:bodyPr>
          <a:lstStyle/>
          <a:p>
            <a:pPr algn="ctr">
              <a:lnSpc>
                <a:spcPts val="2771"/>
              </a:lnSpc>
            </a:pPr>
            <a:r>
              <a:rPr lang="en-US" sz="1979">
                <a:solidFill>
                  <a:srgbClr val="78797B"/>
                </a:solidFill>
                <a:latin typeface="Arial MT Pro"/>
                <a:ea typeface="Arial MT Pro"/>
                <a:cs typeface="Arial MT Pro"/>
                <a:sym typeface="Arial MT Pro"/>
              </a:rPr>
              <a:t>Apply the program guideline, test the trend, and document the calculation and reasoning in the file.</a:t>
            </a:r>
          </a:p>
        </p:txBody>
      </p:sp>
      <p:sp>
        <p:nvSpPr>
          <p:cNvPr id="28" name="TextBox 28"/>
          <p:cNvSpPr txBox="1"/>
          <p:nvPr/>
        </p:nvSpPr>
        <p:spPr>
          <a:xfrm>
            <a:off x="9887934" y="5729173"/>
            <a:ext cx="3454998" cy="338811"/>
          </a:xfrm>
          <a:prstGeom prst="rect">
            <a:avLst/>
          </a:prstGeom>
        </p:spPr>
        <p:txBody>
          <a:bodyPr lIns="0" tIns="0" rIns="0" bIns="0" rtlCol="0" anchor="t">
            <a:spAutoFit/>
          </a:bodyPr>
          <a:lstStyle/>
          <a:p>
            <a:pPr algn="ctr">
              <a:lnSpc>
                <a:spcPts val="2771"/>
              </a:lnSpc>
            </a:pPr>
            <a:r>
              <a:rPr lang="en-US" sz="1979" b="1">
                <a:solidFill>
                  <a:srgbClr val="0076A6"/>
                </a:solidFill>
                <a:latin typeface="Arial MT Pro Bold"/>
                <a:ea typeface="Arial MT Pro Bold"/>
                <a:cs typeface="Arial MT Pro Bold"/>
                <a:sym typeface="Arial MT Pro Bold"/>
              </a:rPr>
              <a:t>Underwriter</a:t>
            </a:r>
          </a:p>
        </p:txBody>
      </p:sp>
    </p:spTree>
  </p:cSld>
  <p:clrMapOvr>
    <a:masterClrMapping/>
  </p:clrMapOvr>
  <p:transition spd="slow">
    <p:cover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10304" y="6906347"/>
            <a:ext cx="5948576" cy="2107859"/>
          </a:xfrm>
          <a:prstGeom prst="rect">
            <a:avLst/>
          </a:prstGeom>
        </p:spPr>
        <p:txBody>
          <a:bodyPr lIns="0" tIns="0" rIns="0" bIns="0" rtlCol="0" anchor="t">
            <a:normAutofit/>
          </a:bodyPr>
          <a:lstStyle/>
          <a:p>
            <a:pPr algn="l">
              <a:lnSpc>
                <a:spcPts val="3100"/>
              </a:lnSpc>
            </a:pPr>
            <a:r>
              <a:rPr lang="en-US" sz="2200" dirty="0">
                <a:solidFill>
                  <a:srgbClr val="15284B"/>
                </a:solidFill>
                <a:latin typeface="Poppins"/>
                <a:ea typeface="Poppins"/>
                <a:cs typeface="Poppins"/>
                <a:sym typeface="Poppins"/>
              </a:rPr>
              <a:t>If year-to-date earnings do not support the calculated income, stop and reconcile the difference before using it.</a:t>
            </a:r>
          </a:p>
        </p:txBody>
      </p:sp>
      <p:sp>
        <p:nvSpPr>
          <p:cNvPr id="3" name="TextBox 3"/>
          <p:cNvSpPr txBox="1"/>
          <p:nvPr/>
        </p:nvSpPr>
        <p:spPr>
          <a:xfrm>
            <a:off x="9144000" y="8129905"/>
            <a:ext cx="5948576" cy="547714"/>
          </a:xfrm>
          <a:prstGeom prst="rect">
            <a:avLst/>
          </a:prstGeom>
        </p:spPr>
        <p:txBody>
          <a:bodyPr lIns="0" tIns="0" rIns="0" bIns="0" rtlCol="0" anchor="t">
            <a:spAutoFit/>
          </a:bodyPr>
          <a:lstStyle/>
          <a:p>
            <a:pPr algn="l">
              <a:lnSpc>
                <a:spcPts val="4480"/>
              </a:lnSpc>
            </a:pPr>
            <a:r>
              <a:rPr lang="en-US" sz="3200" dirty="0">
                <a:solidFill>
                  <a:srgbClr val="15284B"/>
                </a:solidFill>
                <a:latin typeface="Poppins"/>
                <a:ea typeface="Poppins"/>
                <a:cs typeface="Poppins"/>
                <a:sym typeface="Poppins"/>
              </a:rPr>
              <a:t>underwriting@velocio.com</a:t>
            </a:r>
          </a:p>
        </p:txBody>
      </p:sp>
      <p:sp>
        <p:nvSpPr>
          <p:cNvPr id="4" name="TextBox 4"/>
          <p:cNvSpPr txBox="1"/>
          <p:nvPr/>
        </p:nvSpPr>
        <p:spPr>
          <a:xfrm>
            <a:off x="9144000" y="7615555"/>
            <a:ext cx="5948576" cy="207301"/>
          </a:xfrm>
          <a:prstGeom prst="rect">
            <a:avLst/>
          </a:prstGeom>
        </p:spPr>
        <p:txBody>
          <a:bodyPr lIns="0" tIns="0" rIns="0" bIns="0" rtlCol="0" anchor="t">
            <a:spAutoFit/>
          </a:bodyPr>
          <a:lstStyle/>
          <a:p>
            <a:pPr algn="l">
              <a:lnSpc>
                <a:spcPts val="1708"/>
              </a:lnSpc>
            </a:pPr>
            <a:r>
              <a:rPr lang="en-US" sz="1220">
                <a:solidFill>
                  <a:srgbClr val="78797B"/>
                </a:solidFill>
                <a:latin typeface="Poppins"/>
                <a:ea typeface="Poppins"/>
                <a:cs typeface="Poppins"/>
                <a:sym typeface="Poppins"/>
              </a:rPr>
              <a:t>Questions on a specific file? Reach out to the underwriting team:</a:t>
            </a:r>
          </a:p>
        </p:txBody>
      </p:sp>
      <p:sp>
        <p:nvSpPr>
          <p:cNvPr id="5" name="TextBox 5"/>
          <p:cNvSpPr txBox="1"/>
          <p:nvPr/>
        </p:nvSpPr>
        <p:spPr>
          <a:xfrm>
            <a:off x="1610304" y="5416677"/>
            <a:ext cx="5948576" cy="1462238"/>
          </a:xfrm>
          <a:prstGeom prst="rect">
            <a:avLst/>
          </a:prstGeom>
        </p:spPr>
        <p:txBody>
          <a:bodyPr lIns="0" tIns="0" rIns="0" bIns="0" rtlCol="0" anchor="t">
            <a:normAutofit/>
          </a:bodyPr>
          <a:lstStyle/>
          <a:p>
            <a:pPr algn="l">
              <a:lnSpc>
                <a:spcPts val="9072"/>
              </a:lnSpc>
            </a:pPr>
            <a:r>
              <a:rPr lang="en-US" sz="8400" b="1">
                <a:solidFill>
                  <a:srgbClr val="0076A6"/>
                </a:solidFill>
                <a:latin typeface="Poppins Semi-Bold"/>
                <a:ea typeface="Poppins Semi-Bold"/>
                <a:cs typeface="Poppins Semi-Bold"/>
                <a:sym typeface="Poppins Semi-Bold"/>
              </a:rPr>
              <a:t>Takeaway</a:t>
            </a:r>
          </a:p>
        </p:txBody>
      </p:sp>
      <p:sp>
        <p:nvSpPr>
          <p:cNvPr id="6" name="TextBox 6"/>
          <p:cNvSpPr txBox="1"/>
          <p:nvPr/>
        </p:nvSpPr>
        <p:spPr>
          <a:xfrm>
            <a:off x="1610304" y="9041638"/>
            <a:ext cx="4481534" cy="643318"/>
          </a:xfrm>
          <a:prstGeom prst="rect">
            <a:avLst/>
          </a:prstGeom>
        </p:spPr>
        <p:txBody>
          <a:bodyPr lIns="0" tIns="0" rIns="0" bIns="0" rtlCol="0" anchor="t">
            <a:spAutoFit/>
          </a:bodyPr>
          <a:lstStyle/>
          <a:p>
            <a:pPr algn="l">
              <a:lnSpc>
                <a:spcPts val="1708"/>
              </a:lnSpc>
            </a:pPr>
            <a:r>
              <a:rPr lang="en-US" sz="1220">
                <a:solidFill>
                  <a:srgbClr val="78797B"/>
                </a:solidFill>
                <a:latin typeface="Poppins"/>
                <a:ea typeface="Poppins"/>
                <a:cs typeface="Poppins"/>
                <a:sym typeface="Poppins"/>
              </a:rPr>
              <a:t>Confirm every calculation against current Loan Standards, the applicable agency guide, AUS findings, and investor overlays.</a:t>
            </a:r>
          </a:p>
        </p:txBody>
      </p:sp>
      <p:sp>
        <p:nvSpPr>
          <p:cNvPr id="7" name="Freeform 7"/>
          <p:cNvSpPr/>
          <p:nvPr/>
        </p:nvSpPr>
        <p:spPr>
          <a:xfrm>
            <a:off x="1293816" y="1526899"/>
            <a:ext cx="4798022" cy="1200225"/>
          </a:xfrm>
          <a:custGeom>
            <a:avLst/>
            <a:gdLst/>
            <a:ahLst/>
            <a:cxnLst/>
            <a:rect l="l" t="t" r="r" b="b"/>
            <a:pathLst>
              <a:path w="4798022" h="1200225">
                <a:moveTo>
                  <a:pt x="0" y="0"/>
                </a:moveTo>
                <a:lnTo>
                  <a:pt x="4798022" y="0"/>
                </a:lnTo>
                <a:lnTo>
                  <a:pt x="4798022" y="1200225"/>
                </a:lnTo>
                <a:lnTo>
                  <a:pt x="0" y="1200225"/>
                </a:lnTo>
                <a:lnTo>
                  <a:pt x="0" y="0"/>
                </a:lnTo>
                <a:close/>
              </a:path>
            </a:pathLst>
          </a:custGeom>
          <a:blipFill>
            <a:blip r:embed="rId2"/>
            <a:stretch>
              <a:fillRect l="-212" r="-212"/>
            </a:stretch>
          </a:blipFill>
        </p:spPr>
        <p:txBody>
          <a:bodyPr/>
          <a:lstStyle/>
          <a:p>
            <a:endParaRPr lang="en-US"/>
          </a:p>
        </p:txBody>
      </p:sp>
    </p:spTree>
  </p:cSld>
  <p:clrMapOvr>
    <a:masterClrMapping/>
  </p:clrMapOvr>
  <p:transition spd="slow">
    <p:cover dir="l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5568" y="1470870"/>
            <a:ext cx="4531831" cy="1133637"/>
          </a:xfrm>
          <a:custGeom>
            <a:avLst/>
            <a:gdLst/>
            <a:ahLst/>
            <a:cxnLst/>
            <a:rect l="l" t="t" r="r" b="b"/>
            <a:pathLst>
              <a:path w="4531831" h="1133637">
                <a:moveTo>
                  <a:pt x="0" y="0"/>
                </a:moveTo>
                <a:lnTo>
                  <a:pt x="4531831" y="0"/>
                </a:lnTo>
                <a:lnTo>
                  <a:pt x="4531831" y="1133637"/>
                </a:lnTo>
                <a:lnTo>
                  <a:pt x="0" y="1133637"/>
                </a:lnTo>
                <a:lnTo>
                  <a:pt x="0" y="0"/>
                </a:lnTo>
                <a:close/>
              </a:path>
            </a:pathLst>
          </a:custGeom>
          <a:blipFill>
            <a:blip r:embed="rId2"/>
            <a:stretch>
              <a:fillRect l="-212" r="-212"/>
            </a:stretch>
          </a:blipFill>
        </p:spPr>
        <p:txBody>
          <a:bodyPr/>
          <a:lstStyle/>
          <a:p>
            <a:endParaRPr lang="en-US"/>
          </a:p>
        </p:txBody>
      </p:sp>
      <p:sp>
        <p:nvSpPr>
          <p:cNvPr id="3" name="Freeform 3"/>
          <p:cNvSpPr/>
          <p:nvPr/>
        </p:nvSpPr>
        <p:spPr>
          <a:xfrm>
            <a:off x="-3574731" y="2952088"/>
            <a:ext cx="23869331" cy="22183559"/>
          </a:xfrm>
          <a:custGeom>
            <a:avLst/>
            <a:gdLst/>
            <a:ahLst/>
            <a:cxnLst/>
            <a:rect l="l" t="t" r="r" b="b"/>
            <a:pathLst>
              <a:path w="23869331" h="22183559">
                <a:moveTo>
                  <a:pt x="0" y="0"/>
                </a:moveTo>
                <a:lnTo>
                  <a:pt x="23869331" y="0"/>
                </a:lnTo>
                <a:lnTo>
                  <a:pt x="23869331" y="22183559"/>
                </a:lnTo>
                <a:lnTo>
                  <a:pt x="0" y="2218355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42724" y="2648648"/>
            <a:ext cx="3546751" cy="3409315"/>
          </a:xfrm>
          <a:custGeom>
            <a:avLst/>
            <a:gdLst/>
            <a:ahLst/>
            <a:cxnLst/>
            <a:rect l="l" t="t" r="r" b="b"/>
            <a:pathLst>
              <a:path w="3546751" h="3409315">
                <a:moveTo>
                  <a:pt x="0" y="0"/>
                </a:moveTo>
                <a:lnTo>
                  <a:pt x="3546751" y="0"/>
                </a:lnTo>
                <a:lnTo>
                  <a:pt x="3546751" y="3409315"/>
                </a:lnTo>
                <a:lnTo>
                  <a:pt x="0" y="3409315"/>
                </a:lnTo>
                <a:lnTo>
                  <a:pt x="0" y="0"/>
                </a:lnTo>
                <a:close/>
              </a:path>
            </a:pathLst>
          </a:custGeom>
          <a:blipFill>
            <a:blip r:embed="rId4"/>
            <a:stretch>
              <a:fillRect l="-405" r="-405"/>
            </a:stretch>
          </a:blipFill>
        </p:spPr>
        <p:txBody>
          <a:bodyPr/>
          <a:lstStyle/>
          <a:p>
            <a:endParaRPr lang="en-US"/>
          </a:p>
        </p:txBody>
      </p:sp>
      <p:sp>
        <p:nvSpPr>
          <p:cNvPr id="5" name="TextBox 5"/>
          <p:cNvSpPr txBox="1"/>
          <p:nvPr/>
        </p:nvSpPr>
        <p:spPr>
          <a:xfrm>
            <a:off x="1425568" y="3070673"/>
            <a:ext cx="16589198" cy="2551840"/>
          </a:xfrm>
          <a:prstGeom prst="rect">
            <a:avLst/>
          </a:prstGeom>
        </p:spPr>
        <p:txBody>
          <a:bodyPr lIns="0" tIns="0" rIns="0" bIns="0" rtlCol="0" anchor="t">
            <a:normAutofit/>
          </a:bodyPr>
          <a:lstStyle/>
          <a:p>
            <a:pPr algn="l">
              <a:lnSpc>
                <a:spcPts val="15120"/>
              </a:lnSpc>
            </a:pPr>
            <a:r>
              <a:rPr lang="en-US" sz="14000" dirty="0">
                <a:solidFill>
                  <a:srgbClr val="1B6C9C"/>
                </a:solidFill>
                <a:latin typeface="Turbinado"/>
                <a:ea typeface="Turbinado"/>
                <a:cs typeface="Turbinado"/>
                <a:sym typeface="Turbinado"/>
              </a:rPr>
              <a:t>USDA Refresher</a:t>
            </a:r>
          </a:p>
        </p:txBody>
      </p:sp>
      <p:sp>
        <p:nvSpPr>
          <p:cNvPr id="6" name="TextBox 6"/>
          <p:cNvSpPr txBox="1"/>
          <p:nvPr/>
        </p:nvSpPr>
        <p:spPr>
          <a:xfrm>
            <a:off x="1536639" y="5649945"/>
            <a:ext cx="9611804" cy="573427"/>
          </a:xfrm>
          <a:prstGeom prst="rect">
            <a:avLst/>
          </a:prstGeom>
        </p:spPr>
        <p:txBody>
          <a:bodyPr lIns="0" tIns="0" rIns="0" bIns="0" rtlCol="0" anchor="t">
            <a:spAutoFit/>
          </a:bodyPr>
          <a:lstStyle/>
          <a:p>
            <a:pPr algn="l">
              <a:lnSpc>
                <a:spcPts val="4900"/>
              </a:lnSpc>
            </a:pPr>
            <a:r>
              <a:rPr lang="en-US" sz="3500" dirty="0" err="1">
                <a:solidFill>
                  <a:srgbClr val="1B6C9C"/>
                </a:solidFill>
                <a:latin typeface="Arial"/>
                <a:ea typeface="Arial"/>
                <a:cs typeface="Arial"/>
                <a:sym typeface="Arial"/>
              </a:rPr>
              <a:t>Velocio</a:t>
            </a:r>
            <a:r>
              <a:rPr lang="en-US" sz="3500" dirty="0">
                <a:solidFill>
                  <a:srgbClr val="1B6C9C"/>
                </a:solidFill>
                <a:latin typeface="Arial"/>
                <a:ea typeface="Arial"/>
                <a:cs typeface="Arial"/>
                <a:sym typeface="Arial"/>
              </a:rPr>
              <a:t> Mortgage Summit 2026 </a:t>
            </a:r>
          </a:p>
        </p:txBody>
      </p:sp>
      <p:sp>
        <p:nvSpPr>
          <p:cNvPr id="7" name="TextBox 7"/>
          <p:cNvSpPr txBox="1"/>
          <p:nvPr/>
        </p:nvSpPr>
        <p:spPr>
          <a:xfrm>
            <a:off x="1536639" y="7459773"/>
            <a:ext cx="4481534" cy="417102"/>
          </a:xfrm>
          <a:prstGeom prst="rect">
            <a:avLst/>
          </a:prstGeom>
        </p:spPr>
        <p:txBody>
          <a:bodyPr lIns="0" tIns="0" rIns="0" bIns="0" rtlCol="0" anchor="t">
            <a:spAutoFit/>
          </a:bodyPr>
          <a:lstStyle/>
          <a:p>
            <a:pPr algn="l">
              <a:lnSpc>
                <a:spcPts val="1708"/>
              </a:lnSpc>
            </a:pPr>
            <a:r>
              <a:rPr lang="en-US" sz="1220" b="1">
                <a:solidFill>
                  <a:srgbClr val="0E2C4B"/>
                </a:solidFill>
                <a:latin typeface="Arial"/>
                <a:ea typeface="Arial"/>
                <a:cs typeface="Arial"/>
                <a:sym typeface="Arial"/>
              </a:rPr>
              <a:t>Presented by: </a:t>
            </a:r>
            <a:r>
              <a:rPr lang="en-US" sz="1220">
                <a:solidFill>
                  <a:srgbClr val="0E2C4B"/>
                </a:solidFill>
                <a:latin typeface="Arial"/>
                <a:ea typeface="Arial"/>
                <a:cs typeface="Arial"/>
                <a:sym typeface="Arial"/>
              </a:rPr>
              <a:t>Velocio Mortgage</a:t>
            </a:r>
          </a:p>
          <a:p>
            <a:pPr algn="l">
              <a:lnSpc>
                <a:spcPts val="1708"/>
              </a:lnSpc>
            </a:pPr>
            <a:r>
              <a:rPr lang="en-US" sz="1220" b="1">
                <a:solidFill>
                  <a:srgbClr val="0E2C4B"/>
                </a:solidFill>
                <a:latin typeface="Arial"/>
                <a:ea typeface="Arial"/>
                <a:cs typeface="Arial"/>
                <a:sym typeface="Arial"/>
              </a:rPr>
              <a:t>Date</a:t>
            </a:r>
            <a:r>
              <a:rPr lang="en-US" sz="1220">
                <a:solidFill>
                  <a:srgbClr val="0E2C4B"/>
                </a:solidFill>
                <a:latin typeface="Arial"/>
                <a:ea typeface="Arial"/>
                <a:cs typeface="Arial"/>
                <a:sym typeface="Arial"/>
              </a:rPr>
              <a:t>: October 2026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65132" y="683803"/>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7" name="Group 7"/>
          <p:cNvGrpSpPr/>
          <p:nvPr/>
        </p:nvGrpSpPr>
        <p:grpSpPr>
          <a:xfrm>
            <a:off x="7315200" y="4661360"/>
            <a:ext cx="11073087" cy="3520536"/>
            <a:chOff x="0" y="-104775"/>
            <a:chExt cx="2916369" cy="746608"/>
          </a:xfrm>
        </p:grpSpPr>
        <p:sp>
          <p:nvSpPr>
            <p:cNvPr id="8" name="Freeform 8"/>
            <p:cNvSpPr/>
            <p:nvPr/>
          </p:nvSpPr>
          <p:spPr>
            <a:xfrm>
              <a:off x="0" y="0"/>
              <a:ext cx="2916368" cy="641833"/>
            </a:xfrm>
            <a:custGeom>
              <a:avLst/>
              <a:gdLst/>
              <a:ahLst/>
              <a:cxnLst/>
              <a:rect l="l" t="t" r="r" b="b"/>
              <a:pathLst>
                <a:path w="2916368" h="641833">
                  <a:moveTo>
                    <a:pt x="37755" y="0"/>
                  </a:moveTo>
                  <a:lnTo>
                    <a:pt x="2878614" y="0"/>
                  </a:lnTo>
                  <a:cubicBezTo>
                    <a:pt x="2899465" y="0"/>
                    <a:pt x="2916368" y="16903"/>
                    <a:pt x="2916368" y="37755"/>
                  </a:cubicBezTo>
                  <a:lnTo>
                    <a:pt x="2916368" y="604078"/>
                  </a:lnTo>
                  <a:cubicBezTo>
                    <a:pt x="2916368" y="624930"/>
                    <a:pt x="2899465" y="641833"/>
                    <a:pt x="2878614" y="641833"/>
                  </a:cubicBezTo>
                  <a:lnTo>
                    <a:pt x="37755" y="641833"/>
                  </a:lnTo>
                  <a:cubicBezTo>
                    <a:pt x="16903" y="641833"/>
                    <a:pt x="0" y="624930"/>
                    <a:pt x="0" y="604078"/>
                  </a:cubicBezTo>
                  <a:lnTo>
                    <a:pt x="0" y="37755"/>
                  </a:lnTo>
                  <a:cubicBezTo>
                    <a:pt x="0" y="16903"/>
                    <a:pt x="16903" y="0"/>
                    <a:pt x="37755" y="0"/>
                  </a:cubicBezTo>
                  <a:close/>
                </a:path>
              </a:pathLst>
            </a:custGeom>
            <a:solidFill>
              <a:srgbClr val="1B6C9C"/>
            </a:solidFill>
          </p:spPr>
          <p:txBody>
            <a:bodyPr/>
            <a:lstStyle/>
            <a:p>
              <a:endParaRPr lang="en-US"/>
            </a:p>
          </p:txBody>
        </p:sp>
        <p:sp>
          <p:nvSpPr>
            <p:cNvPr id="9" name="TextBox 9"/>
            <p:cNvSpPr txBox="1"/>
            <p:nvPr/>
          </p:nvSpPr>
          <p:spPr>
            <a:xfrm>
              <a:off x="0" y="-104775"/>
              <a:ext cx="2916369" cy="746608"/>
            </a:xfrm>
            <a:prstGeom prst="rect">
              <a:avLst/>
            </a:prstGeom>
          </p:spPr>
          <p:txBody>
            <a:bodyPr lIns="50800" tIns="50800" rIns="50800" bIns="50800" rtlCol="0" anchor="ctr"/>
            <a:lstStyle/>
            <a:p>
              <a:pPr algn="ctr">
                <a:lnSpc>
                  <a:spcPts val="3401"/>
                </a:lnSpc>
              </a:pPr>
              <a:endParaRPr/>
            </a:p>
          </p:txBody>
        </p:sp>
      </p:grpSp>
      <p:sp>
        <p:nvSpPr>
          <p:cNvPr id="10" name="TextBox 10"/>
          <p:cNvSpPr txBox="1"/>
          <p:nvPr/>
        </p:nvSpPr>
        <p:spPr>
          <a:xfrm>
            <a:off x="9929134" y="1591178"/>
            <a:ext cx="6755034" cy="3042750"/>
          </a:xfrm>
          <a:prstGeom prst="rect">
            <a:avLst/>
          </a:prstGeom>
        </p:spPr>
        <p:txBody>
          <a:bodyPr lIns="0" tIns="0" rIns="0" bIns="0" rtlCol="0" anchor="t">
            <a:normAutofit/>
          </a:bodyPr>
          <a:lstStyle/>
          <a:p>
            <a:r>
              <a:rPr lang="en-US" sz="5400" dirty="0"/>
              <a:t>USDA Income, Asset, Liabilities &amp; Eligibility Essentials </a:t>
            </a:r>
          </a:p>
        </p:txBody>
      </p:sp>
      <p:sp>
        <p:nvSpPr>
          <p:cNvPr id="13" name="TextBox 13"/>
          <p:cNvSpPr txBox="1"/>
          <p:nvPr/>
        </p:nvSpPr>
        <p:spPr>
          <a:xfrm>
            <a:off x="8113484" y="5443631"/>
            <a:ext cx="7330166" cy="1107996"/>
          </a:xfrm>
          <a:prstGeom prst="rect">
            <a:avLst/>
          </a:prstGeom>
        </p:spPr>
        <p:txBody>
          <a:bodyPr lIns="0" tIns="0" rIns="0" bIns="0" rtlCol="0" anchor="t">
            <a:spAutoFit/>
          </a:bodyPr>
          <a:lstStyle/>
          <a:p>
            <a:r>
              <a:rPr lang="en-US" sz="3600">
                <a:latin typeface="Arial" pitchFamily="34" charset="0"/>
                <a:ea typeface="Arial" pitchFamily="34" charset="-122"/>
                <a:cs typeface="Arial" pitchFamily="34" charset="-120"/>
              </a:rPr>
              <a:t>Single Family Housing Guaranteed Loan Program (SFHGLP)   · 2026</a:t>
            </a:r>
          </a:p>
        </p:txBody>
      </p:sp>
      <p:pic>
        <p:nvPicPr>
          <p:cNvPr id="21" name="Image 0">
            <a:extLst>
              <a:ext uri="{FF2B5EF4-FFF2-40B4-BE49-F238E27FC236}">
                <a16:creationId xmlns:a16="http://schemas.microsoft.com/office/drawing/2014/main" id="{8A5D6F8E-C7FE-3317-88AE-970FE2BA04A4}"/>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transition spd="slow">
    <p:cover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01548" y="-170326"/>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9" name="TextBox 9"/>
          <p:cNvSpPr txBox="1"/>
          <p:nvPr/>
        </p:nvSpPr>
        <p:spPr>
          <a:xfrm>
            <a:off x="2209800" y="306759"/>
            <a:ext cx="12801600" cy="1386020"/>
          </a:xfrm>
          <a:prstGeom prst="rect">
            <a:avLst/>
          </a:prstGeom>
        </p:spPr>
        <p:txBody>
          <a:bodyPr wrap="square" lIns="0" tIns="0" rIns="0" bIns="0" rtlCol="0" anchor="t">
            <a:spAutoFit/>
          </a:bodyPr>
          <a:lstStyle/>
          <a:p>
            <a:pPr algn="ctr">
              <a:lnSpc>
                <a:spcPts val="5615"/>
              </a:lnSpc>
            </a:pPr>
            <a:r>
              <a:rPr lang="en-US" sz="3600" b="1" dirty="0">
                <a:solidFill>
                  <a:srgbClr val="1B6C9C"/>
                </a:solidFill>
                <a:latin typeface="Arial"/>
                <a:ea typeface="Arial"/>
                <a:cs typeface="Arial"/>
                <a:sym typeface="Arial"/>
              </a:rPr>
              <a:t>ELIGIBILITY REQUIREMENTS:  </a:t>
            </a:r>
          </a:p>
          <a:p>
            <a:pPr algn="ctr">
              <a:lnSpc>
                <a:spcPts val="5615"/>
              </a:lnSpc>
            </a:pPr>
            <a:r>
              <a:rPr lang="en-US" sz="3600" b="1" dirty="0">
                <a:solidFill>
                  <a:srgbClr val="1B6C9C"/>
                </a:solidFill>
                <a:latin typeface="Arial"/>
                <a:ea typeface="Arial"/>
                <a:cs typeface="Arial"/>
                <a:sym typeface="Arial"/>
              </a:rPr>
              <a:t>PROPERTY LOCATION AND HOUSEHOLD INCOME</a:t>
            </a:r>
          </a:p>
        </p:txBody>
      </p:sp>
      <p:sp>
        <p:nvSpPr>
          <p:cNvPr id="10" name="TextBox 10"/>
          <p:cNvSpPr txBox="1"/>
          <p:nvPr/>
        </p:nvSpPr>
        <p:spPr>
          <a:xfrm>
            <a:off x="2514600" y="6789958"/>
            <a:ext cx="4055173" cy="488467"/>
          </a:xfrm>
          <a:prstGeom prst="rect">
            <a:avLst/>
          </a:prstGeom>
        </p:spPr>
        <p:txBody>
          <a:bodyPr lIns="0" tIns="0" rIns="0" bIns="0" rtlCol="0" anchor="t">
            <a:spAutoFit/>
          </a:bodyPr>
          <a:lstStyle/>
          <a:p>
            <a:pPr algn="ctr">
              <a:lnSpc>
                <a:spcPts val="3780"/>
              </a:lnSpc>
            </a:pPr>
            <a:r>
              <a:rPr lang="en-US" sz="3500" b="1">
                <a:solidFill>
                  <a:srgbClr val="1B6C9C"/>
                </a:solidFill>
                <a:latin typeface="Arial"/>
                <a:ea typeface="Arial"/>
                <a:cs typeface="Arial"/>
                <a:sym typeface="Arial"/>
              </a:rPr>
              <a:t>PROPERTY</a:t>
            </a:r>
          </a:p>
        </p:txBody>
      </p:sp>
      <p:sp>
        <p:nvSpPr>
          <p:cNvPr id="12" name="TextBox 12"/>
          <p:cNvSpPr txBox="1"/>
          <p:nvPr/>
        </p:nvSpPr>
        <p:spPr>
          <a:xfrm>
            <a:off x="2096325" y="7655355"/>
            <a:ext cx="5484751" cy="697883"/>
          </a:xfrm>
          <a:prstGeom prst="rect">
            <a:avLst/>
          </a:prstGeom>
        </p:spPr>
        <p:txBody>
          <a:bodyPr lIns="0" tIns="0" rIns="0" bIns="0" rtlCol="0" anchor="t">
            <a:spAutoFit/>
          </a:bodyPr>
          <a:lstStyle/>
          <a:p>
            <a:pPr algn="ctr">
              <a:lnSpc>
                <a:spcPts val="2771"/>
              </a:lnSpc>
            </a:pPr>
            <a:r>
              <a:rPr lang="en-US" sz="1979" b="1">
                <a:solidFill>
                  <a:srgbClr val="5F6B72"/>
                </a:solidFill>
                <a:latin typeface="Arial"/>
                <a:ea typeface="Arial"/>
                <a:cs typeface="Arial"/>
                <a:sym typeface="Arial"/>
              </a:rPr>
              <a:t>Is your subject property located in an eligible Rural Development area?  </a:t>
            </a:r>
          </a:p>
        </p:txBody>
      </p:sp>
      <p:sp>
        <p:nvSpPr>
          <p:cNvPr id="13" name="TextBox 13"/>
          <p:cNvSpPr txBox="1"/>
          <p:nvPr/>
        </p:nvSpPr>
        <p:spPr>
          <a:xfrm>
            <a:off x="10120327" y="7651005"/>
            <a:ext cx="5484751" cy="697883"/>
          </a:xfrm>
          <a:prstGeom prst="rect">
            <a:avLst/>
          </a:prstGeom>
        </p:spPr>
        <p:txBody>
          <a:bodyPr lIns="0" tIns="0" rIns="0" bIns="0" rtlCol="0" anchor="t">
            <a:spAutoFit/>
          </a:bodyPr>
          <a:lstStyle/>
          <a:p>
            <a:pPr algn="ctr">
              <a:lnSpc>
                <a:spcPts val="2771"/>
              </a:lnSpc>
            </a:pPr>
            <a:r>
              <a:rPr lang="en-US" sz="1979" b="1">
                <a:solidFill>
                  <a:srgbClr val="5F6B72"/>
                </a:solidFill>
                <a:latin typeface="Arial"/>
                <a:ea typeface="Arial"/>
                <a:cs typeface="Arial"/>
                <a:sym typeface="Arial"/>
              </a:rPr>
              <a:t>Does the total household income fall within the household income limits? </a:t>
            </a:r>
          </a:p>
        </p:txBody>
      </p:sp>
      <p:pic>
        <p:nvPicPr>
          <p:cNvPr id="15" name="Picture 14">
            <a:extLst>
              <a:ext uri="{FF2B5EF4-FFF2-40B4-BE49-F238E27FC236}">
                <a16:creationId xmlns:a16="http://schemas.microsoft.com/office/drawing/2014/main" id="{D245E9E0-0389-A612-9454-D6089B2910B7}"/>
              </a:ext>
            </a:extLst>
          </p:cNvPr>
          <p:cNvPicPr>
            <a:picLocks noChangeAspect="1"/>
          </p:cNvPicPr>
          <p:nvPr/>
        </p:nvPicPr>
        <p:blipFill>
          <a:blip r:embed="rId2"/>
          <a:srcRect l="8700" r="3740"/>
          <a:stretch>
            <a:fillRect/>
          </a:stretch>
        </p:blipFill>
        <p:spPr>
          <a:xfrm>
            <a:off x="1808388" y="1923000"/>
            <a:ext cx="6019800" cy="4059148"/>
          </a:xfrm>
          <a:prstGeom prst="rect">
            <a:avLst/>
          </a:prstGeom>
        </p:spPr>
      </p:pic>
      <p:pic>
        <p:nvPicPr>
          <p:cNvPr id="21" name="Picture 20">
            <a:extLst>
              <a:ext uri="{FF2B5EF4-FFF2-40B4-BE49-F238E27FC236}">
                <a16:creationId xmlns:a16="http://schemas.microsoft.com/office/drawing/2014/main" id="{F078438A-EF0C-40C1-B735-BFFB8D097224}"/>
              </a:ext>
            </a:extLst>
          </p:cNvPr>
          <p:cNvPicPr>
            <a:picLocks noChangeAspect="1"/>
          </p:cNvPicPr>
          <p:nvPr/>
        </p:nvPicPr>
        <p:blipFill>
          <a:blip r:embed="rId3"/>
          <a:stretch>
            <a:fillRect/>
          </a:stretch>
        </p:blipFill>
        <p:spPr>
          <a:xfrm>
            <a:off x="9974239" y="2044024"/>
            <a:ext cx="5791200" cy="3879651"/>
          </a:xfrm>
          <a:prstGeom prst="rect">
            <a:avLst/>
          </a:prstGeom>
        </p:spPr>
      </p:pic>
      <p:sp>
        <p:nvSpPr>
          <p:cNvPr id="24" name="TextBox 23">
            <a:extLst>
              <a:ext uri="{FF2B5EF4-FFF2-40B4-BE49-F238E27FC236}">
                <a16:creationId xmlns:a16="http://schemas.microsoft.com/office/drawing/2014/main" id="{5D677408-2D83-C72B-2F3F-8A26FCB68D05}"/>
              </a:ext>
            </a:extLst>
          </p:cNvPr>
          <p:cNvSpPr txBox="1"/>
          <p:nvPr/>
        </p:nvSpPr>
        <p:spPr>
          <a:xfrm>
            <a:off x="11963400" y="6627273"/>
            <a:ext cx="3810000" cy="646331"/>
          </a:xfrm>
          <a:prstGeom prst="rect">
            <a:avLst/>
          </a:prstGeom>
          <a:noFill/>
        </p:spPr>
        <p:txBody>
          <a:bodyPr wrap="square" rtlCol="0">
            <a:spAutoFit/>
          </a:bodyPr>
          <a:lstStyle/>
          <a:p>
            <a:r>
              <a:rPr lang="en-US" sz="3500" b="1">
                <a:solidFill>
                  <a:srgbClr val="1B6C9C"/>
                </a:solidFill>
                <a:latin typeface="Arial"/>
              </a:rPr>
              <a:t>INCOME</a:t>
            </a:r>
            <a:r>
              <a:rPr lang="en-US" sz="3600" dirty="0"/>
              <a:t> </a:t>
            </a:r>
          </a:p>
        </p:txBody>
      </p:sp>
    </p:spTree>
  </p:cSld>
  <p:clrMapOvr>
    <a:masterClrMapping/>
  </p:clrMapOvr>
  <p:transition spd="slow">
    <p:cover dir="l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697432" y="2848019"/>
            <a:ext cx="1351099" cy="1477765"/>
            <a:chOff x="0" y="-76200"/>
            <a:chExt cx="812800" cy="8890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C4B"/>
            </a:solidFill>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Arial"/>
                  <a:ea typeface="Arial"/>
                  <a:cs typeface="Arial"/>
                  <a:sym typeface="Arial"/>
                </a:rPr>
                <a:t>01</a:t>
              </a:r>
            </a:p>
          </p:txBody>
        </p:sp>
      </p:grpSp>
      <p:grpSp>
        <p:nvGrpSpPr>
          <p:cNvPr id="8" name="Group 8"/>
          <p:cNvGrpSpPr/>
          <p:nvPr/>
        </p:nvGrpSpPr>
        <p:grpSpPr>
          <a:xfrm>
            <a:off x="1697432" y="4498692"/>
            <a:ext cx="1351099" cy="1477765"/>
            <a:chOff x="0" y="-76200"/>
            <a:chExt cx="812800" cy="8890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C4B"/>
            </a:solidFill>
          </p:spPr>
          <p:txBody>
            <a:bodyPr/>
            <a:lstStyle/>
            <a:p>
              <a:endParaRPr lang="en-US"/>
            </a:p>
          </p:txBody>
        </p:sp>
        <p:sp>
          <p:nvSpPr>
            <p:cNvPr id="10" name="TextBox 10"/>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Arial"/>
                  <a:ea typeface="Arial"/>
                  <a:cs typeface="Arial"/>
                  <a:sym typeface="Arial"/>
                </a:rPr>
                <a:t>02</a:t>
              </a:r>
            </a:p>
          </p:txBody>
        </p:sp>
      </p:grpSp>
      <p:sp>
        <p:nvSpPr>
          <p:cNvPr id="11" name="TextBox 11"/>
          <p:cNvSpPr txBox="1"/>
          <p:nvPr/>
        </p:nvSpPr>
        <p:spPr>
          <a:xfrm>
            <a:off x="1697432" y="1666712"/>
            <a:ext cx="6589848" cy="795528"/>
          </a:xfrm>
          <a:prstGeom prst="rect">
            <a:avLst/>
          </a:prstGeom>
        </p:spPr>
        <p:txBody>
          <a:bodyPr lIns="0" tIns="0" rIns="0" bIns="0" rtlCol="0" anchor="t">
            <a:normAutofit/>
          </a:bodyPr>
          <a:lstStyle/>
          <a:p>
            <a:pPr algn="l">
              <a:lnSpc>
                <a:spcPts val="5615"/>
              </a:lnSpc>
            </a:pPr>
            <a:r>
              <a:rPr lang="en-US" sz="5199" b="1">
                <a:solidFill>
                  <a:srgbClr val="1B6C9C"/>
                </a:solidFill>
                <a:latin typeface="Arial"/>
                <a:ea typeface="Arial"/>
                <a:cs typeface="Arial"/>
                <a:sym typeface="Arial"/>
              </a:rPr>
              <a:t>PROPERTY</a:t>
            </a:r>
          </a:p>
        </p:txBody>
      </p:sp>
      <p:sp>
        <p:nvSpPr>
          <p:cNvPr id="12" name="TextBox 12"/>
          <p:cNvSpPr txBox="1"/>
          <p:nvPr/>
        </p:nvSpPr>
        <p:spPr>
          <a:xfrm>
            <a:off x="3429445" y="3258572"/>
            <a:ext cx="4857835" cy="905256"/>
          </a:xfrm>
          <a:prstGeom prst="rect">
            <a:avLst/>
          </a:prstGeom>
        </p:spPr>
        <p:txBody>
          <a:bodyPr lIns="0" tIns="0" rIns="0" bIns="0" rtlCol="0" anchor="t">
            <a:normAutofit/>
          </a:bodyPr>
          <a:lstStyle/>
          <a:p>
            <a:r>
              <a:rPr lang="en-US" b="1" dirty="0"/>
              <a:t>GUS and GUS findings will tell you if the subject property is in an eligible area or if it’s unable to determine</a:t>
            </a:r>
            <a:endParaRPr lang="en-US" sz="1979" b="1">
              <a:solidFill>
                <a:srgbClr val="5F6B72"/>
              </a:solidFill>
              <a:latin typeface="Arial"/>
              <a:ea typeface="Arial"/>
              <a:cs typeface="Arial"/>
              <a:sym typeface="Arial"/>
            </a:endParaRPr>
          </a:p>
        </p:txBody>
      </p:sp>
      <p:sp>
        <p:nvSpPr>
          <p:cNvPr id="13" name="TextBox 13"/>
          <p:cNvSpPr txBox="1"/>
          <p:nvPr/>
        </p:nvSpPr>
        <p:spPr>
          <a:xfrm>
            <a:off x="3399203" y="4774822"/>
            <a:ext cx="5170006" cy="1040028"/>
          </a:xfrm>
          <a:prstGeom prst="rect">
            <a:avLst/>
          </a:prstGeom>
        </p:spPr>
        <p:txBody>
          <a:bodyPr lIns="0" tIns="0" rIns="0" bIns="0" rtlCol="0" anchor="t">
            <a:spAutoFit/>
          </a:bodyPr>
          <a:lstStyle/>
          <a:p>
            <a:pPr>
              <a:lnSpc>
                <a:spcPts val="2771"/>
              </a:lnSpc>
            </a:pPr>
            <a:r>
              <a:rPr lang="en-US" b="1" dirty="0">
                <a:sym typeface="Arial"/>
              </a:rPr>
              <a:t>If unable to determine, look up the property on the USDA Property Eligibility Map through GUS and upload findings  </a:t>
            </a:r>
          </a:p>
        </p:txBody>
      </p:sp>
      <p:sp>
        <p:nvSpPr>
          <p:cNvPr id="14" name="TextBox 14"/>
          <p:cNvSpPr txBox="1"/>
          <p:nvPr/>
        </p:nvSpPr>
        <p:spPr>
          <a:xfrm>
            <a:off x="3429445" y="6551255"/>
            <a:ext cx="5170006" cy="553998"/>
          </a:xfrm>
          <a:prstGeom prst="rect">
            <a:avLst/>
          </a:prstGeom>
        </p:spPr>
        <p:txBody>
          <a:bodyPr lIns="0" tIns="0" rIns="0" bIns="0" rtlCol="0" anchor="t">
            <a:spAutoFit/>
          </a:bodyPr>
          <a:lstStyle/>
          <a:p>
            <a:r>
              <a:rPr lang="en-US" b="1" dirty="0">
                <a:sym typeface="Arial"/>
              </a:rPr>
              <a:t>PDF and print the finding.  Upload to </a:t>
            </a:r>
            <a:r>
              <a:rPr lang="en-US" b="1" dirty="0"/>
              <a:t>Special Program Docs (Bonds, USDA, VHAP, Etc.)</a:t>
            </a:r>
            <a:endParaRPr lang="en-US" b="1" dirty="0">
              <a:sym typeface="Arial"/>
            </a:endParaRPr>
          </a:p>
        </p:txBody>
      </p:sp>
      <p:grpSp>
        <p:nvGrpSpPr>
          <p:cNvPr id="15" name="Group 15"/>
          <p:cNvGrpSpPr/>
          <p:nvPr/>
        </p:nvGrpSpPr>
        <p:grpSpPr>
          <a:xfrm>
            <a:off x="1697432" y="6145065"/>
            <a:ext cx="1351099" cy="1477765"/>
            <a:chOff x="0" y="-76200"/>
            <a:chExt cx="812800" cy="8890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2C4B"/>
            </a:solidFill>
          </p:spPr>
          <p:txBody>
            <a:bodyPr/>
            <a:lstStyle/>
            <a:p>
              <a:endParaRPr lang="en-US"/>
            </a:p>
          </p:txBody>
        </p:sp>
        <p:sp>
          <p:nvSpPr>
            <p:cNvPr id="17" name="TextBox 17"/>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Arial"/>
                  <a:ea typeface="Arial"/>
                  <a:cs typeface="Arial"/>
                  <a:sym typeface="Arial"/>
                </a:rPr>
                <a:t>03</a:t>
              </a:r>
            </a:p>
          </p:txBody>
        </p:sp>
      </p:grpSp>
      <p:pic>
        <p:nvPicPr>
          <p:cNvPr id="20" name="Picture 19">
            <a:extLst>
              <a:ext uri="{FF2B5EF4-FFF2-40B4-BE49-F238E27FC236}">
                <a16:creationId xmlns:a16="http://schemas.microsoft.com/office/drawing/2014/main" id="{4D6FDB96-9982-79CD-3B8F-3A152C2BC072}"/>
              </a:ext>
            </a:extLst>
          </p:cNvPr>
          <p:cNvPicPr>
            <a:picLocks noChangeAspect="1"/>
          </p:cNvPicPr>
          <p:nvPr/>
        </p:nvPicPr>
        <p:blipFill>
          <a:blip r:embed="rId2"/>
          <a:stretch>
            <a:fillRect/>
          </a:stretch>
        </p:blipFill>
        <p:spPr>
          <a:xfrm>
            <a:off x="8314712" y="13431"/>
            <a:ext cx="9744688" cy="4564871"/>
          </a:xfrm>
          <a:prstGeom prst="rect">
            <a:avLst/>
          </a:prstGeom>
        </p:spPr>
      </p:pic>
      <p:pic>
        <p:nvPicPr>
          <p:cNvPr id="23" name="Picture 22">
            <a:extLst>
              <a:ext uri="{FF2B5EF4-FFF2-40B4-BE49-F238E27FC236}">
                <a16:creationId xmlns:a16="http://schemas.microsoft.com/office/drawing/2014/main" id="{446CBC9C-7BCA-6A57-B37B-A6850648E462}"/>
              </a:ext>
            </a:extLst>
          </p:cNvPr>
          <p:cNvPicPr>
            <a:picLocks noChangeAspect="1"/>
          </p:cNvPicPr>
          <p:nvPr/>
        </p:nvPicPr>
        <p:blipFill>
          <a:blip r:embed="rId3"/>
          <a:stretch>
            <a:fillRect/>
          </a:stretch>
        </p:blipFill>
        <p:spPr>
          <a:xfrm>
            <a:off x="13362671" y="3503696"/>
            <a:ext cx="2572109" cy="695422"/>
          </a:xfrm>
          <a:prstGeom prst="rect">
            <a:avLst/>
          </a:prstGeom>
        </p:spPr>
      </p:pic>
      <p:pic>
        <p:nvPicPr>
          <p:cNvPr id="25" name="Picture 24">
            <a:extLst>
              <a:ext uri="{FF2B5EF4-FFF2-40B4-BE49-F238E27FC236}">
                <a16:creationId xmlns:a16="http://schemas.microsoft.com/office/drawing/2014/main" id="{E54BE14C-CB72-D0FF-BA89-A5724FA07401}"/>
              </a:ext>
            </a:extLst>
          </p:cNvPr>
          <p:cNvPicPr>
            <a:picLocks noChangeAspect="1"/>
          </p:cNvPicPr>
          <p:nvPr/>
        </p:nvPicPr>
        <p:blipFill>
          <a:blip r:embed="rId4"/>
          <a:stretch>
            <a:fillRect/>
          </a:stretch>
        </p:blipFill>
        <p:spPr>
          <a:xfrm>
            <a:off x="9144000" y="4309802"/>
            <a:ext cx="8915400" cy="5051532"/>
          </a:xfrm>
          <a:prstGeom prst="rect">
            <a:avLst/>
          </a:prstGeom>
        </p:spPr>
      </p:pic>
    </p:spTree>
  </p:cSld>
  <p:clrMapOvr>
    <a:masterClrMapping/>
  </p:clrMapOvr>
  <p:transition spd="slow">
    <p:cover dir="l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2000" y="-595285"/>
            <a:ext cx="19491095" cy="10916973"/>
            <a:chOff x="0" y="-76200"/>
            <a:chExt cx="5133457" cy="2875253"/>
          </a:xfrm>
          <a:solidFill>
            <a:schemeClr val="bg1"/>
          </a:solidFill>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grpFill/>
          </p:spPr>
          <p:style>
            <a:lnRef idx="2">
              <a:schemeClr val="accent1"/>
            </a:lnRef>
            <a:fillRef idx="1">
              <a:schemeClr val="lt1"/>
            </a:fillRef>
            <a:effectRef idx="0">
              <a:schemeClr val="accent1"/>
            </a:effectRef>
            <a:fontRef idx="minor">
              <a:schemeClr val="dk1"/>
            </a:fontRef>
          </p:style>
          <p:txBody>
            <a:bodyPr/>
            <a:lstStyle/>
            <a:p>
              <a:r>
                <a:rPr lang="en-US" dirty="0"/>
                <a:t>INCOME BORROWER IS LIKELY TO EARN IN NEXT 12 MONTHS FROM ALL HOUSEHOLD MEMBERS </a:t>
              </a:r>
            </a:p>
            <a:p>
              <a:r>
                <a:rPr lang="en-US" dirty="0"/>
                <a:t>A DEPENDENT 18 YEARS OR OLDER LIVING IN THE HOUSEHOLD REQUIRES INCOME DOCUMENTATION.   CURRENT PAY STUB, WVOE AND THE REQUIRED 2 YEARS TRANSCRIPTS.      </a:t>
              </a:r>
            </a:p>
            <a:p>
              <a:r>
                <a:rPr lang="en-US" dirty="0"/>
                <a:t>IF A FULL TIME STUDENT, SCHOOL TRANSCRIPTS ARE REQUIRED </a:t>
              </a:r>
            </a:p>
            <a:p>
              <a:endParaRPr lang="en-US" dirty="0"/>
            </a:p>
          </p:txBody>
        </p:sp>
        <p:sp>
          <p:nvSpPr>
            <p:cNvPr id="4" name="TextBox 4"/>
            <p:cNvSpPr txBox="1"/>
            <p:nvPr/>
          </p:nvSpPr>
          <p:spPr>
            <a:xfrm>
              <a:off x="0" y="-76200"/>
              <a:ext cx="5133457" cy="2875253"/>
            </a:xfrm>
            <a:prstGeom prst="rect">
              <a:avLst/>
            </a:prstGeom>
            <a:grpFill/>
          </p:spPr>
          <p:style>
            <a:lnRef idx="2">
              <a:schemeClr val="accent1"/>
            </a:lnRef>
            <a:fillRef idx="1">
              <a:schemeClr val="lt1"/>
            </a:fillRef>
            <a:effectRef idx="0">
              <a:schemeClr val="accent1"/>
            </a:effectRef>
            <a:fontRef idx="minor">
              <a:schemeClr val="dk1"/>
            </a:fontRef>
          </p:style>
          <p:txBody>
            <a:bodyPr lIns="50800" tIns="50800" rIns="50800" bIns="50800" rtlCol="0" anchor="ctr"/>
            <a:lstStyle/>
            <a:p>
              <a:pPr algn="ctr">
                <a:lnSpc>
                  <a:spcPts val="2771"/>
                </a:lnSpc>
              </a:pPr>
              <a:endParaRPr/>
            </a:p>
          </p:txBody>
        </p:sp>
      </p:grpSp>
      <p:grpSp>
        <p:nvGrpSpPr>
          <p:cNvPr id="11" name="Group 11"/>
          <p:cNvGrpSpPr/>
          <p:nvPr/>
        </p:nvGrpSpPr>
        <p:grpSpPr>
          <a:xfrm rot="-10800000">
            <a:off x="1524000" y="2443933"/>
            <a:ext cx="4544453" cy="2651842"/>
            <a:chOff x="0" y="-104775"/>
            <a:chExt cx="1196893" cy="698427"/>
          </a:xfrm>
        </p:grpSpPr>
        <p:sp>
          <p:nvSpPr>
            <p:cNvPr id="12" name="Freeform 12"/>
            <p:cNvSpPr/>
            <p:nvPr/>
          </p:nvSpPr>
          <p:spPr>
            <a:xfrm>
              <a:off x="0" y="0"/>
              <a:ext cx="1196893" cy="593652"/>
            </a:xfrm>
            <a:custGeom>
              <a:avLst/>
              <a:gdLst/>
              <a:ahLst/>
              <a:cxnLst/>
              <a:rect l="l" t="t" r="r" b="b"/>
              <a:pathLst>
                <a:path w="1196893" h="593652">
                  <a:moveTo>
                    <a:pt x="91994" y="0"/>
                  </a:moveTo>
                  <a:lnTo>
                    <a:pt x="1104899" y="0"/>
                  </a:lnTo>
                  <a:cubicBezTo>
                    <a:pt x="1129297" y="0"/>
                    <a:pt x="1152696" y="9692"/>
                    <a:pt x="1169949" y="26944"/>
                  </a:cubicBezTo>
                  <a:cubicBezTo>
                    <a:pt x="1187201" y="44197"/>
                    <a:pt x="1196893" y="67596"/>
                    <a:pt x="1196893" y="91994"/>
                  </a:cubicBezTo>
                  <a:lnTo>
                    <a:pt x="1196893" y="501657"/>
                  </a:lnTo>
                  <a:cubicBezTo>
                    <a:pt x="1196893" y="526056"/>
                    <a:pt x="1187201" y="549455"/>
                    <a:pt x="1169949" y="566707"/>
                  </a:cubicBezTo>
                  <a:cubicBezTo>
                    <a:pt x="1152696" y="583959"/>
                    <a:pt x="1129297" y="593652"/>
                    <a:pt x="1104899" y="593652"/>
                  </a:cubicBezTo>
                  <a:lnTo>
                    <a:pt x="91994" y="593652"/>
                  </a:lnTo>
                  <a:cubicBezTo>
                    <a:pt x="67596" y="593652"/>
                    <a:pt x="44197" y="583959"/>
                    <a:pt x="26944" y="566707"/>
                  </a:cubicBezTo>
                  <a:cubicBezTo>
                    <a:pt x="9692" y="549455"/>
                    <a:pt x="0" y="526056"/>
                    <a:pt x="0" y="501657"/>
                  </a:cubicBezTo>
                  <a:lnTo>
                    <a:pt x="0" y="91994"/>
                  </a:lnTo>
                  <a:cubicBezTo>
                    <a:pt x="0" y="67596"/>
                    <a:pt x="9692" y="44197"/>
                    <a:pt x="26944" y="26944"/>
                  </a:cubicBezTo>
                  <a:cubicBezTo>
                    <a:pt x="44197" y="9692"/>
                    <a:pt x="67596" y="0"/>
                    <a:pt x="91994" y="0"/>
                  </a:cubicBezTo>
                  <a:close/>
                </a:path>
              </a:pathLst>
            </a:custGeom>
            <a:solidFill>
              <a:srgbClr val="1B6C9C"/>
            </a:solidFill>
          </p:spPr>
          <p:txBody>
            <a:bodyPr/>
            <a:lstStyle/>
            <a:p>
              <a:endParaRPr lang="en-US"/>
            </a:p>
          </p:txBody>
        </p:sp>
        <p:sp>
          <p:nvSpPr>
            <p:cNvPr id="13" name="TextBox 13"/>
            <p:cNvSpPr txBox="1"/>
            <p:nvPr/>
          </p:nvSpPr>
          <p:spPr>
            <a:xfrm>
              <a:off x="0" y="-104775"/>
              <a:ext cx="1196893" cy="698427"/>
            </a:xfrm>
            <a:prstGeom prst="rect">
              <a:avLst/>
            </a:prstGeom>
          </p:spPr>
          <p:txBody>
            <a:bodyPr lIns="50800" tIns="50800" rIns="50800" bIns="50800" rtlCol="0" anchor="ctr"/>
            <a:lstStyle/>
            <a:p>
              <a:pPr algn="ctr">
                <a:lnSpc>
                  <a:spcPts val="3401"/>
                </a:lnSpc>
              </a:pPr>
              <a:endParaRPr/>
            </a:p>
          </p:txBody>
        </p:sp>
      </p:grpSp>
      <p:grpSp>
        <p:nvGrpSpPr>
          <p:cNvPr id="14" name="Group 14"/>
          <p:cNvGrpSpPr/>
          <p:nvPr/>
        </p:nvGrpSpPr>
        <p:grpSpPr>
          <a:xfrm rot="-10800000">
            <a:off x="6871773" y="2443937"/>
            <a:ext cx="4544453" cy="2651838"/>
            <a:chOff x="0" y="-104775"/>
            <a:chExt cx="1196893" cy="698427"/>
          </a:xfrm>
        </p:grpSpPr>
        <p:sp>
          <p:nvSpPr>
            <p:cNvPr id="15" name="Freeform 15"/>
            <p:cNvSpPr/>
            <p:nvPr/>
          </p:nvSpPr>
          <p:spPr>
            <a:xfrm>
              <a:off x="0" y="0"/>
              <a:ext cx="1196893" cy="593652"/>
            </a:xfrm>
            <a:custGeom>
              <a:avLst/>
              <a:gdLst/>
              <a:ahLst/>
              <a:cxnLst/>
              <a:rect l="l" t="t" r="r" b="b"/>
              <a:pathLst>
                <a:path w="1196893" h="593652">
                  <a:moveTo>
                    <a:pt x="91994" y="0"/>
                  </a:moveTo>
                  <a:lnTo>
                    <a:pt x="1104899" y="0"/>
                  </a:lnTo>
                  <a:cubicBezTo>
                    <a:pt x="1129297" y="0"/>
                    <a:pt x="1152696" y="9692"/>
                    <a:pt x="1169949" y="26944"/>
                  </a:cubicBezTo>
                  <a:cubicBezTo>
                    <a:pt x="1187201" y="44197"/>
                    <a:pt x="1196893" y="67596"/>
                    <a:pt x="1196893" y="91994"/>
                  </a:cubicBezTo>
                  <a:lnTo>
                    <a:pt x="1196893" y="501657"/>
                  </a:lnTo>
                  <a:cubicBezTo>
                    <a:pt x="1196893" y="526056"/>
                    <a:pt x="1187201" y="549455"/>
                    <a:pt x="1169949" y="566707"/>
                  </a:cubicBezTo>
                  <a:cubicBezTo>
                    <a:pt x="1152696" y="583959"/>
                    <a:pt x="1129297" y="593652"/>
                    <a:pt x="1104899" y="593652"/>
                  </a:cubicBezTo>
                  <a:lnTo>
                    <a:pt x="91994" y="593652"/>
                  </a:lnTo>
                  <a:cubicBezTo>
                    <a:pt x="67596" y="593652"/>
                    <a:pt x="44197" y="583959"/>
                    <a:pt x="26944" y="566707"/>
                  </a:cubicBezTo>
                  <a:cubicBezTo>
                    <a:pt x="9692" y="549455"/>
                    <a:pt x="0" y="526056"/>
                    <a:pt x="0" y="501657"/>
                  </a:cubicBezTo>
                  <a:lnTo>
                    <a:pt x="0" y="91994"/>
                  </a:lnTo>
                  <a:cubicBezTo>
                    <a:pt x="0" y="67596"/>
                    <a:pt x="9692" y="44197"/>
                    <a:pt x="26944" y="26944"/>
                  </a:cubicBezTo>
                  <a:cubicBezTo>
                    <a:pt x="44197" y="9692"/>
                    <a:pt x="67596" y="0"/>
                    <a:pt x="91994" y="0"/>
                  </a:cubicBezTo>
                  <a:close/>
                </a:path>
              </a:pathLst>
            </a:custGeom>
            <a:solidFill>
              <a:srgbClr val="1B6C9C"/>
            </a:solidFill>
          </p:spPr>
          <p:txBody>
            <a:bodyPr/>
            <a:lstStyle/>
            <a:p>
              <a:endParaRPr lang="en-US"/>
            </a:p>
          </p:txBody>
        </p:sp>
        <p:sp>
          <p:nvSpPr>
            <p:cNvPr id="16" name="TextBox 16"/>
            <p:cNvSpPr txBox="1"/>
            <p:nvPr/>
          </p:nvSpPr>
          <p:spPr>
            <a:xfrm>
              <a:off x="0" y="-104775"/>
              <a:ext cx="1196893" cy="698427"/>
            </a:xfrm>
            <a:prstGeom prst="rect">
              <a:avLst/>
            </a:prstGeom>
          </p:spPr>
          <p:txBody>
            <a:bodyPr lIns="50800" tIns="50800" rIns="50800" bIns="50800" rtlCol="0" anchor="ctr"/>
            <a:lstStyle/>
            <a:p>
              <a:pPr algn="ctr">
                <a:lnSpc>
                  <a:spcPts val="3401"/>
                </a:lnSpc>
              </a:pPr>
              <a:endParaRPr/>
            </a:p>
          </p:txBody>
        </p:sp>
      </p:grpSp>
      <p:grpSp>
        <p:nvGrpSpPr>
          <p:cNvPr id="17" name="Group 17"/>
          <p:cNvGrpSpPr/>
          <p:nvPr/>
        </p:nvGrpSpPr>
        <p:grpSpPr>
          <a:xfrm rot="-10800000">
            <a:off x="11938503" y="2443937"/>
            <a:ext cx="4544453" cy="2651838"/>
            <a:chOff x="0" y="-104775"/>
            <a:chExt cx="1196893" cy="698427"/>
          </a:xfrm>
        </p:grpSpPr>
        <p:sp>
          <p:nvSpPr>
            <p:cNvPr id="18" name="Freeform 18"/>
            <p:cNvSpPr/>
            <p:nvPr/>
          </p:nvSpPr>
          <p:spPr>
            <a:xfrm>
              <a:off x="0" y="0"/>
              <a:ext cx="1196893" cy="593652"/>
            </a:xfrm>
            <a:custGeom>
              <a:avLst/>
              <a:gdLst/>
              <a:ahLst/>
              <a:cxnLst/>
              <a:rect l="l" t="t" r="r" b="b"/>
              <a:pathLst>
                <a:path w="1196893" h="593652">
                  <a:moveTo>
                    <a:pt x="91994" y="0"/>
                  </a:moveTo>
                  <a:lnTo>
                    <a:pt x="1104899" y="0"/>
                  </a:lnTo>
                  <a:cubicBezTo>
                    <a:pt x="1129297" y="0"/>
                    <a:pt x="1152696" y="9692"/>
                    <a:pt x="1169949" y="26944"/>
                  </a:cubicBezTo>
                  <a:cubicBezTo>
                    <a:pt x="1187201" y="44197"/>
                    <a:pt x="1196893" y="67596"/>
                    <a:pt x="1196893" y="91994"/>
                  </a:cubicBezTo>
                  <a:lnTo>
                    <a:pt x="1196893" y="501657"/>
                  </a:lnTo>
                  <a:cubicBezTo>
                    <a:pt x="1196893" y="526056"/>
                    <a:pt x="1187201" y="549455"/>
                    <a:pt x="1169949" y="566707"/>
                  </a:cubicBezTo>
                  <a:cubicBezTo>
                    <a:pt x="1152696" y="583959"/>
                    <a:pt x="1129297" y="593652"/>
                    <a:pt x="1104899" y="593652"/>
                  </a:cubicBezTo>
                  <a:lnTo>
                    <a:pt x="91994" y="593652"/>
                  </a:lnTo>
                  <a:cubicBezTo>
                    <a:pt x="67596" y="593652"/>
                    <a:pt x="44197" y="583959"/>
                    <a:pt x="26944" y="566707"/>
                  </a:cubicBezTo>
                  <a:cubicBezTo>
                    <a:pt x="9692" y="549455"/>
                    <a:pt x="0" y="526056"/>
                    <a:pt x="0" y="501657"/>
                  </a:cubicBezTo>
                  <a:lnTo>
                    <a:pt x="0" y="91994"/>
                  </a:lnTo>
                  <a:cubicBezTo>
                    <a:pt x="0" y="67596"/>
                    <a:pt x="9692" y="44197"/>
                    <a:pt x="26944" y="26944"/>
                  </a:cubicBezTo>
                  <a:cubicBezTo>
                    <a:pt x="44197" y="9692"/>
                    <a:pt x="67596" y="0"/>
                    <a:pt x="91994" y="0"/>
                  </a:cubicBezTo>
                  <a:close/>
                </a:path>
              </a:pathLst>
            </a:custGeom>
            <a:solidFill>
              <a:srgbClr val="1B6C9C"/>
            </a:solidFill>
          </p:spPr>
          <p:txBody>
            <a:bodyPr/>
            <a:lstStyle/>
            <a:p>
              <a:endParaRPr lang="en-US"/>
            </a:p>
          </p:txBody>
        </p:sp>
        <p:sp>
          <p:nvSpPr>
            <p:cNvPr id="19" name="TextBox 19"/>
            <p:cNvSpPr txBox="1"/>
            <p:nvPr/>
          </p:nvSpPr>
          <p:spPr>
            <a:xfrm>
              <a:off x="0" y="-104775"/>
              <a:ext cx="1196893" cy="698427"/>
            </a:xfrm>
            <a:prstGeom prst="rect">
              <a:avLst/>
            </a:prstGeom>
          </p:spPr>
          <p:txBody>
            <a:bodyPr lIns="50800" tIns="50800" rIns="50800" bIns="50800" rtlCol="0" anchor="ctr"/>
            <a:lstStyle/>
            <a:p>
              <a:pPr algn="ctr">
                <a:lnSpc>
                  <a:spcPts val="3401"/>
                </a:lnSpc>
              </a:pPr>
              <a:endParaRPr/>
            </a:p>
          </p:txBody>
        </p:sp>
      </p:grpSp>
      <p:sp>
        <p:nvSpPr>
          <p:cNvPr id="20" name="TextBox 20"/>
          <p:cNvSpPr txBox="1"/>
          <p:nvPr/>
        </p:nvSpPr>
        <p:spPr>
          <a:xfrm>
            <a:off x="1899280" y="981075"/>
            <a:ext cx="6660657" cy="721288"/>
          </a:xfrm>
          <a:prstGeom prst="rect">
            <a:avLst/>
          </a:prstGeom>
        </p:spPr>
        <p:txBody>
          <a:bodyPr lIns="0" tIns="0" rIns="0" bIns="0" rtlCol="0" anchor="t">
            <a:spAutoFit/>
          </a:bodyPr>
          <a:lstStyle/>
          <a:p>
            <a:pPr>
              <a:lnSpc>
                <a:spcPts val="5615"/>
              </a:lnSpc>
            </a:pPr>
            <a:r>
              <a:rPr lang="en-US" sz="5199" b="1">
                <a:solidFill>
                  <a:srgbClr val="1B6C9C"/>
                </a:solidFill>
                <a:latin typeface="Arial"/>
                <a:ea typeface="Arial"/>
                <a:cs typeface="Arial"/>
                <a:sym typeface="Arial"/>
              </a:rPr>
              <a:t>INCOME:  3 Types </a:t>
            </a:r>
          </a:p>
        </p:txBody>
      </p:sp>
      <p:sp>
        <p:nvSpPr>
          <p:cNvPr id="23" name="TextBox 23"/>
          <p:cNvSpPr txBox="1"/>
          <p:nvPr/>
        </p:nvSpPr>
        <p:spPr>
          <a:xfrm>
            <a:off x="7516758" y="3351449"/>
            <a:ext cx="2933578" cy="553998"/>
          </a:xfrm>
          <a:prstGeom prst="rect">
            <a:avLst/>
          </a:prstGeom>
        </p:spPr>
        <p:txBody>
          <a:bodyPr lIns="0" tIns="0" rIns="0" bIns="0" rtlCol="0" anchor="t">
            <a:spAutoFit/>
          </a:bodyPr>
          <a:lstStyle/>
          <a:p>
            <a:pPr algn="ctr">
              <a:lnSpc>
                <a:spcPct val="100000"/>
              </a:lnSpc>
            </a:pPr>
            <a:r>
              <a:rPr lang="en-US" dirty="0">
                <a:solidFill>
                  <a:schemeClr val="bg1"/>
                </a:solidFill>
              </a:rPr>
              <a:t>ADJUSTED ANNUAL INCOME </a:t>
            </a:r>
            <a:endParaRPr lang="en-US" sz="1979" dirty="0">
              <a:solidFill>
                <a:schemeClr val="bg1"/>
              </a:solidFill>
              <a:latin typeface="Arial"/>
              <a:ea typeface="Arial"/>
              <a:cs typeface="Arial"/>
              <a:sym typeface="Arial"/>
            </a:endParaRPr>
          </a:p>
        </p:txBody>
      </p:sp>
      <p:sp>
        <p:nvSpPr>
          <p:cNvPr id="24" name="TextBox 24"/>
          <p:cNvSpPr txBox="1"/>
          <p:nvPr/>
        </p:nvSpPr>
        <p:spPr>
          <a:xfrm>
            <a:off x="12516480" y="3333034"/>
            <a:ext cx="2933578" cy="830997"/>
          </a:xfrm>
          <a:prstGeom prst="rect">
            <a:avLst/>
          </a:prstGeom>
        </p:spPr>
        <p:txBody>
          <a:bodyPr lIns="0" tIns="0" rIns="0" bIns="0" rtlCol="0" anchor="t">
            <a:spAutoFit/>
          </a:bodyPr>
          <a:lstStyle/>
          <a:p>
            <a:pPr algn="ctr">
              <a:lnSpc>
                <a:spcPct val="100000"/>
              </a:lnSpc>
            </a:pPr>
            <a:r>
              <a:rPr lang="en-US" dirty="0">
                <a:solidFill>
                  <a:schemeClr val="bg1"/>
                </a:solidFill>
              </a:rPr>
              <a:t>MONTHLY REPAYMENT INCOME – AKA:  QUALIFYING INCOME </a:t>
            </a:r>
            <a:endParaRPr lang="en-US" sz="1979" dirty="0">
              <a:solidFill>
                <a:schemeClr val="bg1"/>
              </a:solidFill>
              <a:latin typeface="Arial"/>
              <a:ea typeface="Arial"/>
              <a:cs typeface="Arial"/>
              <a:sym typeface="Arial"/>
            </a:endParaRPr>
          </a:p>
        </p:txBody>
      </p:sp>
      <p:sp>
        <p:nvSpPr>
          <p:cNvPr id="28" name="TextBox 27">
            <a:extLst>
              <a:ext uri="{FF2B5EF4-FFF2-40B4-BE49-F238E27FC236}">
                <a16:creationId xmlns:a16="http://schemas.microsoft.com/office/drawing/2014/main" id="{FE85BC53-57B0-43AA-8C4E-C9F9EA9CFE0F}"/>
              </a:ext>
            </a:extLst>
          </p:cNvPr>
          <p:cNvSpPr txBox="1"/>
          <p:nvPr/>
        </p:nvSpPr>
        <p:spPr>
          <a:xfrm>
            <a:off x="1601454" y="3179320"/>
            <a:ext cx="4748042" cy="923330"/>
          </a:xfrm>
          <a:prstGeom prst="rect">
            <a:avLst/>
          </a:prstGeom>
          <a:noFill/>
        </p:spPr>
        <p:txBody>
          <a:bodyPr wrap="square">
            <a:spAutoFit/>
          </a:bodyPr>
          <a:lstStyle/>
          <a:p>
            <a:r>
              <a:rPr lang="en-US" dirty="0">
                <a:solidFill>
                  <a:schemeClr val="bg1"/>
                </a:solidFill>
              </a:rPr>
              <a:t>ANNUAL HOUSEHOLD INCOME – AKA:  COMPLIANCE INCOME, ELIGIBILITY INCOME</a:t>
            </a:r>
          </a:p>
        </p:txBody>
      </p:sp>
      <p:sp>
        <p:nvSpPr>
          <p:cNvPr id="30" name="TextBox 29">
            <a:extLst>
              <a:ext uri="{FF2B5EF4-FFF2-40B4-BE49-F238E27FC236}">
                <a16:creationId xmlns:a16="http://schemas.microsoft.com/office/drawing/2014/main" id="{299033E2-9B74-1521-3939-0753B347836F}"/>
              </a:ext>
            </a:extLst>
          </p:cNvPr>
          <p:cNvSpPr txBox="1"/>
          <p:nvPr/>
        </p:nvSpPr>
        <p:spPr>
          <a:xfrm>
            <a:off x="1601454" y="5829300"/>
            <a:ext cx="4544454" cy="2862322"/>
          </a:xfrm>
          <a:prstGeom prst="rect">
            <a:avLst/>
          </a:prstGeom>
          <a:noFill/>
        </p:spPr>
        <p:txBody>
          <a:bodyPr wrap="square" rtlCol="0">
            <a:spAutoFit/>
          </a:bodyPr>
          <a:lstStyle/>
          <a:p>
            <a:r>
              <a:rPr lang="en-US"/>
              <a:t>INCOME BORROWER IS LIKELY TO EARN IN NEXT 12 MONTHS FROM ALL HOUSEHOLD MEMBERS </a:t>
            </a:r>
          </a:p>
          <a:p>
            <a:r>
              <a:rPr lang="en-US"/>
              <a:t>A DEPENDENT 18 YEARS OR OLDER LIVING IN THE HOUSEHOLD REQUIRES INCOME DOCUMENTATION.   CURRENT PAY STUB, WVOE AND THE REQUIRED 2 YEARS TRANSCRIPTS.      </a:t>
            </a:r>
          </a:p>
          <a:p>
            <a:r>
              <a:rPr lang="en-US"/>
              <a:t>IF A FULL TIME STUDENT, SCHOOL TRANSCRIPTS ARE REQUIRED </a:t>
            </a:r>
          </a:p>
        </p:txBody>
      </p:sp>
      <p:sp>
        <p:nvSpPr>
          <p:cNvPr id="33" name="Rectangle 32">
            <a:extLst>
              <a:ext uri="{FF2B5EF4-FFF2-40B4-BE49-F238E27FC236}">
                <a16:creationId xmlns:a16="http://schemas.microsoft.com/office/drawing/2014/main" id="{7E644DFE-DDE2-B8D6-9088-2B155C6AE69F}"/>
              </a:ext>
            </a:extLst>
          </p:cNvPr>
          <p:cNvSpPr/>
          <p:nvPr/>
        </p:nvSpPr>
        <p:spPr>
          <a:xfrm>
            <a:off x="1601454" y="5524500"/>
            <a:ext cx="4466999" cy="3886200"/>
          </a:xfrm>
          <a:prstGeom prst="rect">
            <a:avLst/>
          </a:prstGeom>
        </p:spPr>
        <p:style>
          <a:lnRef idx="2">
            <a:schemeClr val="accent5"/>
          </a:lnRef>
          <a:fillRef idx="1">
            <a:schemeClr val="lt1"/>
          </a:fillRef>
          <a:effectRef idx="0">
            <a:schemeClr val="accent5"/>
          </a:effectRef>
          <a:fontRef idx="minor">
            <a:schemeClr val="dk1"/>
          </a:fontRef>
        </p:style>
        <p:txBody>
          <a:bodyPr rtlCol="0" anchor="t"/>
          <a:lstStyle/>
          <a:p>
            <a:r>
              <a:rPr lang="en-US" b="1" dirty="0"/>
              <a:t>Income borrower(s) are likely to earn in the next 12 months from all household members</a:t>
            </a:r>
          </a:p>
          <a:p>
            <a:endParaRPr lang="en-US" b="1" dirty="0"/>
          </a:p>
          <a:p>
            <a:r>
              <a:rPr lang="en-US" b="1" dirty="0"/>
              <a:t>Includes:  SSI, pension, 2</a:t>
            </a:r>
            <a:r>
              <a:rPr lang="en-US" b="1" baseline="30000" dirty="0"/>
              <a:t>nd</a:t>
            </a:r>
            <a:r>
              <a:rPr lang="en-US" b="1" dirty="0"/>
              <a:t> jobs, disability, child support, alimony, side gigs and even dividend and interest income if noted on 1040s</a:t>
            </a:r>
          </a:p>
          <a:p>
            <a:endParaRPr lang="en-US" b="1" dirty="0"/>
          </a:p>
          <a:p>
            <a:r>
              <a:rPr lang="en-US" b="1" dirty="0"/>
              <a:t>USDA requires annual income to include eligible income from adult household members, not only borrowers</a:t>
            </a:r>
          </a:p>
          <a:p>
            <a:endParaRPr lang="en-US" b="1" dirty="0"/>
          </a:p>
          <a:p>
            <a:pPr algn="ctr"/>
            <a:endParaRPr lang="en-US" dirty="0"/>
          </a:p>
        </p:txBody>
      </p:sp>
      <p:sp>
        <p:nvSpPr>
          <p:cNvPr id="35" name="Rectangle 34">
            <a:extLst>
              <a:ext uri="{FF2B5EF4-FFF2-40B4-BE49-F238E27FC236}">
                <a16:creationId xmlns:a16="http://schemas.microsoft.com/office/drawing/2014/main" id="{B9C3CF32-7881-67DA-FDE2-43616A450655}"/>
              </a:ext>
            </a:extLst>
          </p:cNvPr>
          <p:cNvSpPr/>
          <p:nvPr/>
        </p:nvSpPr>
        <p:spPr>
          <a:xfrm>
            <a:off x="6990169" y="5524499"/>
            <a:ext cx="4466999" cy="3886199"/>
          </a:xfrm>
          <a:prstGeom prst="rect">
            <a:avLst/>
          </a:prstGeom>
        </p:spPr>
        <p:style>
          <a:lnRef idx="2">
            <a:schemeClr val="accent5"/>
          </a:lnRef>
          <a:fillRef idx="1">
            <a:schemeClr val="lt1"/>
          </a:fillRef>
          <a:effectRef idx="0">
            <a:schemeClr val="accent5"/>
          </a:effectRef>
          <a:fontRef idx="minor">
            <a:schemeClr val="dk1"/>
          </a:fontRef>
        </p:style>
        <p:txBody>
          <a:bodyPr rtlCol="0" anchor="t"/>
          <a:lstStyle/>
          <a:p>
            <a:r>
              <a:rPr lang="en-US" b="1" dirty="0"/>
              <a:t>After deductions:</a:t>
            </a:r>
          </a:p>
          <a:p>
            <a:endParaRPr lang="en-US" b="1" dirty="0"/>
          </a:p>
          <a:p>
            <a:pPr lvl="1"/>
            <a:r>
              <a:rPr lang="en-US" b="1" dirty="0"/>
              <a:t>Dependents under 18 or &gt;18 and full-time student</a:t>
            </a:r>
          </a:p>
          <a:p>
            <a:pPr lvl="1"/>
            <a:r>
              <a:rPr lang="en-US" b="1" dirty="0"/>
              <a:t>Childcare expenses</a:t>
            </a:r>
          </a:p>
          <a:p>
            <a:pPr lvl="1"/>
            <a:r>
              <a:rPr lang="en-US" b="1" dirty="0"/>
              <a:t>Elderly or disabled household member</a:t>
            </a:r>
          </a:p>
          <a:p>
            <a:pPr lvl="1"/>
            <a:r>
              <a:rPr lang="en-US" b="1" dirty="0"/>
              <a:t>Medical expenses </a:t>
            </a:r>
          </a:p>
          <a:p>
            <a:pPr lvl="1"/>
            <a:endParaRPr lang="en-US" b="1" dirty="0"/>
          </a:p>
          <a:p>
            <a:r>
              <a:rPr lang="en-US" b="1" dirty="0"/>
              <a:t>**See worksheet for details</a:t>
            </a:r>
          </a:p>
          <a:p>
            <a:r>
              <a:rPr lang="en-US" b="1" dirty="0"/>
              <a:t> 		</a:t>
            </a:r>
          </a:p>
          <a:p>
            <a:pPr algn="ctr"/>
            <a:endParaRPr lang="en-US" dirty="0"/>
          </a:p>
        </p:txBody>
      </p:sp>
      <p:sp>
        <p:nvSpPr>
          <p:cNvPr id="37" name="Rectangle 36">
            <a:extLst>
              <a:ext uri="{FF2B5EF4-FFF2-40B4-BE49-F238E27FC236}">
                <a16:creationId xmlns:a16="http://schemas.microsoft.com/office/drawing/2014/main" id="{6F6FCDA1-73ED-075F-AB5A-09FB3CABA5B7}"/>
              </a:ext>
            </a:extLst>
          </p:cNvPr>
          <p:cNvSpPr/>
          <p:nvPr/>
        </p:nvSpPr>
        <p:spPr>
          <a:xfrm>
            <a:off x="12067323" y="5537578"/>
            <a:ext cx="4466999" cy="387311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dirty="0"/>
              <a:t> </a:t>
            </a:r>
          </a:p>
          <a:p>
            <a:r>
              <a:rPr lang="en-US" dirty="0"/>
              <a:t> 	</a:t>
            </a:r>
            <a:r>
              <a:rPr lang="en-US" b="1" dirty="0"/>
              <a:t>Qualifying Income </a:t>
            </a:r>
          </a:p>
          <a:p>
            <a:endParaRPr lang="en-US" b="1" dirty="0"/>
          </a:p>
          <a:p>
            <a:r>
              <a:rPr lang="en-US" b="1" dirty="0"/>
              <a:t> USDA only requires a 12-month review of income however, if a two-year history is listed on the initial 1003, will need to verify prior employment and earnings   </a:t>
            </a:r>
          </a:p>
        </p:txBody>
      </p:sp>
      <p:cxnSp>
        <p:nvCxnSpPr>
          <p:cNvPr id="6" name="Straight Arrow Connector 5">
            <a:extLst>
              <a:ext uri="{FF2B5EF4-FFF2-40B4-BE49-F238E27FC236}">
                <a16:creationId xmlns:a16="http://schemas.microsoft.com/office/drawing/2014/main" id="{4E1305BD-C67E-B598-F531-73504E540DF5}"/>
              </a:ext>
            </a:extLst>
          </p:cNvPr>
          <p:cNvCxnSpPr/>
          <p:nvPr/>
        </p:nvCxnSpPr>
        <p:spPr>
          <a:xfrm>
            <a:off x="3657600" y="4774158"/>
            <a:ext cx="0" cy="597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5DF0D48-C0E7-8696-F5AC-8EAD864B52AC}"/>
              </a:ext>
            </a:extLst>
          </p:cNvPr>
          <p:cNvCxnSpPr/>
          <p:nvPr/>
        </p:nvCxnSpPr>
        <p:spPr>
          <a:xfrm>
            <a:off x="9143999" y="4838700"/>
            <a:ext cx="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57D208A-AF9E-EE6F-DB51-9D8FC73DFFE9}"/>
              </a:ext>
            </a:extLst>
          </p:cNvPr>
          <p:cNvCxnSpPr>
            <a:cxnSpLocks/>
          </p:cNvCxnSpPr>
          <p:nvPr/>
        </p:nvCxnSpPr>
        <p:spPr>
          <a:xfrm flipH="1">
            <a:off x="14200491" y="4784449"/>
            <a:ext cx="10238" cy="5773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dir="l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24295" y="-340652"/>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nchor="ct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9" name="TextBox 9"/>
          <p:cNvSpPr txBox="1"/>
          <p:nvPr/>
        </p:nvSpPr>
        <p:spPr>
          <a:xfrm>
            <a:off x="1486995" y="0"/>
            <a:ext cx="12765378" cy="655372"/>
          </a:xfrm>
          <a:prstGeom prst="rect">
            <a:avLst/>
          </a:prstGeom>
        </p:spPr>
        <p:txBody>
          <a:bodyPr wrap="square" lIns="0" tIns="0" rIns="0" bIns="0" rtlCol="0" anchor="t">
            <a:spAutoFit/>
          </a:bodyPr>
          <a:lstStyle/>
          <a:p>
            <a:pPr algn="ctr">
              <a:lnSpc>
                <a:spcPts val="5615"/>
              </a:lnSpc>
            </a:pPr>
            <a:r>
              <a:rPr lang="en-US" sz="4000" b="1">
                <a:solidFill>
                  <a:srgbClr val="1B6C9C"/>
                </a:solidFill>
                <a:latin typeface="Arial"/>
                <a:ea typeface="Arial"/>
                <a:cs typeface="Arial"/>
                <a:sym typeface="Arial"/>
              </a:rPr>
              <a:t>USDA INCOME CALCULATION WORKSHEET</a:t>
            </a:r>
          </a:p>
        </p:txBody>
      </p:sp>
      <p:sp>
        <p:nvSpPr>
          <p:cNvPr id="11" name="TextBox 11"/>
          <p:cNvSpPr txBox="1"/>
          <p:nvPr/>
        </p:nvSpPr>
        <p:spPr>
          <a:xfrm>
            <a:off x="304800" y="1004951"/>
            <a:ext cx="16874229" cy="975780"/>
          </a:xfrm>
          <a:prstGeom prst="rect">
            <a:avLst/>
          </a:prstGeom>
        </p:spPr>
        <p:txBody>
          <a:bodyPr wrap="square" lIns="0" tIns="0" rIns="0" bIns="0" rtlCol="0" anchor="t">
            <a:spAutoFit/>
          </a:bodyPr>
          <a:lstStyle/>
          <a:p>
            <a:pPr>
              <a:lnSpc>
                <a:spcPts val="3780"/>
              </a:lnSpc>
            </a:pPr>
            <a:endParaRPr lang="en-US" sz="3500" b="1">
              <a:solidFill>
                <a:srgbClr val="1B6C9C"/>
              </a:solidFill>
              <a:latin typeface="Arial"/>
              <a:ea typeface="Arial"/>
              <a:cs typeface="Arial"/>
              <a:sym typeface="Arial"/>
            </a:endParaRPr>
          </a:p>
          <a:p>
            <a:pPr>
              <a:lnSpc>
                <a:spcPts val="3780"/>
              </a:lnSpc>
            </a:pPr>
            <a:r>
              <a:rPr lang="en-US" sz="3500" b="1">
                <a:solidFill>
                  <a:srgbClr val="1B6C9C"/>
                </a:solidFill>
                <a:latin typeface="Arial"/>
                <a:ea typeface="Arial"/>
                <a:cs typeface="Arial"/>
                <a:sym typeface="Arial"/>
              </a:rPr>
              <a:t>Annual Household Income</a:t>
            </a:r>
          </a:p>
        </p:txBody>
      </p:sp>
      <p:pic>
        <p:nvPicPr>
          <p:cNvPr id="16" name="Picture 15">
            <a:extLst>
              <a:ext uri="{FF2B5EF4-FFF2-40B4-BE49-F238E27FC236}">
                <a16:creationId xmlns:a16="http://schemas.microsoft.com/office/drawing/2014/main" id="{001ABA57-499B-2907-59AD-406A2B72E74B}"/>
              </a:ext>
            </a:extLst>
          </p:cNvPr>
          <p:cNvPicPr>
            <a:picLocks noChangeAspect="1"/>
          </p:cNvPicPr>
          <p:nvPr/>
        </p:nvPicPr>
        <p:blipFill>
          <a:blip r:embed="rId2"/>
          <a:stretch>
            <a:fillRect/>
          </a:stretch>
        </p:blipFill>
        <p:spPr>
          <a:xfrm>
            <a:off x="7620000" y="1511357"/>
            <a:ext cx="9353885" cy="8097594"/>
          </a:xfrm>
          <a:prstGeom prst="rect">
            <a:avLst/>
          </a:prstGeom>
        </p:spPr>
      </p:pic>
      <p:sp>
        <p:nvSpPr>
          <p:cNvPr id="17" name="TextBox 16">
            <a:extLst>
              <a:ext uri="{FF2B5EF4-FFF2-40B4-BE49-F238E27FC236}">
                <a16:creationId xmlns:a16="http://schemas.microsoft.com/office/drawing/2014/main" id="{3C73EFA8-0A87-5F64-2821-4385CC80382C}"/>
              </a:ext>
            </a:extLst>
          </p:cNvPr>
          <p:cNvSpPr txBox="1"/>
          <p:nvPr/>
        </p:nvSpPr>
        <p:spPr>
          <a:xfrm>
            <a:off x="-83547" y="3362212"/>
            <a:ext cx="7162800" cy="5293757"/>
          </a:xfrm>
          <a:prstGeom prst="rect">
            <a:avLst/>
          </a:prstGeom>
          <a:noFill/>
        </p:spPr>
        <p:txBody>
          <a:bodyPr wrap="square" rtlCol="0">
            <a:spAutoFit/>
          </a:bodyPr>
          <a:lstStyle/>
          <a:p>
            <a:r>
              <a:rPr lang="en-US" sz="2000" b="1" dirty="0"/>
              <a:t>B1:  </a:t>
            </a:r>
          </a:p>
          <a:p>
            <a:r>
              <a:rPr lang="en-US" sz="2000" b="1" dirty="0"/>
              <a:t>BASE IS $80,000  </a:t>
            </a:r>
          </a:p>
          <a:p>
            <a:r>
              <a:rPr lang="en-US" sz="2000" b="1" dirty="0"/>
              <a:t>YTD BONUS INCOME AS OF PAYSTUB DATED 8.15 = $5500.   </a:t>
            </a:r>
          </a:p>
          <a:p>
            <a:r>
              <a:rPr lang="en-US" sz="2000" b="1" dirty="0"/>
              <a:t>$5500 / 7.5 MONTHS = $733.33 *12 = $8799.96	</a:t>
            </a:r>
          </a:p>
          <a:p>
            <a:r>
              <a:rPr lang="en-US" sz="2000" b="1" dirty="0"/>
              <a:t>TOTAL COMPLIANCE INCOME FOR B1 = $88,799.96 (ROUND TO $88,800)</a:t>
            </a:r>
          </a:p>
          <a:p>
            <a:r>
              <a:rPr lang="en-US" sz="2000" b="1" dirty="0"/>
              <a:t> </a:t>
            </a:r>
          </a:p>
          <a:p>
            <a:r>
              <a:rPr lang="en-US" sz="2000" b="1" dirty="0"/>
              <a:t>	</a:t>
            </a:r>
          </a:p>
          <a:p>
            <a:r>
              <a:rPr lang="en-US" sz="2000" b="1" dirty="0"/>
              <a:t>B2:  </a:t>
            </a:r>
          </a:p>
          <a:p>
            <a:r>
              <a:rPr lang="en-US" sz="2000" b="1" dirty="0"/>
              <a:t>BASE IS $20/HR *40*52 = $41,600</a:t>
            </a:r>
          </a:p>
          <a:p>
            <a:r>
              <a:rPr lang="en-US" sz="2000" b="1" dirty="0"/>
              <a:t>YTD CHILD SUPPORT = $250/MONTH *12 = $3000</a:t>
            </a:r>
          </a:p>
          <a:p>
            <a:r>
              <a:rPr lang="en-US" sz="2000" b="1" dirty="0"/>
              <a:t>TOTAL COMPLIANCE INCOME FOR B2 = $44,600</a:t>
            </a:r>
          </a:p>
          <a:p>
            <a:endParaRPr lang="en-US" sz="2000" b="1" dirty="0"/>
          </a:p>
          <a:p>
            <a:endParaRPr lang="en-US" sz="2000" b="1" dirty="0"/>
          </a:p>
          <a:p>
            <a:r>
              <a:rPr lang="en-US" sz="2000" b="1" dirty="0"/>
              <a:t>**HOUSEHOLD INCOME IS NOT THE SAME AS QUALIFYING INCOME. DO NOT CONFUSE THEM </a:t>
            </a:r>
          </a:p>
          <a:p>
            <a:endParaRPr lang="en-US" dirty="0"/>
          </a:p>
        </p:txBody>
      </p:sp>
    </p:spTree>
  </p:cSld>
  <p:clrMapOvr>
    <a:masterClrMapping/>
  </p:clrMapOvr>
  <p:transition spd="slow">
    <p:cover dir="l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9746683" y="3334772"/>
            <a:ext cx="66675" cy="3612509"/>
            <a:chOff x="0" y="0"/>
            <a:chExt cx="88900" cy="4816678"/>
          </a:xfrm>
        </p:grpSpPr>
        <p:sp>
          <p:nvSpPr>
            <p:cNvPr id="8" name="AutoShape 8"/>
            <p:cNvSpPr/>
            <p:nvPr/>
          </p:nvSpPr>
          <p:spPr>
            <a:xfrm>
              <a:off x="44450" y="0"/>
              <a:ext cx="0" cy="2621514"/>
            </a:xfrm>
            <a:prstGeom prst="line">
              <a:avLst/>
            </a:prstGeom>
            <a:ln w="88900" cap="flat">
              <a:solidFill>
                <a:srgbClr val="FFFFFF"/>
              </a:solidFill>
              <a:prstDash val="solid"/>
              <a:headEnd type="oval" w="lg" len="lg"/>
              <a:tailEnd type="oval" w="lg" len="lg"/>
            </a:ln>
          </p:spPr>
          <p:txBody>
            <a:bodyPr/>
            <a:lstStyle/>
            <a:p>
              <a:endParaRPr lang="en-US"/>
            </a:p>
          </p:txBody>
        </p:sp>
        <p:sp>
          <p:nvSpPr>
            <p:cNvPr id="9" name="AutoShape 9"/>
            <p:cNvSpPr/>
            <p:nvPr/>
          </p:nvSpPr>
          <p:spPr>
            <a:xfrm>
              <a:off x="44450" y="2266390"/>
              <a:ext cx="0" cy="2550288"/>
            </a:xfrm>
            <a:prstGeom prst="line">
              <a:avLst/>
            </a:prstGeom>
            <a:ln w="88900" cap="flat">
              <a:solidFill>
                <a:srgbClr val="FFFFFF"/>
              </a:solidFill>
              <a:prstDash val="solid"/>
              <a:headEnd type="oval" w="lg" len="lg"/>
              <a:tailEnd type="oval" w="lg" len="lg"/>
            </a:ln>
          </p:spPr>
          <p:txBody>
            <a:bodyPr/>
            <a:lstStyle/>
            <a:p>
              <a:endParaRPr lang="en-US"/>
            </a:p>
          </p:txBody>
        </p:sp>
      </p:grpSp>
      <p:sp>
        <p:nvSpPr>
          <p:cNvPr id="10" name="TextBox 10"/>
          <p:cNvSpPr txBox="1"/>
          <p:nvPr/>
        </p:nvSpPr>
        <p:spPr>
          <a:xfrm>
            <a:off x="533400" y="1162061"/>
            <a:ext cx="10515600" cy="665118"/>
          </a:xfrm>
          <a:prstGeom prst="rect">
            <a:avLst/>
          </a:prstGeom>
        </p:spPr>
        <p:txBody>
          <a:bodyPr wrap="square" lIns="0" tIns="0" rIns="0" bIns="0" rtlCol="0" anchor="t">
            <a:spAutoFit/>
          </a:bodyPr>
          <a:lstStyle/>
          <a:p>
            <a:pPr algn="l">
              <a:lnSpc>
                <a:spcPts val="5615"/>
              </a:lnSpc>
            </a:pPr>
            <a:r>
              <a:rPr lang="en-US" sz="3600" b="1">
                <a:solidFill>
                  <a:srgbClr val="1B6C9C"/>
                </a:solidFill>
                <a:latin typeface="Arial"/>
                <a:ea typeface="Arial"/>
                <a:cs typeface="Arial"/>
                <a:sym typeface="Arial"/>
              </a:rPr>
              <a:t>Adjusted Household Income </a:t>
            </a:r>
          </a:p>
        </p:txBody>
      </p:sp>
      <p:sp>
        <p:nvSpPr>
          <p:cNvPr id="13" name="TextBox 13"/>
          <p:cNvSpPr txBox="1"/>
          <p:nvPr/>
        </p:nvSpPr>
        <p:spPr>
          <a:xfrm>
            <a:off x="10408198" y="4906953"/>
            <a:ext cx="5170006" cy="711708"/>
          </a:xfrm>
          <a:prstGeom prst="rect">
            <a:avLst/>
          </a:prstGeom>
        </p:spPr>
        <p:txBody>
          <a:bodyPr lIns="0" tIns="0" rIns="0" bIns="0" rtlCol="0" anchor="t">
            <a:spAutoFit/>
          </a:bodyPr>
          <a:lstStyle/>
          <a:p>
            <a:pPr algn="l">
              <a:lnSpc>
                <a:spcPts val="2771"/>
              </a:lnSpc>
            </a:pPr>
            <a:r>
              <a:rPr lang="en-US" sz="1979">
                <a:solidFill>
                  <a:srgbClr val="FFFFFF"/>
                </a:solidFill>
                <a:latin typeface="Arial"/>
                <a:ea typeface="Arial"/>
                <a:cs typeface="Arial"/>
                <a:sym typeface="Arial"/>
              </a:rPr>
              <a:t>Lorem ipsum dolor sit amet, consectetur adipiscing elit, sed do dolore magna </a:t>
            </a:r>
          </a:p>
        </p:txBody>
      </p:sp>
      <p:sp>
        <p:nvSpPr>
          <p:cNvPr id="14" name="TextBox 14"/>
          <p:cNvSpPr txBox="1"/>
          <p:nvPr/>
        </p:nvSpPr>
        <p:spPr>
          <a:xfrm>
            <a:off x="10408198" y="6553327"/>
            <a:ext cx="5170006" cy="711708"/>
          </a:xfrm>
          <a:prstGeom prst="rect">
            <a:avLst/>
          </a:prstGeom>
        </p:spPr>
        <p:txBody>
          <a:bodyPr lIns="0" tIns="0" rIns="0" bIns="0" rtlCol="0" anchor="t">
            <a:spAutoFit/>
          </a:bodyPr>
          <a:lstStyle/>
          <a:p>
            <a:pPr algn="l">
              <a:lnSpc>
                <a:spcPts val="2771"/>
              </a:lnSpc>
            </a:pPr>
            <a:r>
              <a:rPr lang="en-US" sz="1979">
                <a:solidFill>
                  <a:srgbClr val="FFFFFF"/>
                </a:solidFill>
                <a:latin typeface="Arial"/>
                <a:ea typeface="Arial"/>
                <a:cs typeface="Arial"/>
                <a:sym typeface="Arial"/>
              </a:rPr>
              <a:t>Lorem ipsum dolor sit amet, consectetur adipiscing elit, sed do dolore magna </a:t>
            </a:r>
          </a:p>
        </p:txBody>
      </p:sp>
      <p:sp>
        <p:nvSpPr>
          <p:cNvPr id="18" name="TextBox 9">
            <a:extLst>
              <a:ext uri="{FF2B5EF4-FFF2-40B4-BE49-F238E27FC236}">
                <a16:creationId xmlns:a16="http://schemas.microsoft.com/office/drawing/2014/main" id="{113A74F4-57BB-40FF-B54A-FD2AFB06B2FD}"/>
              </a:ext>
            </a:extLst>
          </p:cNvPr>
          <p:cNvSpPr txBox="1"/>
          <p:nvPr/>
        </p:nvSpPr>
        <p:spPr>
          <a:xfrm>
            <a:off x="1486995" y="0"/>
            <a:ext cx="12765378" cy="655372"/>
          </a:xfrm>
          <a:prstGeom prst="rect">
            <a:avLst/>
          </a:prstGeom>
        </p:spPr>
        <p:txBody>
          <a:bodyPr wrap="square" lIns="0" tIns="0" rIns="0" bIns="0" rtlCol="0" anchor="t">
            <a:spAutoFit/>
          </a:bodyPr>
          <a:lstStyle/>
          <a:p>
            <a:pPr algn="ctr">
              <a:lnSpc>
                <a:spcPts val="5615"/>
              </a:lnSpc>
            </a:pPr>
            <a:r>
              <a:rPr lang="en-US" sz="4000" b="1">
                <a:solidFill>
                  <a:srgbClr val="1B6C9C"/>
                </a:solidFill>
                <a:latin typeface="Arial"/>
                <a:ea typeface="Arial"/>
                <a:cs typeface="Arial"/>
                <a:sym typeface="Arial"/>
              </a:rPr>
              <a:t>USDA INCOME CALCULATION WORKSHEET</a:t>
            </a:r>
          </a:p>
        </p:txBody>
      </p:sp>
      <p:pic>
        <p:nvPicPr>
          <p:cNvPr id="20" name="Picture 19">
            <a:extLst>
              <a:ext uri="{FF2B5EF4-FFF2-40B4-BE49-F238E27FC236}">
                <a16:creationId xmlns:a16="http://schemas.microsoft.com/office/drawing/2014/main" id="{DA3CA8C6-EAF1-28D5-46CA-4C8DD284B77B}"/>
              </a:ext>
            </a:extLst>
          </p:cNvPr>
          <p:cNvPicPr>
            <a:picLocks noChangeAspect="1"/>
          </p:cNvPicPr>
          <p:nvPr/>
        </p:nvPicPr>
        <p:blipFill>
          <a:blip r:embed="rId2"/>
          <a:stretch>
            <a:fillRect/>
          </a:stretch>
        </p:blipFill>
        <p:spPr>
          <a:xfrm>
            <a:off x="7543800" y="1108283"/>
            <a:ext cx="8413460" cy="7852563"/>
          </a:xfrm>
          <a:prstGeom prst="rect">
            <a:avLst/>
          </a:prstGeom>
        </p:spPr>
      </p:pic>
      <p:pic>
        <p:nvPicPr>
          <p:cNvPr id="22" name="Picture 21">
            <a:extLst>
              <a:ext uri="{FF2B5EF4-FFF2-40B4-BE49-F238E27FC236}">
                <a16:creationId xmlns:a16="http://schemas.microsoft.com/office/drawing/2014/main" id="{D7570E96-3D48-91D6-9C34-49FEA2307720}"/>
              </a:ext>
            </a:extLst>
          </p:cNvPr>
          <p:cNvPicPr>
            <a:picLocks noChangeAspect="1"/>
          </p:cNvPicPr>
          <p:nvPr/>
        </p:nvPicPr>
        <p:blipFill>
          <a:blip r:embed="rId3"/>
          <a:stretch>
            <a:fillRect/>
          </a:stretch>
        </p:blipFill>
        <p:spPr>
          <a:xfrm>
            <a:off x="7480556" y="9132474"/>
            <a:ext cx="8597643" cy="957159"/>
          </a:xfrm>
          <a:prstGeom prst="rect">
            <a:avLst/>
          </a:prstGeom>
        </p:spPr>
      </p:pic>
      <p:sp>
        <p:nvSpPr>
          <p:cNvPr id="23" name="TextBox 22">
            <a:extLst>
              <a:ext uri="{FF2B5EF4-FFF2-40B4-BE49-F238E27FC236}">
                <a16:creationId xmlns:a16="http://schemas.microsoft.com/office/drawing/2014/main" id="{BE8C5849-406B-8ED1-A6D6-72D228E8FD14}"/>
              </a:ext>
            </a:extLst>
          </p:cNvPr>
          <p:cNvSpPr txBox="1"/>
          <p:nvPr/>
        </p:nvSpPr>
        <p:spPr>
          <a:xfrm>
            <a:off x="4114800" y="8323418"/>
            <a:ext cx="2590800" cy="646331"/>
          </a:xfrm>
          <a:prstGeom prst="rect">
            <a:avLst/>
          </a:prstGeom>
          <a:noFill/>
        </p:spPr>
        <p:txBody>
          <a:bodyPr wrap="square" rtlCol="0">
            <a:spAutoFit/>
          </a:bodyPr>
          <a:lstStyle/>
          <a:p>
            <a:r>
              <a:rPr lang="en-US" b="1" dirty="0"/>
              <a:t>Income limit for the county</a:t>
            </a:r>
          </a:p>
        </p:txBody>
      </p:sp>
      <p:cxnSp>
        <p:nvCxnSpPr>
          <p:cNvPr id="25" name="Straight Arrow Connector 24">
            <a:extLst>
              <a:ext uri="{FF2B5EF4-FFF2-40B4-BE49-F238E27FC236}">
                <a16:creationId xmlns:a16="http://schemas.microsoft.com/office/drawing/2014/main" id="{73C4999F-56F0-BEB0-5C11-3E2E7F490766}"/>
              </a:ext>
            </a:extLst>
          </p:cNvPr>
          <p:cNvCxnSpPr>
            <a:cxnSpLocks/>
          </p:cNvCxnSpPr>
          <p:nvPr/>
        </p:nvCxnSpPr>
        <p:spPr>
          <a:xfrm>
            <a:off x="5219700" y="8920914"/>
            <a:ext cx="3924300" cy="74876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4F71803A-97D6-D457-4A1F-9F1C72EFBF4A}"/>
              </a:ext>
            </a:extLst>
          </p:cNvPr>
          <p:cNvSpPr txBox="1"/>
          <p:nvPr/>
        </p:nvSpPr>
        <p:spPr>
          <a:xfrm>
            <a:off x="16206380" y="7265035"/>
            <a:ext cx="1524000" cy="923330"/>
          </a:xfrm>
          <a:prstGeom prst="rect">
            <a:avLst/>
          </a:prstGeom>
          <a:noFill/>
        </p:spPr>
        <p:txBody>
          <a:bodyPr wrap="square" rtlCol="0">
            <a:spAutoFit/>
          </a:bodyPr>
          <a:lstStyle/>
          <a:p>
            <a:r>
              <a:rPr lang="en-US" b="1" dirty="0"/>
              <a:t>Make sure you’re within the limit </a:t>
            </a:r>
          </a:p>
        </p:txBody>
      </p:sp>
      <p:cxnSp>
        <p:nvCxnSpPr>
          <p:cNvPr id="28" name="Straight Arrow Connector 27">
            <a:extLst>
              <a:ext uri="{FF2B5EF4-FFF2-40B4-BE49-F238E27FC236}">
                <a16:creationId xmlns:a16="http://schemas.microsoft.com/office/drawing/2014/main" id="{55F73AF8-A56F-08E2-E05B-6315FA2348B4}"/>
              </a:ext>
            </a:extLst>
          </p:cNvPr>
          <p:cNvCxnSpPr>
            <a:cxnSpLocks/>
          </p:cNvCxnSpPr>
          <p:nvPr/>
        </p:nvCxnSpPr>
        <p:spPr>
          <a:xfrm flipH="1">
            <a:off x="15697200" y="8529397"/>
            <a:ext cx="1271180" cy="85749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transition spd="slow">
    <p:cover dir="l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0">
            <a:extLst>
              <a:ext uri="{FF2B5EF4-FFF2-40B4-BE49-F238E27FC236}">
                <a16:creationId xmlns:a16="http://schemas.microsoft.com/office/drawing/2014/main" id="{7A00A678-D1DF-A5C2-64EB-0AEAE7305ABC}"/>
              </a:ext>
            </a:extLst>
          </p:cNvPr>
          <p:cNvSpPr txBox="1"/>
          <p:nvPr/>
        </p:nvSpPr>
        <p:spPr>
          <a:xfrm>
            <a:off x="152400" y="1409700"/>
            <a:ext cx="11963400" cy="665118"/>
          </a:xfrm>
          <a:prstGeom prst="rect">
            <a:avLst/>
          </a:prstGeom>
        </p:spPr>
        <p:txBody>
          <a:bodyPr wrap="square" lIns="0" tIns="0" rIns="0" bIns="0" rtlCol="0" anchor="t">
            <a:spAutoFit/>
          </a:bodyPr>
          <a:lstStyle/>
          <a:p>
            <a:pPr algn="l">
              <a:lnSpc>
                <a:spcPts val="5615"/>
              </a:lnSpc>
            </a:pPr>
            <a:r>
              <a:rPr lang="en-US" sz="3600" b="1">
                <a:solidFill>
                  <a:srgbClr val="1B6C9C"/>
                </a:solidFill>
                <a:latin typeface="Arial"/>
                <a:ea typeface="Arial"/>
                <a:cs typeface="Arial"/>
                <a:sym typeface="Arial"/>
              </a:rPr>
              <a:t>Repayment Income  (Qualifying Income) </a:t>
            </a:r>
          </a:p>
        </p:txBody>
      </p:sp>
      <p:pic>
        <p:nvPicPr>
          <p:cNvPr id="8" name="Picture 7">
            <a:extLst>
              <a:ext uri="{FF2B5EF4-FFF2-40B4-BE49-F238E27FC236}">
                <a16:creationId xmlns:a16="http://schemas.microsoft.com/office/drawing/2014/main" id="{0A5759A8-5649-2984-14B6-AD57B698FAEF}"/>
              </a:ext>
            </a:extLst>
          </p:cNvPr>
          <p:cNvPicPr>
            <a:picLocks noChangeAspect="1"/>
          </p:cNvPicPr>
          <p:nvPr/>
        </p:nvPicPr>
        <p:blipFill>
          <a:blip r:embed="rId2"/>
          <a:stretch>
            <a:fillRect/>
          </a:stretch>
        </p:blipFill>
        <p:spPr>
          <a:xfrm>
            <a:off x="2438400" y="38100"/>
            <a:ext cx="12766130" cy="1066892"/>
          </a:xfrm>
          <a:prstGeom prst="rect">
            <a:avLst/>
          </a:prstGeom>
        </p:spPr>
      </p:pic>
      <p:pic>
        <p:nvPicPr>
          <p:cNvPr id="10" name="Picture 9">
            <a:extLst>
              <a:ext uri="{FF2B5EF4-FFF2-40B4-BE49-F238E27FC236}">
                <a16:creationId xmlns:a16="http://schemas.microsoft.com/office/drawing/2014/main" id="{41152896-CF6C-EEB8-46F4-11DB48670134}"/>
              </a:ext>
            </a:extLst>
          </p:cNvPr>
          <p:cNvPicPr>
            <a:picLocks noChangeAspect="1"/>
          </p:cNvPicPr>
          <p:nvPr/>
        </p:nvPicPr>
        <p:blipFill>
          <a:blip r:embed="rId3"/>
          <a:stretch>
            <a:fillRect/>
          </a:stretch>
        </p:blipFill>
        <p:spPr>
          <a:xfrm>
            <a:off x="6138041" y="2074818"/>
            <a:ext cx="10284359" cy="7894049"/>
          </a:xfrm>
          <a:prstGeom prst="rect">
            <a:avLst/>
          </a:prstGeom>
        </p:spPr>
      </p:pic>
      <p:sp>
        <p:nvSpPr>
          <p:cNvPr id="11" name="TextBox 10">
            <a:extLst>
              <a:ext uri="{FF2B5EF4-FFF2-40B4-BE49-F238E27FC236}">
                <a16:creationId xmlns:a16="http://schemas.microsoft.com/office/drawing/2014/main" id="{006CCF95-A982-1678-FFEF-2CA6DEBA974E}"/>
              </a:ext>
            </a:extLst>
          </p:cNvPr>
          <p:cNvSpPr txBox="1"/>
          <p:nvPr/>
        </p:nvSpPr>
        <p:spPr>
          <a:xfrm>
            <a:off x="609600" y="4152900"/>
            <a:ext cx="4724400" cy="2246769"/>
          </a:xfrm>
          <a:prstGeom prst="rect">
            <a:avLst/>
          </a:prstGeom>
          <a:noFill/>
        </p:spPr>
        <p:txBody>
          <a:bodyPr wrap="square" rtlCol="0">
            <a:spAutoFit/>
          </a:bodyPr>
          <a:lstStyle/>
          <a:p>
            <a:r>
              <a:rPr lang="en-US" sz="2000" b="1" dirty="0"/>
              <a:t>Calculate qualifying income just as you would any other loan.  </a:t>
            </a:r>
          </a:p>
          <a:p>
            <a:endParaRPr lang="en-US" sz="2000" b="1" dirty="0"/>
          </a:p>
          <a:p>
            <a:endParaRPr lang="en-US" sz="2000" b="1" dirty="0"/>
          </a:p>
          <a:p>
            <a:endParaRPr lang="en-US" sz="2000" b="1" dirty="0"/>
          </a:p>
          <a:p>
            <a:r>
              <a:rPr lang="en-US" sz="2000" b="1" dirty="0"/>
              <a:t>Don’t confuse Household income and Repayment income </a:t>
            </a:r>
          </a:p>
        </p:txBody>
      </p:sp>
    </p:spTree>
    <p:extLst>
      <p:ext uri="{BB962C8B-B14F-4D97-AF65-F5344CB8AC3E}">
        <p14:creationId xmlns:p14="http://schemas.microsoft.com/office/powerpoint/2010/main" val="167980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21124" y="-408484"/>
            <a:ext cx="19491095" cy="10627652"/>
            <a:chOff x="0" y="0"/>
            <a:chExt cx="5133457" cy="2799053"/>
          </a:xfrm>
        </p:grpSpPr>
        <p:sp>
          <p:nvSpPr>
            <p:cNvPr id="4" name="Freeform 4"/>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5" name="TextBox 5"/>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16" name="TextBox 16"/>
          <p:cNvSpPr txBox="1"/>
          <p:nvPr/>
        </p:nvSpPr>
        <p:spPr>
          <a:xfrm>
            <a:off x="5664511" y="156226"/>
            <a:ext cx="6902019" cy="721288"/>
          </a:xfrm>
          <a:prstGeom prst="rect">
            <a:avLst/>
          </a:prstGeom>
        </p:spPr>
        <p:txBody>
          <a:bodyPr lIns="0" tIns="0" rIns="0" bIns="0" rtlCol="0" anchor="t">
            <a:spAutoFit/>
          </a:bodyPr>
          <a:lstStyle/>
          <a:p>
            <a:pPr algn="ctr">
              <a:lnSpc>
                <a:spcPts val="5615"/>
              </a:lnSpc>
            </a:pPr>
            <a:r>
              <a:rPr lang="en-US" sz="5199" b="1" dirty="0">
                <a:solidFill>
                  <a:srgbClr val="1B6C9C"/>
                </a:solidFill>
                <a:latin typeface="Arial"/>
                <a:ea typeface="Arial"/>
                <a:cs typeface="Arial"/>
                <a:sym typeface="Arial"/>
              </a:rPr>
              <a:t>ASSETS </a:t>
            </a:r>
          </a:p>
        </p:txBody>
      </p:sp>
      <p:sp>
        <p:nvSpPr>
          <p:cNvPr id="25" name="TextBox 24">
            <a:extLst>
              <a:ext uri="{FF2B5EF4-FFF2-40B4-BE49-F238E27FC236}">
                <a16:creationId xmlns:a16="http://schemas.microsoft.com/office/drawing/2014/main" id="{9F33CD19-8A7D-B3EB-F714-BE96E0B795B7}"/>
              </a:ext>
            </a:extLst>
          </p:cNvPr>
          <p:cNvSpPr txBox="1"/>
          <p:nvPr/>
        </p:nvSpPr>
        <p:spPr>
          <a:xfrm>
            <a:off x="2307990" y="1432742"/>
            <a:ext cx="15163800" cy="1631216"/>
          </a:xfrm>
          <a:prstGeom prst="rect">
            <a:avLst/>
          </a:prstGeom>
          <a:noFill/>
        </p:spPr>
        <p:txBody>
          <a:bodyPr wrap="square" rtlCol="0">
            <a:spAutoFit/>
          </a:bodyPr>
          <a:lstStyle/>
          <a:p>
            <a:r>
              <a:rPr lang="en-US" sz="2400" b="1" dirty="0"/>
              <a:t>Two months bank statements for each account being used for closing or reserves </a:t>
            </a:r>
          </a:p>
          <a:p>
            <a:r>
              <a:rPr lang="en-US" sz="2400" b="1" dirty="0"/>
              <a:t>Only official bank statements, VODs or third-party verifications are acceptable  </a:t>
            </a:r>
          </a:p>
          <a:p>
            <a:r>
              <a:rPr lang="en-US" sz="2400" b="1" dirty="0"/>
              <a:t>Transaction statements, even if they show a URL and are stamped, are not acceptable </a:t>
            </a:r>
          </a:p>
          <a:p>
            <a:r>
              <a:rPr lang="en-US" sz="2800" dirty="0"/>
              <a:t>	</a:t>
            </a:r>
          </a:p>
        </p:txBody>
      </p:sp>
      <p:sp>
        <p:nvSpPr>
          <p:cNvPr id="26" name="TextBox 25">
            <a:extLst>
              <a:ext uri="{FF2B5EF4-FFF2-40B4-BE49-F238E27FC236}">
                <a16:creationId xmlns:a16="http://schemas.microsoft.com/office/drawing/2014/main" id="{12C788F6-965C-556A-3281-CE331FDC1921}"/>
              </a:ext>
            </a:extLst>
          </p:cNvPr>
          <p:cNvSpPr txBox="1"/>
          <p:nvPr/>
        </p:nvSpPr>
        <p:spPr>
          <a:xfrm>
            <a:off x="2307990" y="2820524"/>
            <a:ext cx="7558682" cy="4801314"/>
          </a:xfrm>
          <a:prstGeom prst="rect">
            <a:avLst/>
          </a:prstGeom>
          <a:noFill/>
        </p:spPr>
        <p:txBody>
          <a:bodyPr wrap="square" rtlCol="0">
            <a:spAutoFit/>
          </a:bodyPr>
          <a:lstStyle/>
          <a:p>
            <a:r>
              <a:rPr lang="en-US" sz="2400" b="1" dirty="0"/>
              <a:t>What to look for:</a:t>
            </a:r>
          </a:p>
          <a:p>
            <a:endParaRPr lang="en-US" sz="2400" b="1" dirty="0"/>
          </a:p>
          <a:p>
            <a:pPr marL="285750" indent="-285750">
              <a:buFont typeface="Arial" panose="020B0604020202020204" pitchFamily="34" charset="0"/>
              <a:buChar char="•"/>
            </a:pPr>
            <a:r>
              <a:rPr lang="en-US" sz="2400" b="1" dirty="0"/>
              <a:t>Unexplained or non payroll deposits as this could indicate additional income from other sources **Any individual deposit &gt;$1000 must be sourced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Buy now, pay later debits</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Joint owners of account that might be occupying the subject with the borrower but not disclosed or joint owners with income </a:t>
            </a:r>
          </a:p>
          <a:p>
            <a:endParaRPr lang="en-US" dirty="0"/>
          </a:p>
        </p:txBody>
      </p:sp>
      <p:sp>
        <p:nvSpPr>
          <p:cNvPr id="27" name="TextBox 26">
            <a:extLst>
              <a:ext uri="{FF2B5EF4-FFF2-40B4-BE49-F238E27FC236}">
                <a16:creationId xmlns:a16="http://schemas.microsoft.com/office/drawing/2014/main" id="{2104C4B3-C969-F36D-E90A-189D9AF5CC2A}"/>
              </a:ext>
            </a:extLst>
          </p:cNvPr>
          <p:cNvSpPr txBox="1"/>
          <p:nvPr/>
        </p:nvSpPr>
        <p:spPr>
          <a:xfrm>
            <a:off x="2209800" y="7423547"/>
            <a:ext cx="14617461" cy="1200329"/>
          </a:xfrm>
          <a:prstGeom prst="rect">
            <a:avLst/>
          </a:prstGeom>
          <a:noFill/>
        </p:spPr>
        <p:txBody>
          <a:bodyPr wrap="square" rtlCol="0">
            <a:spAutoFit/>
          </a:bodyPr>
          <a:lstStyle/>
          <a:p>
            <a:endParaRPr lang="en-US" sz="2400" b="1" dirty="0"/>
          </a:p>
          <a:p>
            <a:r>
              <a:rPr lang="en-US" sz="2400" b="1" dirty="0"/>
              <a:t>Do not overinflate the assets and this very often causes false approvals on marginal loans due to those reserves</a:t>
            </a:r>
            <a:endParaRPr lang="en-US" dirty="0"/>
          </a:p>
        </p:txBody>
      </p:sp>
      <p:sp>
        <p:nvSpPr>
          <p:cNvPr id="28" name="TextBox 27">
            <a:extLst>
              <a:ext uri="{FF2B5EF4-FFF2-40B4-BE49-F238E27FC236}">
                <a16:creationId xmlns:a16="http://schemas.microsoft.com/office/drawing/2014/main" id="{70394E9A-763A-80CB-2596-2150903D396E}"/>
              </a:ext>
            </a:extLst>
          </p:cNvPr>
          <p:cNvSpPr txBox="1"/>
          <p:nvPr/>
        </p:nvSpPr>
        <p:spPr>
          <a:xfrm>
            <a:off x="2220207" y="8664488"/>
            <a:ext cx="12801600" cy="1107996"/>
          </a:xfrm>
          <a:prstGeom prst="rect">
            <a:avLst/>
          </a:prstGeom>
          <a:noFill/>
        </p:spPr>
        <p:txBody>
          <a:bodyPr wrap="square" rtlCol="0">
            <a:spAutoFit/>
          </a:bodyPr>
          <a:lstStyle/>
          <a:p>
            <a:r>
              <a:rPr lang="en-US" sz="2400" b="1" dirty="0"/>
              <a:t>USDA does not require verification of closing funds, so assets do not need to be entered into GUS unless you need them to keep the approval </a:t>
            </a:r>
          </a:p>
          <a:p>
            <a:endParaRPr lang="en-US" dirty="0"/>
          </a:p>
        </p:txBody>
      </p:sp>
      <p:pic>
        <p:nvPicPr>
          <p:cNvPr id="17" name="Picture 16">
            <a:extLst>
              <a:ext uri="{FF2B5EF4-FFF2-40B4-BE49-F238E27FC236}">
                <a16:creationId xmlns:a16="http://schemas.microsoft.com/office/drawing/2014/main" id="{04F5399B-AF4F-8475-C59D-2FEC91FC6385}"/>
              </a:ext>
            </a:extLst>
          </p:cNvPr>
          <p:cNvPicPr>
            <a:picLocks noChangeAspect="1"/>
          </p:cNvPicPr>
          <p:nvPr/>
        </p:nvPicPr>
        <p:blipFill>
          <a:blip r:embed="rId2"/>
          <a:stretch>
            <a:fillRect/>
          </a:stretch>
        </p:blipFill>
        <p:spPr>
          <a:xfrm>
            <a:off x="11040393" y="3107028"/>
            <a:ext cx="3610479" cy="285790"/>
          </a:xfrm>
          <a:prstGeom prst="rect">
            <a:avLst/>
          </a:prstGeom>
          <a:solidFill>
            <a:schemeClr val="accent3"/>
          </a:solidFill>
        </p:spPr>
      </p:pic>
      <p:pic>
        <p:nvPicPr>
          <p:cNvPr id="19" name="Picture 18">
            <a:extLst>
              <a:ext uri="{FF2B5EF4-FFF2-40B4-BE49-F238E27FC236}">
                <a16:creationId xmlns:a16="http://schemas.microsoft.com/office/drawing/2014/main" id="{12A2F3AC-3D9C-2558-31EF-DA391E0C5A91}"/>
              </a:ext>
            </a:extLst>
          </p:cNvPr>
          <p:cNvPicPr>
            <a:picLocks noChangeAspect="1"/>
          </p:cNvPicPr>
          <p:nvPr/>
        </p:nvPicPr>
        <p:blipFill>
          <a:blip r:embed="rId3"/>
          <a:stretch>
            <a:fillRect/>
          </a:stretch>
        </p:blipFill>
        <p:spPr>
          <a:xfrm>
            <a:off x="14132172" y="3170804"/>
            <a:ext cx="1133633" cy="257211"/>
          </a:xfrm>
          <a:prstGeom prst="rect">
            <a:avLst/>
          </a:prstGeom>
        </p:spPr>
      </p:pic>
      <p:pic>
        <p:nvPicPr>
          <p:cNvPr id="22" name="Picture 21">
            <a:extLst>
              <a:ext uri="{FF2B5EF4-FFF2-40B4-BE49-F238E27FC236}">
                <a16:creationId xmlns:a16="http://schemas.microsoft.com/office/drawing/2014/main" id="{44E3465C-CC08-C21A-2D72-DE9E34D232A2}"/>
              </a:ext>
            </a:extLst>
          </p:cNvPr>
          <p:cNvPicPr>
            <a:picLocks noChangeAspect="1"/>
          </p:cNvPicPr>
          <p:nvPr/>
        </p:nvPicPr>
        <p:blipFill>
          <a:blip r:embed="rId4"/>
          <a:stretch>
            <a:fillRect/>
          </a:stretch>
        </p:blipFill>
        <p:spPr>
          <a:xfrm>
            <a:off x="11131378" y="3475754"/>
            <a:ext cx="3229426" cy="276264"/>
          </a:xfrm>
          <a:prstGeom prst="rect">
            <a:avLst/>
          </a:prstGeom>
          <a:solidFill>
            <a:schemeClr val="accent3"/>
          </a:solidFill>
        </p:spPr>
      </p:pic>
      <p:pic>
        <p:nvPicPr>
          <p:cNvPr id="30" name="Picture 29">
            <a:extLst>
              <a:ext uri="{FF2B5EF4-FFF2-40B4-BE49-F238E27FC236}">
                <a16:creationId xmlns:a16="http://schemas.microsoft.com/office/drawing/2014/main" id="{2522E6F2-103A-2226-6399-9DC6866AFABC}"/>
              </a:ext>
            </a:extLst>
          </p:cNvPr>
          <p:cNvPicPr>
            <a:picLocks noChangeAspect="1"/>
          </p:cNvPicPr>
          <p:nvPr/>
        </p:nvPicPr>
        <p:blipFill>
          <a:blip r:embed="rId3"/>
          <a:stretch>
            <a:fillRect/>
          </a:stretch>
        </p:blipFill>
        <p:spPr>
          <a:xfrm>
            <a:off x="14129662" y="3515035"/>
            <a:ext cx="1133633" cy="257211"/>
          </a:xfrm>
          <a:prstGeom prst="rect">
            <a:avLst/>
          </a:prstGeom>
        </p:spPr>
      </p:pic>
      <p:pic>
        <p:nvPicPr>
          <p:cNvPr id="33" name="Picture 32">
            <a:extLst>
              <a:ext uri="{FF2B5EF4-FFF2-40B4-BE49-F238E27FC236}">
                <a16:creationId xmlns:a16="http://schemas.microsoft.com/office/drawing/2014/main" id="{29C9EEA8-3B9E-E428-B131-5B341B0E1792}"/>
              </a:ext>
            </a:extLst>
          </p:cNvPr>
          <p:cNvPicPr>
            <a:picLocks noChangeAspect="1"/>
          </p:cNvPicPr>
          <p:nvPr/>
        </p:nvPicPr>
        <p:blipFill>
          <a:blip r:embed="rId5"/>
          <a:stretch>
            <a:fillRect/>
          </a:stretch>
        </p:blipFill>
        <p:spPr>
          <a:xfrm>
            <a:off x="11131378" y="3867467"/>
            <a:ext cx="3000794" cy="285790"/>
          </a:xfrm>
          <a:prstGeom prst="rect">
            <a:avLst/>
          </a:prstGeom>
        </p:spPr>
      </p:pic>
      <p:pic>
        <p:nvPicPr>
          <p:cNvPr id="35" name="Picture 34">
            <a:extLst>
              <a:ext uri="{FF2B5EF4-FFF2-40B4-BE49-F238E27FC236}">
                <a16:creationId xmlns:a16="http://schemas.microsoft.com/office/drawing/2014/main" id="{AA0F1A70-2FA3-53C0-9E2E-469D396F37C0}"/>
              </a:ext>
            </a:extLst>
          </p:cNvPr>
          <p:cNvPicPr>
            <a:picLocks noChangeAspect="1"/>
          </p:cNvPicPr>
          <p:nvPr/>
        </p:nvPicPr>
        <p:blipFill>
          <a:blip r:embed="rId6"/>
          <a:stretch>
            <a:fillRect/>
          </a:stretch>
        </p:blipFill>
        <p:spPr>
          <a:xfrm>
            <a:off x="14332723" y="3883574"/>
            <a:ext cx="1059678" cy="243819"/>
          </a:xfrm>
          <a:prstGeom prst="rect">
            <a:avLst/>
          </a:prstGeom>
        </p:spPr>
      </p:pic>
      <p:pic>
        <p:nvPicPr>
          <p:cNvPr id="45" name="Picture 44">
            <a:extLst>
              <a:ext uri="{FF2B5EF4-FFF2-40B4-BE49-F238E27FC236}">
                <a16:creationId xmlns:a16="http://schemas.microsoft.com/office/drawing/2014/main" id="{C487BFAD-EB6F-90D5-A03C-A139114C8C77}"/>
              </a:ext>
            </a:extLst>
          </p:cNvPr>
          <p:cNvPicPr>
            <a:picLocks noChangeAspect="1"/>
          </p:cNvPicPr>
          <p:nvPr/>
        </p:nvPicPr>
        <p:blipFill>
          <a:blip r:embed="rId7"/>
          <a:stretch>
            <a:fillRect/>
          </a:stretch>
        </p:blipFill>
        <p:spPr>
          <a:xfrm>
            <a:off x="8305800" y="4708807"/>
            <a:ext cx="8750061" cy="393069"/>
          </a:xfrm>
          <a:prstGeom prst="rect">
            <a:avLst/>
          </a:prstGeom>
        </p:spPr>
      </p:pic>
      <p:sp>
        <p:nvSpPr>
          <p:cNvPr id="47" name="TextBox 46">
            <a:extLst>
              <a:ext uri="{FF2B5EF4-FFF2-40B4-BE49-F238E27FC236}">
                <a16:creationId xmlns:a16="http://schemas.microsoft.com/office/drawing/2014/main" id="{3F3758B8-CB0F-5474-D3C9-90479B2CAEC6}"/>
              </a:ext>
            </a:extLst>
          </p:cNvPr>
          <p:cNvSpPr txBox="1"/>
          <p:nvPr/>
        </p:nvSpPr>
        <p:spPr>
          <a:xfrm>
            <a:off x="10474973" y="2661511"/>
            <a:ext cx="5562600" cy="1870472"/>
          </a:xfrm>
          <a:prstGeom prst="rect">
            <a:avLst/>
          </a:prstGeom>
          <a:noFill/>
          <a:ln>
            <a:solidFill>
              <a:schemeClr val="accent2"/>
            </a:solidFill>
          </a:ln>
        </p:spPr>
        <p:txBody>
          <a:bodyPr wrap="square" rtlCol="0">
            <a:spAutoFit/>
          </a:bodyPr>
          <a:lstStyle/>
          <a:p>
            <a:endParaRPr lang="en-US" dirty="0"/>
          </a:p>
        </p:txBody>
      </p:sp>
      <p:sp>
        <p:nvSpPr>
          <p:cNvPr id="48" name="TextBox 47">
            <a:extLst>
              <a:ext uri="{FF2B5EF4-FFF2-40B4-BE49-F238E27FC236}">
                <a16:creationId xmlns:a16="http://schemas.microsoft.com/office/drawing/2014/main" id="{87B5201A-FFBE-A849-B499-5E5F4D946934}"/>
              </a:ext>
            </a:extLst>
          </p:cNvPr>
          <p:cNvSpPr txBox="1"/>
          <p:nvPr/>
        </p:nvSpPr>
        <p:spPr>
          <a:xfrm>
            <a:off x="8478891" y="4531348"/>
            <a:ext cx="8534400" cy="931965"/>
          </a:xfrm>
          <a:prstGeom prst="rect">
            <a:avLst/>
          </a:prstGeom>
          <a:noFill/>
        </p:spPr>
        <p:txBody>
          <a:bodyPr wrap="square" rtlCol="0">
            <a:spAutoFit/>
          </a:bodyPr>
          <a:lstStyle/>
          <a:p>
            <a:endParaRPr lang="en-US" dirty="0"/>
          </a:p>
        </p:txBody>
      </p:sp>
      <p:sp>
        <p:nvSpPr>
          <p:cNvPr id="49" name="TextBox 48">
            <a:extLst>
              <a:ext uri="{FF2B5EF4-FFF2-40B4-BE49-F238E27FC236}">
                <a16:creationId xmlns:a16="http://schemas.microsoft.com/office/drawing/2014/main" id="{363A8F6D-EADB-D85B-04DC-326227EB09A9}"/>
              </a:ext>
            </a:extLst>
          </p:cNvPr>
          <p:cNvSpPr txBox="1"/>
          <p:nvPr/>
        </p:nvSpPr>
        <p:spPr>
          <a:xfrm>
            <a:off x="8142444" y="4787396"/>
            <a:ext cx="8978661" cy="970123"/>
          </a:xfrm>
          <a:prstGeom prst="rect">
            <a:avLst/>
          </a:prstGeom>
          <a:noFill/>
          <a:ln>
            <a:solidFill>
              <a:schemeClr val="accent2"/>
            </a:solidFill>
          </a:ln>
        </p:spPr>
        <p:txBody>
          <a:bodyPr wrap="square" rtlCol="0">
            <a:spAutoFit/>
          </a:bodyPr>
          <a:lstStyle/>
          <a:p>
            <a:endParaRPr lang="en-US" dirty="0"/>
          </a:p>
        </p:txBody>
      </p:sp>
      <p:sp>
        <p:nvSpPr>
          <p:cNvPr id="50" name="TextBox 49">
            <a:extLst>
              <a:ext uri="{FF2B5EF4-FFF2-40B4-BE49-F238E27FC236}">
                <a16:creationId xmlns:a16="http://schemas.microsoft.com/office/drawing/2014/main" id="{59C9F491-A4EB-101C-BE09-62E793BB3D47}"/>
              </a:ext>
            </a:extLst>
          </p:cNvPr>
          <p:cNvSpPr txBox="1"/>
          <p:nvPr/>
        </p:nvSpPr>
        <p:spPr>
          <a:xfrm>
            <a:off x="9798413" y="5614447"/>
            <a:ext cx="8421327" cy="2215991"/>
          </a:xfrm>
          <a:prstGeom prst="rect">
            <a:avLst/>
          </a:prstGeom>
          <a:noFill/>
          <a:ln>
            <a:solidFill>
              <a:schemeClr val="accent2"/>
            </a:solidFill>
          </a:ln>
        </p:spPr>
        <p:txBody>
          <a:bodyPr wrap="square" rtlCol="0">
            <a:spAutoFit/>
          </a:bodyPr>
          <a:lstStyle/>
          <a:p>
            <a:endParaRPr lang="en-US" sz="2000" dirty="0"/>
          </a:p>
          <a:p>
            <a:endParaRPr lang="en-US" sz="2000" dirty="0"/>
          </a:p>
          <a:p>
            <a:endParaRPr lang="en-US" sz="2000" dirty="0"/>
          </a:p>
          <a:p>
            <a:endParaRPr lang="en-US" sz="2000" dirty="0"/>
          </a:p>
          <a:p>
            <a:r>
              <a:rPr lang="en-US" sz="2000" dirty="0"/>
              <a:t>Also look for payroll deposits coming from employers other than the borrowers </a:t>
            </a:r>
          </a:p>
          <a:p>
            <a:endParaRPr lang="en-US" dirty="0"/>
          </a:p>
        </p:txBody>
      </p:sp>
      <p:pic>
        <p:nvPicPr>
          <p:cNvPr id="52" name="Picture 51">
            <a:extLst>
              <a:ext uri="{FF2B5EF4-FFF2-40B4-BE49-F238E27FC236}">
                <a16:creationId xmlns:a16="http://schemas.microsoft.com/office/drawing/2014/main" id="{1601C877-43BA-25C6-C23A-D71CE5BE56F0}"/>
              </a:ext>
            </a:extLst>
          </p:cNvPr>
          <p:cNvPicPr>
            <a:picLocks noChangeAspect="1"/>
          </p:cNvPicPr>
          <p:nvPr/>
        </p:nvPicPr>
        <p:blipFill>
          <a:blip r:embed="rId8"/>
          <a:stretch>
            <a:fillRect/>
          </a:stretch>
        </p:blipFill>
        <p:spPr>
          <a:xfrm>
            <a:off x="12243449" y="5647771"/>
            <a:ext cx="1886213" cy="1028844"/>
          </a:xfrm>
          <a:prstGeom prst="rect">
            <a:avLst/>
          </a:prstGeom>
        </p:spPr>
      </p:pic>
      <p:sp>
        <p:nvSpPr>
          <p:cNvPr id="53" name="TextBox 52">
            <a:extLst>
              <a:ext uri="{FF2B5EF4-FFF2-40B4-BE49-F238E27FC236}">
                <a16:creationId xmlns:a16="http://schemas.microsoft.com/office/drawing/2014/main" id="{EA815B15-6ED8-E9AF-40B7-4FFF6C25C4BC}"/>
              </a:ext>
            </a:extLst>
          </p:cNvPr>
          <p:cNvSpPr txBox="1"/>
          <p:nvPr/>
        </p:nvSpPr>
        <p:spPr>
          <a:xfrm>
            <a:off x="14478000" y="5829300"/>
            <a:ext cx="1502010" cy="923330"/>
          </a:xfrm>
          <a:prstGeom prst="rect">
            <a:avLst/>
          </a:prstGeom>
          <a:noFill/>
        </p:spPr>
        <p:txBody>
          <a:bodyPr wrap="square" rtlCol="0">
            <a:spAutoFit/>
          </a:bodyPr>
          <a:lstStyle/>
          <a:p>
            <a:r>
              <a:rPr lang="en-US" dirty="0"/>
              <a:t>Are they both on the loan?</a:t>
            </a:r>
          </a:p>
        </p:txBody>
      </p:sp>
      <p:cxnSp>
        <p:nvCxnSpPr>
          <p:cNvPr id="55" name="Straight Arrow Connector 54">
            <a:extLst>
              <a:ext uri="{FF2B5EF4-FFF2-40B4-BE49-F238E27FC236}">
                <a16:creationId xmlns:a16="http://schemas.microsoft.com/office/drawing/2014/main" id="{3F711281-9A31-594C-BA9A-F68F4BB0B60C}"/>
              </a:ext>
            </a:extLst>
          </p:cNvPr>
          <p:cNvCxnSpPr>
            <a:cxnSpLocks/>
          </p:cNvCxnSpPr>
          <p:nvPr/>
        </p:nvCxnSpPr>
        <p:spPr>
          <a:xfrm flipH="1" flipV="1">
            <a:off x="14029428" y="6451410"/>
            <a:ext cx="375933" cy="1677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dir="l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D415E-9E2A-E24C-F3CA-BB31CD09C787}"/>
            </a:ext>
          </a:extLst>
        </p:cNvPr>
        <p:cNvGrpSpPr/>
        <p:nvPr/>
      </p:nvGrpSpPr>
      <p:grpSpPr>
        <a:xfrm>
          <a:off x="0" y="0"/>
          <a:ext cx="0" cy="0"/>
          <a:chOff x="0" y="0"/>
          <a:chExt cx="0" cy="0"/>
        </a:xfrm>
      </p:grpSpPr>
      <p:sp>
        <p:nvSpPr>
          <p:cNvPr id="14" name="TextBox 14">
            <a:extLst>
              <a:ext uri="{FF2B5EF4-FFF2-40B4-BE49-F238E27FC236}">
                <a16:creationId xmlns:a16="http://schemas.microsoft.com/office/drawing/2014/main" id="{D7AED45D-3D63-4BA6-07CB-E6627DC6B2C4}"/>
              </a:ext>
            </a:extLst>
          </p:cNvPr>
          <p:cNvSpPr txBox="1"/>
          <p:nvPr/>
        </p:nvSpPr>
        <p:spPr>
          <a:xfrm>
            <a:off x="7579927" y="4820489"/>
            <a:ext cx="1764822" cy="718145"/>
          </a:xfrm>
          <a:prstGeom prst="rect">
            <a:avLst/>
          </a:prstGeom>
        </p:spPr>
        <p:txBody>
          <a:bodyPr lIns="0" tIns="0" rIns="0" bIns="0" rtlCol="0" anchor="t">
            <a:spAutoFit/>
          </a:bodyPr>
          <a:lstStyle/>
          <a:p>
            <a:pPr algn="ctr">
              <a:lnSpc>
                <a:spcPts val="5615"/>
              </a:lnSpc>
            </a:pPr>
            <a:r>
              <a:rPr lang="en-US" sz="5199" b="1">
                <a:solidFill>
                  <a:srgbClr val="FFFFFF"/>
                </a:solidFill>
                <a:latin typeface="Arial"/>
                <a:ea typeface="Arial"/>
                <a:cs typeface="Arial"/>
                <a:sym typeface="Arial"/>
              </a:rPr>
              <a:t>15%</a:t>
            </a:r>
          </a:p>
        </p:txBody>
      </p:sp>
      <p:sp>
        <p:nvSpPr>
          <p:cNvPr id="15" name="TextBox 15">
            <a:extLst>
              <a:ext uri="{FF2B5EF4-FFF2-40B4-BE49-F238E27FC236}">
                <a16:creationId xmlns:a16="http://schemas.microsoft.com/office/drawing/2014/main" id="{A4FE1A45-DD20-2E2D-9921-B6699ED1B502}"/>
              </a:ext>
            </a:extLst>
          </p:cNvPr>
          <p:cNvSpPr txBox="1"/>
          <p:nvPr/>
        </p:nvSpPr>
        <p:spPr>
          <a:xfrm>
            <a:off x="11206883" y="4820489"/>
            <a:ext cx="1764822" cy="718145"/>
          </a:xfrm>
          <a:prstGeom prst="rect">
            <a:avLst/>
          </a:prstGeom>
        </p:spPr>
        <p:txBody>
          <a:bodyPr lIns="0" tIns="0" rIns="0" bIns="0" rtlCol="0" anchor="t">
            <a:spAutoFit/>
          </a:bodyPr>
          <a:lstStyle/>
          <a:p>
            <a:pPr algn="ctr">
              <a:lnSpc>
                <a:spcPts val="5615"/>
              </a:lnSpc>
            </a:pPr>
            <a:r>
              <a:rPr lang="en-US" sz="5199" b="1">
                <a:solidFill>
                  <a:srgbClr val="FFFFFF"/>
                </a:solidFill>
                <a:latin typeface="Arial"/>
                <a:ea typeface="Arial"/>
                <a:cs typeface="Arial"/>
                <a:sym typeface="Arial"/>
              </a:rPr>
              <a:t>20%</a:t>
            </a:r>
          </a:p>
        </p:txBody>
      </p:sp>
      <p:sp>
        <p:nvSpPr>
          <p:cNvPr id="16" name="TextBox 16">
            <a:extLst>
              <a:ext uri="{FF2B5EF4-FFF2-40B4-BE49-F238E27FC236}">
                <a16:creationId xmlns:a16="http://schemas.microsoft.com/office/drawing/2014/main" id="{9AADE2AE-5709-D43D-E575-C658E6E57739}"/>
              </a:ext>
            </a:extLst>
          </p:cNvPr>
          <p:cNvSpPr txBox="1"/>
          <p:nvPr/>
        </p:nvSpPr>
        <p:spPr>
          <a:xfrm>
            <a:off x="7095234" y="319227"/>
            <a:ext cx="6902019" cy="721288"/>
          </a:xfrm>
          <a:prstGeom prst="rect">
            <a:avLst/>
          </a:prstGeom>
        </p:spPr>
        <p:txBody>
          <a:bodyPr lIns="0" tIns="0" rIns="0" bIns="0" rtlCol="0" anchor="t">
            <a:spAutoFit/>
          </a:bodyPr>
          <a:lstStyle/>
          <a:p>
            <a:pPr algn="l">
              <a:lnSpc>
                <a:spcPts val="5615"/>
              </a:lnSpc>
            </a:pPr>
            <a:r>
              <a:rPr lang="en-US" sz="5199" b="1">
                <a:solidFill>
                  <a:srgbClr val="1B6C9C"/>
                </a:solidFill>
                <a:latin typeface="Arial"/>
                <a:ea typeface="Arial"/>
                <a:cs typeface="Arial"/>
                <a:sym typeface="Arial"/>
              </a:rPr>
              <a:t>LIABILITIES </a:t>
            </a:r>
          </a:p>
        </p:txBody>
      </p:sp>
      <p:sp>
        <p:nvSpPr>
          <p:cNvPr id="24" name="TextBox 24">
            <a:extLst>
              <a:ext uri="{FF2B5EF4-FFF2-40B4-BE49-F238E27FC236}">
                <a16:creationId xmlns:a16="http://schemas.microsoft.com/office/drawing/2014/main" id="{B9E8B101-48B7-36C8-AB24-A609D14ACF8B}"/>
              </a:ext>
            </a:extLst>
          </p:cNvPr>
          <p:cNvSpPr txBox="1"/>
          <p:nvPr/>
        </p:nvSpPr>
        <p:spPr>
          <a:xfrm>
            <a:off x="14833839" y="4820489"/>
            <a:ext cx="1764822" cy="718145"/>
          </a:xfrm>
          <a:prstGeom prst="rect">
            <a:avLst/>
          </a:prstGeom>
        </p:spPr>
        <p:txBody>
          <a:bodyPr lIns="0" tIns="0" rIns="0" bIns="0" rtlCol="0" anchor="t">
            <a:spAutoFit/>
          </a:bodyPr>
          <a:lstStyle/>
          <a:p>
            <a:pPr algn="ctr">
              <a:lnSpc>
                <a:spcPts val="5615"/>
              </a:lnSpc>
            </a:pPr>
            <a:r>
              <a:rPr lang="en-US" sz="5199" b="1">
                <a:solidFill>
                  <a:srgbClr val="FFFFFF"/>
                </a:solidFill>
                <a:latin typeface="Arial"/>
                <a:ea typeface="Arial"/>
                <a:cs typeface="Arial"/>
                <a:sym typeface="Arial"/>
              </a:rPr>
              <a:t>3+</a:t>
            </a:r>
          </a:p>
        </p:txBody>
      </p:sp>
      <p:sp>
        <p:nvSpPr>
          <p:cNvPr id="25" name="TextBox 24">
            <a:extLst>
              <a:ext uri="{FF2B5EF4-FFF2-40B4-BE49-F238E27FC236}">
                <a16:creationId xmlns:a16="http://schemas.microsoft.com/office/drawing/2014/main" id="{D202B240-4CBB-36CC-B88E-A78288709B64}"/>
              </a:ext>
            </a:extLst>
          </p:cNvPr>
          <p:cNvSpPr txBox="1"/>
          <p:nvPr/>
        </p:nvSpPr>
        <p:spPr>
          <a:xfrm>
            <a:off x="1788368" y="1562517"/>
            <a:ext cx="15163800" cy="954107"/>
          </a:xfrm>
          <a:prstGeom prst="rect">
            <a:avLst/>
          </a:prstGeom>
          <a:noFill/>
        </p:spPr>
        <p:txBody>
          <a:bodyPr wrap="square" rtlCol="0">
            <a:spAutoFit/>
          </a:bodyPr>
          <a:lstStyle/>
          <a:p>
            <a:pPr algn="ctr"/>
            <a:r>
              <a:rPr lang="en-US" sz="2800" b="1" dirty="0"/>
              <a:t>All debt on credit needs to be entered into GUS, even collections and charge offs </a:t>
            </a:r>
          </a:p>
          <a:p>
            <a:r>
              <a:rPr lang="en-US" sz="2800" dirty="0"/>
              <a:t>	</a:t>
            </a:r>
          </a:p>
        </p:txBody>
      </p:sp>
      <p:sp>
        <p:nvSpPr>
          <p:cNvPr id="26" name="TextBox 25">
            <a:extLst>
              <a:ext uri="{FF2B5EF4-FFF2-40B4-BE49-F238E27FC236}">
                <a16:creationId xmlns:a16="http://schemas.microsoft.com/office/drawing/2014/main" id="{B6AD16B3-AF94-EAAC-8ABB-6F01581BE4C5}"/>
              </a:ext>
            </a:extLst>
          </p:cNvPr>
          <p:cNvSpPr txBox="1"/>
          <p:nvPr/>
        </p:nvSpPr>
        <p:spPr>
          <a:xfrm>
            <a:off x="5181600" y="2705100"/>
            <a:ext cx="7558682" cy="6541278"/>
          </a:xfrm>
          <a:prstGeom prst="rect">
            <a:avLst/>
          </a:prstGeom>
          <a:noFill/>
        </p:spPr>
        <p:txBody>
          <a:bodyPr wrap="square" rtlCol="0">
            <a:spAutoFit/>
          </a:bodyPr>
          <a:lstStyle/>
          <a:p>
            <a:pPr marL="342900" indent="-342900">
              <a:buFont typeface="Arial" panose="020B0604020202020204" pitchFamily="34" charset="0"/>
              <a:buChar char="•"/>
            </a:pPr>
            <a:r>
              <a:rPr lang="en-US" sz="2400" b="1" dirty="0"/>
              <a:t>Same guideline as FHA:  If non-medical collections total $2000 or more, use a 5% payment </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If disputed collections &amp; charge offs total $2000 and &amp; are within 24 months old, downgrade required</a:t>
            </a:r>
          </a:p>
          <a:p>
            <a:pPr marR="0">
              <a:lnSpc>
                <a:spcPct val="115000"/>
              </a:lnSpc>
              <a:spcAft>
                <a:spcPts val="800"/>
              </a:spcAft>
            </a:pPr>
            <a:r>
              <a:rPr lang="en-US" sz="2400" b="1" kern="100" dirty="0">
                <a:effectLst/>
                <a:latin typeface="Arial" panose="020B0004020202020204" pitchFamily="34" charset="0"/>
                <a:ea typeface="Arial" panose="020B0004020202020204" pitchFamily="34" charset="0"/>
                <a:cs typeface="Arial" panose="02020603050405020304" pitchFamily="18" charset="0"/>
              </a:rPr>
              <a:t>	</a:t>
            </a:r>
          </a:p>
          <a:p>
            <a:pPr marL="342900" marR="0" indent="-342900">
              <a:lnSpc>
                <a:spcPct val="115000"/>
              </a:lnSpc>
              <a:spcAft>
                <a:spcPts val="800"/>
              </a:spcAft>
              <a:buFont typeface="Arial" panose="020B0604020202020204" pitchFamily="34" charset="0"/>
              <a:buChar char="•"/>
            </a:pPr>
            <a:r>
              <a:rPr lang="en-US" sz="2400" b="1" kern="100" dirty="0">
                <a:effectLst/>
                <a:latin typeface="Arial" panose="020B0004020202020204" pitchFamily="34" charset="0"/>
                <a:ea typeface="Arial" panose="020B0004020202020204" pitchFamily="34" charset="0"/>
                <a:cs typeface="Arial" panose="02020603050405020304" pitchFamily="18" charset="0"/>
              </a:rPr>
              <a:t>If a 5% payment for collection is required, do not round up or down the amount      </a:t>
            </a:r>
          </a:p>
          <a:p>
            <a:pPr marL="342900" marR="0" indent="-342900">
              <a:lnSpc>
                <a:spcPct val="115000"/>
              </a:lnSpc>
              <a:spcAft>
                <a:spcPts val="800"/>
              </a:spcAft>
              <a:buFont typeface="Arial" panose="020B0604020202020204" pitchFamily="34" charset="0"/>
              <a:buChar char="•"/>
            </a:pPr>
            <a:endParaRPr lang="en-US" sz="2400" b="1" kern="100" dirty="0">
              <a:latin typeface="Arial" panose="020B0004020202020204" pitchFamily="34" charset="0"/>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latin typeface="Arial" panose="020B0004020202020204" pitchFamily="34" charset="0"/>
                <a:cs typeface="Arial" panose="02020603050405020304" pitchFamily="18" charset="0"/>
              </a:rPr>
              <a:t>Paying off an existing debt is not an eligible loan purpose, nor can the seller pay off a borrower debt.  Any debts paid at closing must be paid with borrower’s personal funds</a:t>
            </a:r>
          </a:p>
          <a:p>
            <a:endParaRPr lang="en-US" dirty="0"/>
          </a:p>
        </p:txBody>
      </p:sp>
    </p:spTree>
    <p:extLst>
      <p:ext uri="{BB962C8B-B14F-4D97-AF65-F5344CB8AC3E}">
        <p14:creationId xmlns:p14="http://schemas.microsoft.com/office/powerpoint/2010/main" val="561803115"/>
      </p:ext>
    </p:extLst>
  </p:cSld>
  <p:clrMapOvr>
    <a:masterClrMapping/>
  </p:clrMapOvr>
  <p:transition spd="slow">
    <p:cover dir="l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400" y="-377741"/>
            <a:ext cx="19491095" cy="10916974"/>
            <a:chOff x="0" y="-76200"/>
            <a:chExt cx="5133457" cy="28752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1B6C9C"/>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217765" y="2586863"/>
            <a:ext cx="18821400" cy="8877300"/>
            <a:chOff x="0" y="0"/>
            <a:chExt cx="4957077" cy="2338054"/>
          </a:xfrm>
        </p:grpSpPr>
        <p:sp>
          <p:nvSpPr>
            <p:cNvPr id="6" name="Freeform 6"/>
            <p:cNvSpPr/>
            <p:nvPr/>
          </p:nvSpPr>
          <p:spPr>
            <a:xfrm>
              <a:off x="0" y="0"/>
              <a:ext cx="4957076" cy="2338054"/>
            </a:xfrm>
            <a:custGeom>
              <a:avLst/>
              <a:gdLst/>
              <a:ahLst/>
              <a:cxnLst/>
              <a:rect l="l" t="t" r="r" b="b"/>
              <a:pathLst>
                <a:path w="4957076" h="2338054">
                  <a:moveTo>
                    <a:pt x="0" y="0"/>
                  </a:moveTo>
                  <a:lnTo>
                    <a:pt x="4957076" y="0"/>
                  </a:lnTo>
                  <a:lnTo>
                    <a:pt x="4957076" y="2338054"/>
                  </a:lnTo>
                  <a:lnTo>
                    <a:pt x="0" y="2338054"/>
                  </a:lnTo>
                  <a:close/>
                </a:path>
              </a:pathLst>
            </a:custGeom>
            <a:solidFill>
              <a:srgbClr val="FFFFFF"/>
            </a:solidFill>
          </p:spPr>
          <p:txBody>
            <a:bodyPr/>
            <a:lstStyle/>
            <a:p>
              <a:endParaRPr lang="en-US"/>
            </a:p>
          </p:txBody>
        </p:sp>
        <p:sp>
          <p:nvSpPr>
            <p:cNvPr id="7" name="TextBox 7"/>
            <p:cNvSpPr txBox="1"/>
            <p:nvPr/>
          </p:nvSpPr>
          <p:spPr>
            <a:xfrm>
              <a:off x="0" y="-76200"/>
              <a:ext cx="4957077" cy="2414254"/>
            </a:xfrm>
            <a:prstGeom prst="rect">
              <a:avLst/>
            </a:prstGeom>
          </p:spPr>
          <p:txBody>
            <a:bodyPr lIns="50800" tIns="50800" rIns="50800" bIns="50800" rtlCol="0" anchor="ctr"/>
            <a:lstStyle/>
            <a:p>
              <a:pPr algn="ctr">
                <a:lnSpc>
                  <a:spcPts val="2771"/>
                </a:lnSpc>
              </a:pPr>
              <a:endParaRPr/>
            </a:p>
          </p:txBody>
        </p:sp>
      </p:grpSp>
      <p:sp>
        <p:nvSpPr>
          <p:cNvPr id="10" name="TextBox 10"/>
          <p:cNvSpPr txBox="1"/>
          <p:nvPr/>
        </p:nvSpPr>
        <p:spPr>
          <a:xfrm>
            <a:off x="1576754" y="1116965"/>
            <a:ext cx="9723696" cy="1442466"/>
          </a:xfrm>
          <a:prstGeom prst="rect">
            <a:avLst/>
          </a:prstGeom>
        </p:spPr>
        <p:txBody>
          <a:bodyPr lIns="0" tIns="0" rIns="0" bIns="0" rtlCol="0" anchor="t">
            <a:normAutofit/>
          </a:bodyPr>
          <a:lstStyle/>
          <a:p>
            <a:pPr algn="l">
              <a:lnSpc>
                <a:spcPts val="5615"/>
              </a:lnSpc>
            </a:pPr>
            <a:r>
              <a:rPr lang="en-US" sz="5199" b="1">
                <a:solidFill>
                  <a:srgbClr val="FEFEFE"/>
                </a:solidFill>
                <a:latin typeface="Arial"/>
                <a:ea typeface="Arial"/>
                <a:cs typeface="Arial"/>
                <a:sym typeface="Arial"/>
              </a:rPr>
              <a:t>MANUAL UNDERWRITING</a:t>
            </a:r>
          </a:p>
        </p:txBody>
      </p:sp>
      <p:sp>
        <p:nvSpPr>
          <p:cNvPr id="12" name="Freeform 12"/>
          <p:cNvSpPr/>
          <p:nvPr/>
        </p:nvSpPr>
        <p:spPr>
          <a:xfrm rot="10784045">
            <a:off x="-923578" y="-14352662"/>
            <a:ext cx="9537232" cy="16917484"/>
          </a:xfrm>
          <a:custGeom>
            <a:avLst/>
            <a:gdLst/>
            <a:ahLst/>
            <a:cxnLst/>
            <a:rect l="l" t="t" r="r" b="b"/>
            <a:pathLst>
              <a:path w="9537232" h="16917484">
                <a:moveTo>
                  <a:pt x="0" y="0"/>
                </a:moveTo>
                <a:lnTo>
                  <a:pt x="9537232" y="0"/>
                </a:lnTo>
                <a:lnTo>
                  <a:pt x="9537232" y="16917485"/>
                </a:lnTo>
                <a:lnTo>
                  <a:pt x="0" y="16917485"/>
                </a:lnTo>
                <a:lnTo>
                  <a:pt x="0" y="0"/>
                </a:lnTo>
                <a:close/>
              </a:path>
            </a:pathLst>
          </a:custGeom>
          <a:blipFill>
            <a:blip>
              <a:alphaModFix amt="16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rot="10784045">
            <a:off x="-653541" y="-198275"/>
            <a:ext cx="9537232" cy="16917484"/>
          </a:xfrm>
          <a:custGeom>
            <a:avLst/>
            <a:gdLst/>
            <a:ahLst/>
            <a:cxnLst/>
            <a:rect l="l" t="t" r="r" b="b"/>
            <a:pathLst>
              <a:path w="9537232" h="16917484">
                <a:moveTo>
                  <a:pt x="0" y="0"/>
                </a:moveTo>
                <a:lnTo>
                  <a:pt x="9537232" y="0"/>
                </a:lnTo>
                <a:lnTo>
                  <a:pt x="9537232" y="16917484"/>
                </a:lnTo>
                <a:lnTo>
                  <a:pt x="0" y="16917484"/>
                </a:lnTo>
                <a:lnTo>
                  <a:pt x="0" y="0"/>
                </a:lnTo>
                <a:close/>
              </a:path>
            </a:pathLst>
          </a:custGeom>
          <a:blipFill>
            <a:blip>
              <a:alphaModFix amt="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rot="10784045">
            <a:off x="8711563" y="-198275"/>
            <a:ext cx="9537232" cy="16917484"/>
          </a:xfrm>
          <a:custGeom>
            <a:avLst/>
            <a:gdLst/>
            <a:ahLst/>
            <a:cxnLst/>
            <a:rect l="l" t="t" r="r" b="b"/>
            <a:pathLst>
              <a:path w="9537232" h="16917484">
                <a:moveTo>
                  <a:pt x="0" y="0"/>
                </a:moveTo>
                <a:lnTo>
                  <a:pt x="9537231" y="0"/>
                </a:lnTo>
                <a:lnTo>
                  <a:pt x="9537231" y="16917484"/>
                </a:lnTo>
                <a:lnTo>
                  <a:pt x="0" y="16917484"/>
                </a:lnTo>
                <a:lnTo>
                  <a:pt x="0" y="0"/>
                </a:lnTo>
                <a:close/>
              </a:path>
            </a:pathLst>
          </a:custGeom>
          <a:blipFill>
            <a:blip>
              <a:alphaModFix amt="3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extBox 15">
            <a:extLst>
              <a:ext uri="{FF2B5EF4-FFF2-40B4-BE49-F238E27FC236}">
                <a16:creationId xmlns:a16="http://schemas.microsoft.com/office/drawing/2014/main" id="{DCDAC1BF-39A6-40FE-A8E5-398ACE195712}"/>
              </a:ext>
            </a:extLst>
          </p:cNvPr>
          <p:cNvSpPr txBox="1"/>
          <p:nvPr/>
        </p:nvSpPr>
        <p:spPr>
          <a:xfrm>
            <a:off x="3436393" y="3173014"/>
            <a:ext cx="10078870" cy="5345053"/>
          </a:xfrm>
          <a:prstGeom prst="rect">
            <a:avLst/>
          </a:prstGeom>
          <a:noFill/>
        </p:spPr>
        <p:txBody>
          <a:bodyPr wrap="square">
            <a:spAutoFit/>
          </a:bodyPr>
          <a:lstStyle/>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A GUS Refer, Refer with Caution, or required downgrade means the file is manually underwritten</a:t>
            </a:r>
          </a:p>
          <a:p>
            <a:pPr marL="342900" marR="0" indent="-342900">
              <a:lnSpc>
                <a:spcPct val="100000"/>
              </a:lnSpc>
              <a:spcAft>
                <a:spcPts val="800"/>
              </a:spcAft>
              <a:buFont typeface="Arial" panose="020B0604020202020204" pitchFamily="34" charset="0"/>
              <a:buChar char="•"/>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Downgrade trigger: disputed collections or charge-offs totaling $2,000+ within 24 months</a:t>
            </a:r>
          </a:p>
          <a:p>
            <a:pPr marL="342900" marR="0" indent="-342900">
              <a:lnSpc>
                <a:spcPct val="100000"/>
              </a:lnSpc>
              <a:spcAft>
                <a:spcPts val="800"/>
              </a:spcAft>
              <a:buFont typeface="Arial" panose="020B0604020202020204" pitchFamily="34" charset="0"/>
              <a:buChar char="•"/>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Manual files require a verified 12-month housing history.</a:t>
            </a:r>
          </a:p>
          <a:p>
            <a:pPr marL="342900" marR="0" indent="-342900">
              <a:lnSpc>
                <a:spcPct val="100000"/>
              </a:lnSpc>
              <a:spcAft>
                <a:spcPts val="800"/>
              </a:spcAft>
              <a:buFont typeface="Arial" panose="020B0604020202020204" pitchFamily="34" charset="0"/>
              <a:buChar char="•"/>
            </a:pPr>
            <a:endParaRPr lang="en-US" sz="2400" b="1" kern="100" dirty="0">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a typeface="Arial" panose="020B0004020202020204" pitchFamily="34" charset="0"/>
                <a:cs typeface="Arial" panose="02020603050405020304" pitchFamily="18" charset="0"/>
              </a:rPr>
              <a:t>Manual files require a derogatory credit LOX </a:t>
            </a:r>
            <a:endParaRPr lang="en-US" sz="2400" b="1" kern="100" dirty="0">
              <a:effectLst/>
              <a:latin typeface="+mn-lt"/>
              <a:ea typeface="Arial" panose="020B0004020202020204" pitchFamily="34" charset="0"/>
              <a:cs typeface="Arial" panose="02020603050405020304" pitchFamily="18" charset="0"/>
            </a:endParaRPr>
          </a:p>
          <a:p>
            <a:pPr marR="0">
              <a:lnSpc>
                <a:spcPct val="100000"/>
              </a:lnSpc>
              <a:spcAft>
                <a:spcPts val="800"/>
              </a:spcAft>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Compensating factors: 680+ score, cash reserves, payment shock under 100%, stable employment</a:t>
            </a:r>
            <a:endParaRPr lang="en-US" sz="1200" kern="100" dirty="0">
              <a:effectLst/>
              <a:latin typeface="Arial" panose="020B0004020202020204" pitchFamily="34" charset="0"/>
              <a:ea typeface="Arial" panose="020B0004020202020204" pitchFamily="34" charset="0"/>
              <a:cs typeface="Arial" panose="02020603050405020304" pitchFamily="18" charset="0"/>
            </a:endParaRPr>
          </a:p>
        </p:txBody>
      </p:sp>
    </p:spTree>
  </p:cSld>
  <p:clrMapOvr>
    <a:masterClrMapping/>
  </p:clrMapOvr>
  <p:transition spd="slow">
    <p:cover dir="l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400" y="-377741"/>
            <a:ext cx="19491095" cy="10916974"/>
            <a:chOff x="0" y="-76200"/>
            <a:chExt cx="5133457" cy="28752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1B6C9C"/>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217765" y="2586863"/>
            <a:ext cx="18821400" cy="8877300"/>
            <a:chOff x="0" y="0"/>
            <a:chExt cx="4957077" cy="2338054"/>
          </a:xfrm>
        </p:grpSpPr>
        <p:sp>
          <p:nvSpPr>
            <p:cNvPr id="6" name="Freeform 6"/>
            <p:cNvSpPr/>
            <p:nvPr/>
          </p:nvSpPr>
          <p:spPr>
            <a:xfrm>
              <a:off x="0" y="0"/>
              <a:ext cx="4957076" cy="2338054"/>
            </a:xfrm>
            <a:custGeom>
              <a:avLst/>
              <a:gdLst/>
              <a:ahLst/>
              <a:cxnLst/>
              <a:rect l="l" t="t" r="r" b="b"/>
              <a:pathLst>
                <a:path w="4957076" h="2338054">
                  <a:moveTo>
                    <a:pt x="0" y="0"/>
                  </a:moveTo>
                  <a:lnTo>
                    <a:pt x="4957076" y="0"/>
                  </a:lnTo>
                  <a:lnTo>
                    <a:pt x="4957076" y="2338054"/>
                  </a:lnTo>
                  <a:lnTo>
                    <a:pt x="0" y="2338054"/>
                  </a:lnTo>
                  <a:close/>
                </a:path>
              </a:pathLst>
            </a:custGeom>
            <a:solidFill>
              <a:srgbClr val="FFFFFF"/>
            </a:solidFill>
          </p:spPr>
          <p:txBody>
            <a:bodyPr/>
            <a:lstStyle/>
            <a:p>
              <a:endParaRPr lang="en-US"/>
            </a:p>
          </p:txBody>
        </p:sp>
        <p:sp>
          <p:nvSpPr>
            <p:cNvPr id="7" name="TextBox 7"/>
            <p:cNvSpPr txBox="1"/>
            <p:nvPr/>
          </p:nvSpPr>
          <p:spPr>
            <a:xfrm>
              <a:off x="0" y="-76200"/>
              <a:ext cx="4957077" cy="2414254"/>
            </a:xfrm>
            <a:prstGeom prst="rect">
              <a:avLst/>
            </a:prstGeom>
          </p:spPr>
          <p:txBody>
            <a:bodyPr lIns="50800" tIns="50800" rIns="50800" bIns="50800" rtlCol="0" anchor="ctr"/>
            <a:lstStyle/>
            <a:p>
              <a:pPr algn="ctr">
                <a:lnSpc>
                  <a:spcPts val="2771"/>
                </a:lnSpc>
              </a:pPr>
              <a:endParaRPr/>
            </a:p>
          </p:txBody>
        </p:sp>
      </p:grpSp>
      <p:sp>
        <p:nvSpPr>
          <p:cNvPr id="10" name="TextBox 10"/>
          <p:cNvSpPr txBox="1"/>
          <p:nvPr/>
        </p:nvSpPr>
        <p:spPr>
          <a:xfrm>
            <a:off x="1576754" y="1116965"/>
            <a:ext cx="9723696" cy="1442466"/>
          </a:xfrm>
          <a:prstGeom prst="rect">
            <a:avLst/>
          </a:prstGeom>
        </p:spPr>
        <p:txBody>
          <a:bodyPr lIns="0" tIns="0" rIns="0" bIns="0" rtlCol="0" anchor="t">
            <a:normAutofit/>
          </a:bodyPr>
          <a:lstStyle/>
          <a:p>
            <a:pPr algn="l">
              <a:lnSpc>
                <a:spcPts val="5615"/>
              </a:lnSpc>
            </a:pPr>
            <a:r>
              <a:rPr lang="en-US" sz="5199" b="1" dirty="0">
                <a:solidFill>
                  <a:srgbClr val="FEFEFE"/>
                </a:solidFill>
                <a:latin typeface="Arial"/>
                <a:ea typeface="Arial"/>
                <a:cs typeface="Arial"/>
                <a:sym typeface="Arial"/>
              </a:rPr>
              <a:t>CONVENTIONAL CREDIT TEST</a:t>
            </a:r>
          </a:p>
        </p:txBody>
      </p:sp>
      <p:sp>
        <p:nvSpPr>
          <p:cNvPr id="12" name="Freeform 12"/>
          <p:cNvSpPr/>
          <p:nvPr/>
        </p:nvSpPr>
        <p:spPr>
          <a:xfrm rot="10784045">
            <a:off x="-923578" y="-14352662"/>
            <a:ext cx="9537232" cy="16917484"/>
          </a:xfrm>
          <a:custGeom>
            <a:avLst/>
            <a:gdLst/>
            <a:ahLst/>
            <a:cxnLst/>
            <a:rect l="l" t="t" r="r" b="b"/>
            <a:pathLst>
              <a:path w="9537232" h="16917484">
                <a:moveTo>
                  <a:pt x="0" y="0"/>
                </a:moveTo>
                <a:lnTo>
                  <a:pt x="9537232" y="0"/>
                </a:lnTo>
                <a:lnTo>
                  <a:pt x="9537232" y="16917485"/>
                </a:lnTo>
                <a:lnTo>
                  <a:pt x="0" y="16917485"/>
                </a:lnTo>
                <a:lnTo>
                  <a:pt x="0" y="0"/>
                </a:lnTo>
                <a:close/>
              </a:path>
            </a:pathLst>
          </a:custGeom>
          <a:blipFill>
            <a:blip>
              <a:alphaModFix amt="16000"/>
              <a:extLst>
                <a:ext uri="{96DAC541-7B7A-43D3-8B79-37D633B846F1}">
                  <asvg:svgBlip xmlns:asvg="http://schemas.microsoft.com/office/drawing/2016/SVG/main" r:embed="rId2"/>
                </a:ext>
              </a:extLst>
            </a:blip>
            <a:stretch>
              <a:fillRect/>
            </a:stretch>
          </a:blipFill>
        </p:spPr>
        <p:txBody>
          <a:bodyPr/>
          <a:lstStyle/>
          <a:p>
            <a:endParaRPr lang="en-US" dirty="0"/>
          </a:p>
        </p:txBody>
      </p:sp>
      <p:sp>
        <p:nvSpPr>
          <p:cNvPr id="13" name="Freeform 13"/>
          <p:cNvSpPr/>
          <p:nvPr/>
        </p:nvSpPr>
        <p:spPr>
          <a:xfrm rot="10784045">
            <a:off x="-653541" y="-198275"/>
            <a:ext cx="9537232" cy="16917484"/>
          </a:xfrm>
          <a:custGeom>
            <a:avLst/>
            <a:gdLst/>
            <a:ahLst/>
            <a:cxnLst/>
            <a:rect l="l" t="t" r="r" b="b"/>
            <a:pathLst>
              <a:path w="9537232" h="16917484">
                <a:moveTo>
                  <a:pt x="0" y="0"/>
                </a:moveTo>
                <a:lnTo>
                  <a:pt x="9537232" y="0"/>
                </a:lnTo>
                <a:lnTo>
                  <a:pt x="9537232" y="16917484"/>
                </a:lnTo>
                <a:lnTo>
                  <a:pt x="0" y="16917484"/>
                </a:lnTo>
                <a:lnTo>
                  <a:pt x="0" y="0"/>
                </a:lnTo>
                <a:close/>
              </a:path>
            </a:pathLst>
          </a:custGeom>
          <a:blipFill>
            <a:blip>
              <a:alphaModFix amt="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rot="10784045">
            <a:off x="8711563" y="-198275"/>
            <a:ext cx="9537232" cy="16917484"/>
          </a:xfrm>
          <a:custGeom>
            <a:avLst/>
            <a:gdLst/>
            <a:ahLst/>
            <a:cxnLst/>
            <a:rect l="l" t="t" r="r" b="b"/>
            <a:pathLst>
              <a:path w="9537232" h="16917484">
                <a:moveTo>
                  <a:pt x="0" y="0"/>
                </a:moveTo>
                <a:lnTo>
                  <a:pt x="9537231" y="0"/>
                </a:lnTo>
                <a:lnTo>
                  <a:pt x="9537231" y="16917484"/>
                </a:lnTo>
                <a:lnTo>
                  <a:pt x="0" y="16917484"/>
                </a:lnTo>
                <a:lnTo>
                  <a:pt x="0" y="0"/>
                </a:lnTo>
                <a:close/>
              </a:path>
            </a:pathLst>
          </a:custGeom>
          <a:blipFill>
            <a:blip>
              <a:alphaModFix amt="3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extBox 15">
            <a:extLst>
              <a:ext uri="{FF2B5EF4-FFF2-40B4-BE49-F238E27FC236}">
                <a16:creationId xmlns:a16="http://schemas.microsoft.com/office/drawing/2014/main" id="{AFE00D59-06B6-41F4-9384-5A733E138687}"/>
              </a:ext>
            </a:extLst>
          </p:cNvPr>
          <p:cNvSpPr txBox="1"/>
          <p:nvPr/>
        </p:nvSpPr>
        <p:spPr>
          <a:xfrm>
            <a:off x="3775984" y="4871422"/>
            <a:ext cx="10078870" cy="3929281"/>
          </a:xfrm>
          <a:prstGeom prst="rect">
            <a:avLst/>
          </a:prstGeom>
          <a:noFill/>
        </p:spPr>
        <p:txBody>
          <a:bodyPr wrap="square">
            <a:spAutoFit/>
          </a:bodyPr>
          <a:lstStyle/>
          <a:p>
            <a:pPr marL="342900" marR="0" indent="-342900">
              <a:lnSpc>
                <a:spcPct val="100000"/>
              </a:lnSpc>
              <a:spcAft>
                <a:spcPts val="800"/>
              </a:spcAft>
              <a:buFont typeface="Arial" panose="020B0604020202020204" pitchFamily="34" charset="0"/>
              <a:buChar char="•"/>
            </a:pPr>
            <a:r>
              <a:rPr lang="en-US" sz="2400" b="1" kern="100" dirty="0">
                <a:ea typeface="Arial" panose="020B0004020202020204" pitchFamily="34" charset="0"/>
                <a:cs typeface="Arial" panose="02020603050405020304" pitchFamily="18" charset="0"/>
              </a:rPr>
              <a:t>Borrower will not be eligible for a </a:t>
            </a:r>
            <a:r>
              <a:rPr lang="en-US" sz="2400" b="1" kern="100" dirty="0">
                <a:effectLst/>
                <a:latin typeface="+mn-lt"/>
                <a:ea typeface="Arial" panose="020B0004020202020204" pitchFamily="34" charset="0"/>
                <a:cs typeface="Arial" panose="02020603050405020304" pitchFamily="18" charset="0"/>
              </a:rPr>
              <a:t>USDA loan if they pass the Conventional Credit </a:t>
            </a:r>
            <a:r>
              <a:rPr lang="en-US" sz="2400" b="1" kern="100" dirty="0">
                <a:ea typeface="Arial" panose="020B0004020202020204" pitchFamily="34" charset="0"/>
                <a:cs typeface="Arial" panose="02020603050405020304" pitchFamily="18" charset="0"/>
              </a:rPr>
              <a:t>Test</a:t>
            </a:r>
            <a:endParaRPr lang="en-US" sz="2400" b="1" kern="100" dirty="0">
              <a:effectLst/>
              <a:latin typeface="+mn-lt"/>
              <a:ea typeface="Arial" panose="020B0004020202020204" pitchFamily="34" charset="0"/>
              <a:cs typeface="Arial" panose="02020603050405020304" pitchFamily="18" charset="0"/>
            </a:endParaRPr>
          </a:p>
          <a:p>
            <a:pPr marR="0">
              <a:lnSpc>
                <a:spcPct val="100000"/>
              </a:lnSpc>
              <a:spcAft>
                <a:spcPts val="800"/>
              </a:spcAft>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Test fails (borrower is USDA-eligible) unless they have both 20% down in liquid assets and qualify at 28% / 36% ratios.</a:t>
            </a:r>
          </a:p>
          <a:p>
            <a:pPr marL="342900" marR="0" indent="-342900">
              <a:lnSpc>
                <a:spcPct val="100000"/>
              </a:lnSpc>
              <a:spcAft>
                <a:spcPts val="800"/>
              </a:spcAft>
              <a:buFont typeface="Arial" panose="020B0604020202020204" pitchFamily="34" charset="0"/>
              <a:buChar char="•"/>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Equity in the current home and non-retirement liquid assets count toward the 20%; retirement accounts do not.</a:t>
            </a:r>
          </a:p>
          <a:p>
            <a:pPr marL="342900" marR="0" indent="-342900">
              <a:lnSpc>
                <a:spcPct val="100000"/>
              </a:lnSpc>
              <a:spcAft>
                <a:spcPts val="800"/>
              </a:spcAft>
              <a:buFont typeface="Arial" panose="020B0604020202020204" pitchFamily="34" charset="0"/>
              <a:buChar char="•"/>
            </a:pPr>
            <a:endParaRPr lang="en-US" sz="2400" b="1" kern="100" dirty="0">
              <a:effectLst/>
              <a:latin typeface="+mn-lt"/>
              <a:ea typeface="Arial" panose="020B0004020202020204" pitchFamily="34" charset="0"/>
              <a:cs typeface="Arial" panose="02020603050405020304" pitchFamily="18" charset="0"/>
            </a:endParaRPr>
          </a:p>
        </p:txBody>
      </p:sp>
    </p:spTree>
  </p:cSld>
  <p:clrMapOvr>
    <a:masterClrMapping/>
  </p:clrMapOvr>
  <p:transition spd="slow">
    <p:cover dir="l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400" y="-377741"/>
            <a:ext cx="19491095" cy="10916974"/>
            <a:chOff x="0" y="-76200"/>
            <a:chExt cx="5133457" cy="28752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1B6C9C"/>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217765" y="2586863"/>
            <a:ext cx="18821400" cy="8877300"/>
            <a:chOff x="0" y="0"/>
            <a:chExt cx="4957077" cy="2338054"/>
          </a:xfrm>
        </p:grpSpPr>
        <p:sp>
          <p:nvSpPr>
            <p:cNvPr id="6" name="Freeform 6"/>
            <p:cNvSpPr/>
            <p:nvPr/>
          </p:nvSpPr>
          <p:spPr>
            <a:xfrm>
              <a:off x="0" y="0"/>
              <a:ext cx="4957076" cy="2338054"/>
            </a:xfrm>
            <a:custGeom>
              <a:avLst/>
              <a:gdLst/>
              <a:ahLst/>
              <a:cxnLst/>
              <a:rect l="l" t="t" r="r" b="b"/>
              <a:pathLst>
                <a:path w="4957076" h="2338054">
                  <a:moveTo>
                    <a:pt x="0" y="0"/>
                  </a:moveTo>
                  <a:lnTo>
                    <a:pt x="4957076" y="0"/>
                  </a:lnTo>
                  <a:lnTo>
                    <a:pt x="4957076" y="2338054"/>
                  </a:lnTo>
                  <a:lnTo>
                    <a:pt x="0" y="2338054"/>
                  </a:lnTo>
                  <a:close/>
                </a:path>
              </a:pathLst>
            </a:custGeom>
            <a:solidFill>
              <a:srgbClr val="FFFFFF"/>
            </a:solidFill>
          </p:spPr>
          <p:txBody>
            <a:bodyPr/>
            <a:lstStyle/>
            <a:p>
              <a:endParaRPr lang="en-US"/>
            </a:p>
          </p:txBody>
        </p:sp>
        <p:sp>
          <p:nvSpPr>
            <p:cNvPr id="7" name="TextBox 7"/>
            <p:cNvSpPr txBox="1"/>
            <p:nvPr/>
          </p:nvSpPr>
          <p:spPr>
            <a:xfrm>
              <a:off x="0" y="-76200"/>
              <a:ext cx="4957077" cy="2414254"/>
            </a:xfrm>
            <a:prstGeom prst="rect">
              <a:avLst/>
            </a:prstGeom>
          </p:spPr>
          <p:txBody>
            <a:bodyPr lIns="50800" tIns="50800" rIns="50800" bIns="50800" rtlCol="0" anchor="ctr"/>
            <a:lstStyle/>
            <a:p>
              <a:pPr algn="ctr">
                <a:lnSpc>
                  <a:spcPts val="2771"/>
                </a:lnSpc>
              </a:pPr>
              <a:endParaRPr/>
            </a:p>
          </p:txBody>
        </p:sp>
      </p:grpSp>
      <p:sp>
        <p:nvSpPr>
          <p:cNvPr id="10" name="TextBox 10"/>
          <p:cNvSpPr txBox="1"/>
          <p:nvPr/>
        </p:nvSpPr>
        <p:spPr>
          <a:xfrm>
            <a:off x="1576754" y="1116965"/>
            <a:ext cx="9723696" cy="721288"/>
          </a:xfrm>
          <a:prstGeom prst="rect">
            <a:avLst/>
          </a:prstGeom>
        </p:spPr>
        <p:txBody>
          <a:bodyPr lIns="0" tIns="0" rIns="0" bIns="0" rtlCol="0" anchor="t">
            <a:spAutoFit/>
          </a:bodyPr>
          <a:lstStyle/>
          <a:p>
            <a:pPr algn="l">
              <a:lnSpc>
                <a:spcPts val="5615"/>
              </a:lnSpc>
            </a:pPr>
            <a:r>
              <a:rPr lang="en-US" sz="5199" b="1">
                <a:solidFill>
                  <a:srgbClr val="FEFEFE"/>
                </a:solidFill>
                <a:latin typeface="Arial"/>
                <a:ea typeface="Arial"/>
                <a:cs typeface="Arial"/>
                <a:sym typeface="Arial"/>
              </a:rPr>
              <a:t>HELPFUL HINTS</a:t>
            </a:r>
          </a:p>
        </p:txBody>
      </p:sp>
      <p:sp>
        <p:nvSpPr>
          <p:cNvPr id="12" name="Freeform 12"/>
          <p:cNvSpPr/>
          <p:nvPr/>
        </p:nvSpPr>
        <p:spPr>
          <a:xfrm rot="10784045">
            <a:off x="-923578" y="-14352662"/>
            <a:ext cx="9537232" cy="16917484"/>
          </a:xfrm>
          <a:custGeom>
            <a:avLst/>
            <a:gdLst/>
            <a:ahLst/>
            <a:cxnLst/>
            <a:rect l="l" t="t" r="r" b="b"/>
            <a:pathLst>
              <a:path w="9537232" h="16917484">
                <a:moveTo>
                  <a:pt x="0" y="0"/>
                </a:moveTo>
                <a:lnTo>
                  <a:pt x="9537232" y="0"/>
                </a:lnTo>
                <a:lnTo>
                  <a:pt x="9537232" y="16917485"/>
                </a:lnTo>
                <a:lnTo>
                  <a:pt x="0" y="16917485"/>
                </a:lnTo>
                <a:lnTo>
                  <a:pt x="0" y="0"/>
                </a:lnTo>
                <a:close/>
              </a:path>
            </a:pathLst>
          </a:custGeom>
          <a:blipFill>
            <a:blip>
              <a:alphaModFix amt="16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rot="10784045">
            <a:off x="-653541" y="-198275"/>
            <a:ext cx="9537232" cy="16917484"/>
          </a:xfrm>
          <a:custGeom>
            <a:avLst/>
            <a:gdLst/>
            <a:ahLst/>
            <a:cxnLst/>
            <a:rect l="l" t="t" r="r" b="b"/>
            <a:pathLst>
              <a:path w="9537232" h="16917484">
                <a:moveTo>
                  <a:pt x="0" y="0"/>
                </a:moveTo>
                <a:lnTo>
                  <a:pt x="9537232" y="0"/>
                </a:lnTo>
                <a:lnTo>
                  <a:pt x="9537232" y="16917484"/>
                </a:lnTo>
                <a:lnTo>
                  <a:pt x="0" y="16917484"/>
                </a:lnTo>
                <a:lnTo>
                  <a:pt x="0" y="0"/>
                </a:lnTo>
                <a:close/>
              </a:path>
            </a:pathLst>
          </a:custGeom>
          <a:blipFill>
            <a:blip>
              <a:alphaModFix amt="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rot="10784045">
            <a:off x="8711563" y="-198275"/>
            <a:ext cx="9537232" cy="16917484"/>
          </a:xfrm>
          <a:custGeom>
            <a:avLst/>
            <a:gdLst/>
            <a:ahLst/>
            <a:cxnLst/>
            <a:rect l="l" t="t" r="r" b="b"/>
            <a:pathLst>
              <a:path w="9537232" h="16917484">
                <a:moveTo>
                  <a:pt x="0" y="0"/>
                </a:moveTo>
                <a:lnTo>
                  <a:pt x="9537231" y="0"/>
                </a:lnTo>
                <a:lnTo>
                  <a:pt x="9537231" y="16917484"/>
                </a:lnTo>
                <a:lnTo>
                  <a:pt x="0" y="16917484"/>
                </a:lnTo>
                <a:lnTo>
                  <a:pt x="0" y="0"/>
                </a:lnTo>
                <a:close/>
              </a:path>
            </a:pathLst>
          </a:custGeom>
          <a:blipFill>
            <a:blip>
              <a:alphaModFix amt="36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extBox 15">
            <a:extLst>
              <a:ext uri="{FF2B5EF4-FFF2-40B4-BE49-F238E27FC236}">
                <a16:creationId xmlns:a16="http://schemas.microsoft.com/office/drawing/2014/main" id="{AD62CD33-E8C8-C4B5-5D75-10ED701A7EC5}"/>
              </a:ext>
            </a:extLst>
          </p:cNvPr>
          <p:cNvSpPr txBox="1"/>
          <p:nvPr/>
        </p:nvSpPr>
        <p:spPr>
          <a:xfrm>
            <a:off x="3491015" y="2744288"/>
            <a:ext cx="10078870" cy="9376926"/>
          </a:xfrm>
          <a:prstGeom prst="rect">
            <a:avLst/>
          </a:prstGeom>
          <a:noFill/>
        </p:spPr>
        <p:txBody>
          <a:bodyPr wrap="square">
            <a:spAutoFit/>
          </a:bodyPr>
          <a:lstStyle/>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There is a $50 tolerance if total obligations increase after submission and receipt of the </a:t>
            </a:r>
            <a:r>
              <a:rPr lang="en-US" sz="2400" b="1" kern="100" dirty="0">
                <a:ea typeface="Arial" panose="020B0004020202020204" pitchFamily="34" charset="0"/>
                <a:cs typeface="Arial" panose="02020603050405020304" pitchFamily="18" charset="0"/>
              </a:rPr>
              <a:t>Conditional C</a:t>
            </a:r>
            <a:r>
              <a:rPr lang="en-US" sz="2400" b="1" kern="100" dirty="0">
                <a:effectLst/>
                <a:latin typeface="+mn-lt"/>
                <a:ea typeface="Arial" panose="020B0004020202020204" pitchFamily="34" charset="0"/>
                <a:cs typeface="Arial" panose="02020603050405020304" pitchFamily="18" charset="0"/>
              </a:rPr>
              <a:t>ommitment. This could be HOI, taxes, debt, etc. More than $50 increase must be resubmitted to USDA for reapproval. </a:t>
            </a:r>
          </a:p>
          <a:p>
            <a:pPr marL="342900" marR="0" indent="-342900">
              <a:lnSpc>
                <a:spcPct val="100000"/>
              </a:lnSpc>
              <a:spcAft>
                <a:spcPts val="800"/>
              </a:spcAft>
              <a:buFont typeface="Arial" panose="020B0604020202020204" pitchFamily="34" charset="0"/>
              <a:buChar char="•"/>
            </a:pPr>
            <a:endParaRPr lang="en-US" sz="2400" b="1" kern="100" dirty="0">
              <a:ea typeface="Arial" panose="020B0004020202020204" pitchFamily="34" charset="0"/>
              <a:cs typeface="Arial" panose="02020603050405020304" pitchFamily="18" charset="0"/>
            </a:endParaRPr>
          </a:p>
          <a:p>
            <a:pPr marL="342900" indent="-342900">
              <a:spcAft>
                <a:spcPts val="800"/>
              </a:spcAft>
              <a:buFont typeface="Arial" panose="020B0604020202020204" pitchFamily="34" charset="0"/>
              <a:buChar char="•"/>
            </a:pPr>
            <a:r>
              <a:rPr lang="en-US" sz="2400" b="1" kern="100" dirty="0">
                <a:cs typeface="Arial" panose="02020603050405020304" pitchFamily="18" charset="0"/>
              </a:rPr>
              <a:t>29%  / 41% is the USDA benchmark for approvals</a:t>
            </a:r>
            <a:endParaRPr lang="en-US" sz="2400" b="1" kern="100" dirty="0">
              <a:effectLst/>
              <a:latin typeface="+mn-lt"/>
              <a:ea typeface="Arial" panose="020B0004020202020204" pitchFamily="34" charset="0"/>
              <a:cs typeface="Arial" panose="02020603050405020304" pitchFamily="18" charset="0"/>
            </a:endParaRPr>
          </a:p>
          <a:p>
            <a:pPr marR="0">
              <a:lnSpc>
                <a:spcPct val="100000"/>
              </a:lnSpc>
              <a:spcAft>
                <a:spcPts val="800"/>
              </a:spcAft>
            </a:pPr>
            <a:r>
              <a:rPr lang="en-US" sz="2400" b="1" kern="100" dirty="0">
                <a:effectLst/>
                <a:latin typeface="+mn-lt"/>
                <a:ea typeface="Arial" panose="020B0004020202020204" pitchFamily="34" charset="0"/>
                <a:cs typeface="Arial" panose="02020603050405020304" pitchFamily="18" charset="0"/>
              </a:rPr>
              <a:t> </a:t>
            </a: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If </a:t>
            </a:r>
            <a:r>
              <a:rPr lang="en-US" sz="2400" b="1" kern="100" dirty="0">
                <a:ea typeface="Arial" panose="020B0004020202020204" pitchFamily="34" charset="0"/>
                <a:cs typeface="Arial" panose="02020603050405020304" pitchFamily="18" charset="0"/>
              </a:rPr>
              <a:t>interest </a:t>
            </a:r>
            <a:r>
              <a:rPr lang="en-US" sz="2400" b="1" kern="100" dirty="0">
                <a:effectLst/>
                <a:latin typeface="+mn-lt"/>
                <a:ea typeface="Arial" panose="020B0004020202020204" pitchFamily="34" charset="0"/>
                <a:cs typeface="Arial" panose="02020603050405020304" pitchFamily="18" charset="0"/>
              </a:rPr>
              <a:t>rate or loan amount increases, that is an automatic resubmission for approval. </a:t>
            </a:r>
          </a:p>
          <a:p>
            <a:pPr marR="0">
              <a:lnSpc>
                <a:spcPct val="100000"/>
              </a:lnSpc>
              <a:spcAft>
                <a:spcPts val="800"/>
              </a:spcAft>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Change in assets (if reserves decrease or cash to close increases) will require resubmission.  </a:t>
            </a:r>
            <a:r>
              <a:rPr lang="en-US" sz="2400" b="1" kern="100" dirty="0">
                <a:ea typeface="Arial" panose="020B0004020202020204" pitchFamily="34" charset="0"/>
                <a:cs typeface="Arial" panose="02020603050405020304" pitchFamily="18" charset="0"/>
              </a:rPr>
              <a:t>**Remember you don’t have to enter assets at all</a:t>
            </a:r>
            <a:endParaRPr lang="en-US" sz="2400" b="1" kern="100" dirty="0">
              <a:effectLst/>
              <a:latin typeface="+mn-lt"/>
              <a:ea typeface="Arial" panose="020B0004020202020204" pitchFamily="34" charset="0"/>
              <a:cs typeface="Arial" panose="02020603050405020304" pitchFamily="18" charset="0"/>
            </a:endParaRPr>
          </a:p>
          <a:p>
            <a:pPr marR="0">
              <a:lnSpc>
                <a:spcPct val="100000"/>
              </a:lnSpc>
              <a:spcAft>
                <a:spcPts val="800"/>
              </a:spcAft>
            </a:pPr>
            <a:endParaRPr lang="en-US" sz="2400" b="1" kern="100" dirty="0">
              <a:effectLst/>
              <a:latin typeface="+mn-lt"/>
              <a:ea typeface="Arial" panose="020B0004020202020204" pitchFamily="34" charset="0"/>
              <a:cs typeface="Arial" panose="02020603050405020304" pitchFamily="18" charset="0"/>
            </a:endParaRPr>
          </a:p>
          <a:p>
            <a:pPr marL="342900" marR="0" indent="-342900">
              <a:lnSpc>
                <a:spcPct val="100000"/>
              </a:lnSpc>
              <a:spcAft>
                <a:spcPts val="800"/>
              </a:spcAft>
              <a:buFont typeface="Arial" panose="020B0604020202020204" pitchFamily="34" charset="0"/>
              <a:buChar char="•"/>
            </a:pPr>
            <a:r>
              <a:rPr lang="en-US" sz="2400" b="1" kern="100" dirty="0">
                <a:effectLst/>
                <a:latin typeface="+mn-lt"/>
                <a:ea typeface="Arial" panose="020B0004020202020204" pitchFamily="34" charset="0"/>
                <a:cs typeface="Arial" panose="02020603050405020304" pitchFamily="18" charset="0"/>
              </a:rPr>
              <a:t>Once the conditional commitment is issued, you can no longer withdraw the application and make changes. We must email USDA to have them decommission the funds and the file will need to be resubmitted</a:t>
            </a:r>
            <a:r>
              <a:rPr lang="en-US" sz="2400" b="1" kern="100" dirty="0">
                <a:ea typeface="Arial" panose="020B0004020202020204" pitchFamily="34" charset="0"/>
                <a:cs typeface="Arial" panose="02020603050405020304" pitchFamily="18" charset="0"/>
              </a:rPr>
              <a:t> after the changes are made. </a:t>
            </a:r>
            <a:endParaRPr lang="en-US" sz="2400" b="1" kern="100" dirty="0">
              <a:effectLst/>
              <a:latin typeface="+mn-lt"/>
              <a:ea typeface="Arial" panose="020B0004020202020204" pitchFamily="34" charset="0"/>
              <a:cs typeface="Arial" panose="02020603050405020304" pitchFamily="18" charset="0"/>
            </a:endParaRPr>
          </a:p>
          <a:p>
            <a:pPr marL="285750" marR="0" indent="-285750">
              <a:lnSpc>
                <a:spcPct val="100000"/>
              </a:lnSpc>
              <a:spcAft>
                <a:spcPts val="800"/>
              </a:spcAft>
              <a:buFont typeface="Arial" panose="020B0604020202020204" pitchFamily="34" charset="0"/>
              <a:buChar char="•"/>
            </a:pPr>
            <a:endParaRPr lang="en-US" kern="100" dirty="0">
              <a:ea typeface="Arial" panose="020B0004020202020204" pitchFamily="34" charset="0"/>
              <a:cs typeface="Arial" panose="02020603050405020304" pitchFamily="18" charset="0"/>
            </a:endParaRPr>
          </a:p>
          <a:p>
            <a:pPr marL="0" marR="0">
              <a:lnSpc>
                <a:spcPct val="100000"/>
              </a:lnSpc>
              <a:spcAft>
                <a:spcPts val="800"/>
              </a:spcAft>
              <a:buNone/>
            </a:pPr>
            <a:endParaRPr lang="en-US" sz="1200" kern="100" dirty="0">
              <a:effectLst/>
              <a:latin typeface="Arial" panose="020B0004020202020204" pitchFamily="34" charset="0"/>
              <a:ea typeface="Arial" panose="020B0004020202020204" pitchFamily="34" charset="0"/>
              <a:cs typeface="Arial" panose="02020603050405020304" pitchFamily="18" charset="0"/>
            </a:endParaRPr>
          </a:p>
          <a:p>
            <a:pPr marL="0" marR="0">
              <a:lnSpc>
                <a:spcPct val="100000"/>
              </a:lnSpc>
              <a:spcAft>
                <a:spcPts val="800"/>
              </a:spcAft>
              <a:buNone/>
            </a:pPr>
            <a:endParaRPr lang="en-US" sz="1200" kern="100" dirty="0">
              <a:latin typeface="Arial" panose="020B0004020202020204" pitchFamily="34" charset="0"/>
              <a:ea typeface="Arial" panose="020B0004020202020204" pitchFamily="34" charset="0"/>
              <a:cs typeface="Arial" panose="02020603050405020304" pitchFamily="18" charset="0"/>
            </a:endParaRPr>
          </a:p>
          <a:p>
            <a:pPr marL="0" marR="0">
              <a:lnSpc>
                <a:spcPct val="100000"/>
              </a:lnSpc>
              <a:spcAft>
                <a:spcPts val="800"/>
              </a:spcAft>
              <a:buNone/>
            </a:pPr>
            <a:endParaRPr lang="en-US" sz="1200" kern="100" dirty="0">
              <a:effectLst/>
              <a:latin typeface="Arial" panose="020B0004020202020204" pitchFamily="34" charset="0"/>
              <a:ea typeface="Arial" panose="020B0004020202020204" pitchFamily="34" charset="0"/>
              <a:cs typeface="Arial" panose="02020603050405020304" pitchFamily="18" charset="0"/>
            </a:endParaRPr>
          </a:p>
          <a:p>
            <a:pPr marL="0" marR="0">
              <a:lnSpc>
                <a:spcPct val="100000"/>
              </a:lnSpc>
              <a:spcAft>
                <a:spcPts val="800"/>
              </a:spcAft>
              <a:buNone/>
            </a:pPr>
            <a:endParaRPr lang="en-US" sz="1200" kern="100" dirty="0">
              <a:latin typeface="Arial" panose="020B0004020202020204" pitchFamily="34" charset="0"/>
              <a:ea typeface="Arial" panose="020B0004020202020204" pitchFamily="34" charset="0"/>
              <a:cs typeface="Arial" panose="02020603050405020304" pitchFamily="18" charset="0"/>
            </a:endParaRPr>
          </a:p>
          <a:p>
            <a:pPr marL="0" marR="0">
              <a:lnSpc>
                <a:spcPct val="100000"/>
              </a:lnSpc>
              <a:spcAft>
                <a:spcPts val="800"/>
              </a:spcAft>
              <a:buNone/>
            </a:pPr>
            <a:endParaRPr lang="en-US" sz="1200" kern="100" dirty="0">
              <a:effectLst/>
              <a:latin typeface="Arial" panose="020B0004020202020204" pitchFamily="34" charset="0"/>
              <a:ea typeface="Arial" panose="020B0004020202020204" pitchFamily="34" charset="0"/>
              <a:cs typeface="Arial" panose="02020603050405020304" pitchFamily="18" charset="0"/>
            </a:endParaRPr>
          </a:p>
        </p:txBody>
      </p:sp>
    </p:spTree>
  </p:cSld>
  <p:clrMapOvr>
    <a:masterClrMapping/>
  </p:clrMapOvr>
  <p:transition spd="slow">
    <p:cover dir="l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10304" y="6906347"/>
            <a:ext cx="5948576" cy="1128395"/>
          </a:xfrm>
          <a:prstGeom prst="rect">
            <a:avLst/>
          </a:prstGeom>
        </p:spPr>
        <p:txBody>
          <a:bodyPr lIns="0" tIns="0" rIns="0" bIns="0" rtlCol="0" anchor="t">
            <a:spAutoFit/>
          </a:bodyPr>
          <a:lstStyle/>
          <a:p>
            <a:pPr algn="l">
              <a:lnSpc>
                <a:spcPts val="4480"/>
              </a:lnSpc>
            </a:pPr>
            <a:r>
              <a:rPr lang="en-US" sz="3200">
                <a:solidFill>
                  <a:srgbClr val="0E2C4B"/>
                </a:solidFill>
                <a:latin typeface="Arial"/>
                <a:ea typeface="Arial"/>
                <a:cs typeface="Arial"/>
                <a:sym typeface="Arial"/>
              </a:rPr>
              <a:t>Questions on USDA income, assets or eligibility?</a:t>
            </a:r>
          </a:p>
        </p:txBody>
      </p:sp>
      <p:sp>
        <p:nvSpPr>
          <p:cNvPr id="3" name="TextBox 3"/>
          <p:cNvSpPr txBox="1"/>
          <p:nvPr/>
        </p:nvSpPr>
        <p:spPr>
          <a:xfrm>
            <a:off x="9144000" y="8129905"/>
            <a:ext cx="5948576" cy="1128395"/>
          </a:xfrm>
          <a:prstGeom prst="rect">
            <a:avLst/>
          </a:prstGeom>
        </p:spPr>
        <p:txBody>
          <a:bodyPr lIns="0" tIns="0" rIns="0" bIns="0" rtlCol="0" anchor="t">
            <a:spAutoFit/>
          </a:bodyPr>
          <a:lstStyle/>
          <a:p>
            <a:pPr algn="l">
              <a:lnSpc>
                <a:spcPts val="4480"/>
              </a:lnSpc>
            </a:pPr>
            <a:r>
              <a:rPr lang="en-US" sz="3200">
                <a:solidFill>
                  <a:srgbClr val="0E2C4B"/>
                </a:solidFill>
                <a:latin typeface="Arial"/>
                <a:ea typeface="Arial"/>
                <a:cs typeface="Arial"/>
                <a:sym typeface="Arial"/>
              </a:rPr>
              <a:t>Velocio Mortgage</a:t>
            </a:r>
          </a:p>
          <a:p>
            <a:pPr algn="l">
              <a:lnSpc>
                <a:spcPts val="4480"/>
              </a:lnSpc>
            </a:pPr>
            <a:r>
              <a:rPr lang="en-US" sz="3200">
                <a:solidFill>
                  <a:srgbClr val="0E2C4B"/>
                </a:solidFill>
                <a:latin typeface="Arial"/>
                <a:ea typeface="Arial"/>
                <a:cs typeface="Arial"/>
                <a:sym typeface="Arial"/>
              </a:rPr>
              <a:t>Training &amp; Underwriting Support</a:t>
            </a:r>
          </a:p>
        </p:txBody>
      </p:sp>
      <p:sp>
        <p:nvSpPr>
          <p:cNvPr id="4" name="TextBox 4"/>
          <p:cNvSpPr txBox="1"/>
          <p:nvPr/>
        </p:nvSpPr>
        <p:spPr>
          <a:xfrm>
            <a:off x="9144000" y="7615555"/>
            <a:ext cx="5948576" cy="199093"/>
          </a:xfrm>
          <a:prstGeom prst="rect">
            <a:avLst/>
          </a:prstGeom>
        </p:spPr>
        <p:txBody>
          <a:bodyPr lIns="0" tIns="0" rIns="0" bIns="0" rtlCol="0" anchor="t">
            <a:spAutoFit/>
          </a:bodyPr>
          <a:lstStyle/>
          <a:p>
            <a:pPr algn="l">
              <a:lnSpc>
                <a:spcPts val="1708"/>
              </a:lnSpc>
            </a:pPr>
            <a:r>
              <a:rPr lang="en-US" sz="1220">
                <a:solidFill>
                  <a:srgbClr val="5F6B72"/>
                </a:solidFill>
                <a:latin typeface="Arial"/>
                <a:ea typeface="Arial"/>
                <a:cs typeface="Arial"/>
                <a:sym typeface="Arial"/>
              </a:rPr>
              <a:t>Reach out to your Velocio training team for follow-up.</a:t>
            </a:r>
          </a:p>
        </p:txBody>
      </p:sp>
      <p:sp>
        <p:nvSpPr>
          <p:cNvPr id="5" name="TextBox 5"/>
          <p:cNvSpPr txBox="1"/>
          <p:nvPr/>
        </p:nvSpPr>
        <p:spPr>
          <a:xfrm>
            <a:off x="1610304" y="5416677"/>
            <a:ext cx="5948576" cy="1166986"/>
          </a:xfrm>
          <a:prstGeom prst="rect">
            <a:avLst/>
          </a:prstGeom>
        </p:spPr>
        <p:txBody>
          <a:bodyPr lIns="0" tIns="0" rIns="0" bIns="0" rtlCol="0" anchor="t">
            <a:spAutoFit/>
          </a:bodyPr>
          <a:lstStyle/>
          <a:p>
            <a:pPr algn="l">
              <a:lnSpc>
                <a:spcPts val="9072"/>
              </a:lnSpc>
            </a:pPr>
            <a:r>
              <a:rPr lang="en-US" sz="8400" b="1">
                <a:solidFill>
                  <a:srgbClr val="1B6C9C"/>
                </a:solidFill>
                <a:latin typeface="Arial"/>
                <a:ea typeface="Arial"/>
                <a:cs typeface="Arial"/>
                <a:sym typeface="Arial"/>
              </a:rPr>
              <a:t>Thank You</a:t>
            </a:r>
          </a:p>
        </p:txBody>
      </p:sp>
      <p:sp>
        <p:nvSpPr>
          <p:cNvPr id="6" name="TextBox 6"/>
          <p:cNvSpPr txBox="1"/>
          <p:nvPr/>
        </p:nvSpPr>
        <p:spPr>
          <a:xfrm>
            <a:off x="1610304" y="9041638"/>
            <a:ext cx="4481534" cy="199093"/>
          </a:xfrm>
          <a:prstGeom prst="rect">
            <a:avLst/>
          </a:prstGeom>
        </p:spPr>
        <p:txBody>
          <a:bodyPr lIns="0" tIns="0" rIns="0" bIns="0" rtlCol="0" anchor="t">
            <a:spAutoFit/>
          </a:bodyPr>
          <a:lstStyle/>
          <a:p>
            <a:pPr algn="l">
              <a:lnSpc>
                <a:spcPts val="1708"/>
              </a:lnSpc>
            </a:pPr>
            <a:r>
              <a:rPr lang="en-US" sz="1220">
                <a:solidFill>
                  <a:srgbClr val="5F6B72"/>
                </a:solidFill>
                <a:latin typeface="Arial"/>
                <a:ea typeface="Arial"/>
                <a:cs typeface="Arial"/>
                <a:sym typeface="Arial"/>
              </a:rPr>
              <a:t>Together, we can achieve extraordinary success.</a:t>
            </a:r>
          </a:p>
        </p:txBody>
      </p:sp>
      <p:sp>
        <p:nvSpPr>
          <p:cNvPr id="7" name="Freeform 7"/>
          <p:cNvSpPr/>
          <p:nvPr/>
        </p:nvSpPr>
        <p:spPr>
          <a:xfrm>
            <a:off x="1293816" y="1526899"/>
            <a:ext cx="4798022" cy="1200225"/>
          </a:xfrm>
          <a:custGeom>
            <a:avLst/>
            <a:gdLst/>
            <a:ahLst/>
            <a:cxnLst/>
            <a:rect l="l" t="t" r="r" b="b"/>
            <a:pathLst>
              <a:path w="4798022" h="1200225">
                <a:moveTo>
                  <a:pt x="0" y="0"/>
                </a:moveTo>
                <a:lnTo>
                  <a:pt x="4798022" y="0"/>
                </a:lnTo>
                <a:lnTo>
                  <a:pt x="4798022" y="1200225"/>
                </a:lnTo>
                <a:lnTo>
                  <a:pt x="0" y="1200225"/>
                </a:lnTo>
                <a:lnTo>
                  <a:pt x="0" y="0"/>
                </a:lnTo>
                <a:close/>
              </a:path>
            </a:pathLst>
          </a:custGeom>
          <a:blipFill>
            <a:blip r:embed="rId2"/>
            <a:stretch>
              <a:fillRect l="-212" r="-212"/>
            </a:stretch>
          </a:blipFill>
        </p:spPr>
        <p:txBody>
          <a:bodyPr/>
          <a:lstStyle/>
          <a:p>
            <a:endParaRPr lang="en-US"/>
          </a:p>
        </p:txBody>
      </p:sp>
    </p:spTree>
  </p:cSld>
  <p:clrMapOvr>
    <a:masterClrMapping/>
  </p:clrMapOvr>
  <p:transition spd="slow">
    <p:cover dir="l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c1f896b-405a-45fb-979c-c4d35805f0fb}" enabled="0" method="" siteId="{fc1f896b-405a-45fb-979c-c4d35805f0fb}" removed="1"/>
</clbl:labelList>
</file>

<file path=docProps/app.xml><?xml version="1.0" encoding="utf-8"?>
<Properties xmlns="http://schemas.openxmlformats.org/officeDocument/2006/extended-properties" xmlns:vt="http://schemas.openxmlformats.org/officeDocument/2006/docPropsVTypes">
  <TotalTime>12982</TotalTime>
  <Words>2071</Words>
  <Application>Microsoft Office PowerPoint</Application>
  <PresentationFormat>Custom</PresentationFormat>
  <Paragraphs>235</Paragraphs>
  <Slides>28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Calibri</vt:lpstr>
      <vt:lpstr>Arial MT Pro</vt:lpstr>
      <vt:lpstr>Arial MT Pro Bold</vt:lpstr>
      <vt:lpstr>Aptos</vt:lpstr>
      <vt:lpstr>Poppins Semi-Bold</vt:lpstr>
      <vt:lpstr>Turbinado</vt:lpstr>
      <vt:lpstr>Arial</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Velocio 2026 Summit Presentation</dc:title>
  <cp:lastModifiedBy>Yourkwitz, Layla</cp:lastModifiedBy>
  <cp:revision>3</cp:revision>
  <dcterms:created xsi:type="dcterms:W3CDTF">2006-08-16T00:00:00Z</dcterms:created>
  <dcterms:modified xsi:type="dcterms:W3CDTF">2026-09-16T19:22:03Z</dcterms:modified>
  <dc:identifier>DAHOvZiugXw</dc:identifier>
</cp:coreProperties>
</file>