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72" r:id="rId4"/>
    <p:sldId id="268" r:id="rId5"/>
    <p:sldId id="266" r:id="rId6"/>
    <p:sldId id="258" r:id="rId7"/>
    <p:sldId id="262" r:id="rId8"/>
    <p:sldId id="261" r:id="rId9"/>
    <p:sldId id="259" r:id="rId10"/>
    <p:sldId id="273" r:id="rId11"/>
    <p:sldId id="274" r:id="rId12"/>
    <p:sldId id="275" r:id="rId13"/>
    <p:sldId id="260" r:id="rId14"/>
    <p:sldId id="270" r:id="rId15"/>
  </p:sldIdLst>
  <p:sldSz cx="18288000" cy="10287000"/>
  <p:notesSz cx="6858000" cy="9144000"/>
  <p:embeddedFontLst>
    <p:embeddedFont>
      <p:font typeface="Arial MT Pro" panose="020B0604020202020204" charset="0"/>
      <p:regular r:id="rId17"/>
    </p:embeddedFont>
    <p:embeddedFont>
      <p:font typeface="Arial MT Pro Bold" panose="020B0604020202020204" charset="0"/>
      <p:regular r:id="rId18"/>
      <p:bold r:id="rId19"/>
    </p:embeddedFont>
    <p:embeddedFont>
      <p:font typeface="Poppins Semi-Bold" panose="020B0604020202020204" charset="0"/>
      <p:regular r:id="rId20"/>
      <p:bold r:id="rId21"/>
    </p:embeddedFont>
    <p:embeddedFont>
      <p:font typeface="Turbinado" panose="03060300040001000000"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3FE205-5B9A-4D6E-81B8-1136735A3B77}" v="25" dt="2026-09-10T13:14:10.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06" autoAdjust="0"/>
  </p:normalViewPr>
  <p:slideViewPr>
    <p:cSldViewPr>
      <p:cViewPr varScale="1">
        <p:scale>
          <a:sx n="67" d="100"/>
          <a:sy n="67" d="100"/>
        </p:scale>
        <p:origin x="91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90A735-E881-4366-8D58-2A8D409B3901}"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04765-6EC1-421F-8E10-2B06444F8488}" type="slidenum">
              <a:rPr lang="en-US" smtClean="0"/>
              <a:t>‹#›</a:t>
            </a:fld>
            <a:endParaRPr lang="en-US"/>
          </a:p>
        </p:txBody>
      </p:sp>
    </p:spTree>
    <p:extLst>
      <p:ext uri="{BB962C8B-B14F-4D97-AF65-F5344CB8AC3E}">
        <p14:creationId xmlns:p14="http://schemas.microsoft.com/office/powerpoint/2010/main" val="2401283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504765-6EC1-421F-8E10-2B06444F8488}" type="slidenum">
              <a:rPr lang="en-US" smtClean="0"/>
              <a:t>13</a:t>
            </a:fld>
            <a:endParaRPr lang="en-US"/>
          </a:p>
        </p:txBody>
      </p:sp>
    </p:spTree>
    <p:extLst>
      <p:ext uri="{BB962C8B-B14F-4D97-AF65-F5344CB8AC3E}">
        <p14:creationId xmlns:p14="http://schemas.microsoft.com/office/powerpoint/2010/main" val="2665042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houseloan.lightning.force.com/lightning/r/Dashboard/01ZJx000005jS0TMAU/view"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5568" y="1470870"/>
            <a:ext cx="4531831" cy="1133637"/>
          </a:xfrm>
          <a:custGeom>
            <a:avLst/>
            <a:gdLst/>
            <a:ahLst/>
            <a:cxnLst/>
            <a:rect l="l" t="t" r="r" b="b"/>
            <a:pathLst>
              <a:path w="4531831" h="1133637">
                <a:moveTo>
                  <a:pt x="0" y="0"/>
                </a:moveTo>
                <a:lnTo>
                  <a:pt x="4531831" y="0"/>
                </a:lnTo>
                <a:lnTo>
                  <a:pt x="4531831" y="1133637"/>
                </a:lnTo>
                <a:lnTo>
                  <a:pt x="0" y="1133637"/>
                </a:lnTo>
                <a:lnTo>
                  <a:pt x="0" y="0"/>
                </a:lnTo>
                <a:close/>
              </a:path>
            </a:pathLst>
          </a:custGeom>
          <a:blipFill>
            <a:blip r:embed="rId2"/>
            <a:stretch>
              <a:fillRect l="-212" r="-212"/>
            </a:stretch>
          </a:blipFill>
        </p:spPr>
        <p:txBody>
          <a:bodyPr/>
          <a:lstStyle/>
          <a:p>
            <a:endParaRPr lang="en-US"/>
          </a:p>
        </p:txBody>
      </p:sp>
      <p:sp>
        <p:nvSpPr>
          <p:cNvPr id="3" name="Freeform 3"/>
          <p:cNvSpPr/>
          <p:nvPr/>
        </p:nvSpPr>
        <p:spPr>
          <a:xfrm>
            <a:off x="-3574731" y="2952088"/>
            <a:ext cx="23869331" cy="22183559"/>
          </a:xfrm>
          <a:custGeom>
            <a:avLst/>
            <a:gdLst/>
            <a:ahLst/>
            <a:cxnLst/>
            <a:rect l="l" t="t" r="r" b="b"/>
            <a:pathLst>
              <a:path w="23869331" h="22183559">
                <a:moveTo>
                  <a:pt x="0" y="0"/>
                </a:moveTo>
                <a:lnTo>
                  <a:pt x="23869331" y="0"/>
                </a:lnTo>
                <a:lnTo>
                  <a:pt x="23869331" y="22183559"/>
                </a:lnTo>
                <a:lnTo>
                  <a:pt x="0" y="22183559"/>
                </a:lnTo>
                <a:lnTo>
                  <a:pt x="0" y="0"/>
                </a:lnTo>
                <a:close/>
              </a:path>
            </a:pathLst>
          </a:custGeom>
          <a:blipFill>
            <a:blip r:embed="rId3"/>
            <a:stretch>
              <a:fillRect/>
            </a:stretch>
          </a:blipFill>
        </p:spPr>
        <p:txBody>
          <a:bodyPr/>
          <a:lstStyle/>
          <a:p>
            <a:endParaRPr lang="en-US"/>
          </a:p>
        </p:txBody>
      </p:sp>
      <p:sp>
        <p:nvSpPr>
          <p:cNvPr id="4" name="Freeform 4"/>
          <p:cNvSpPr/>
          <p:nvPr/>
        </p:nvSpPr>
        <p:spPr>
          <a:xfrm>
            <a:off x="12742724" y="2648648"/>
            <a:ext cx="3546751" cy="3409315"/>
          </a:xfrm>
          <a:custGeom>
            <a:avLst/>
            <a:gdLst/>
            <a:ahLst/>
            <a:cxnLst/>
            <a:rect l="l" t="t" r="r" b="b"/>
            <a:pathLst>
              <a:path w="3546751" h="3409315">
                <a:moveTo>
                  <a:pt x="0" y="0"/>
                </a:moveTo>
                <a:lnTo>
                  <a:pt x="3546751" y="0"/>
                </a:lnTo>
                <a:lnTo>
                  <a:pt x="3546751" y="3409315"/>
                </a:lnTo>
                <a:lnTo>
                  <a:pt x="0" y="3409315"/>
                </a:lnTo>
                <a:lnTo>
                  <a:pt x="0" y="0"/>
                </a:lnTo>
                <a:close/>
              </a:path>
            </a:pathLst>
          </a:custGeom>
          <a:blipFill>
            <a:blip r:embed="rId4"/>
            <a:stretch>
              <a:fillRect l="-405" r="-405"/>
            </a:stretch>
          </a:blipFill>
        </p:spPr>
        <p:txBody>
          <a:bodyPr/>
          <a:lstStyle/>
          <a:p>
            <a:endParaRPr lang="en-US"/>
          </a:p>
        </p:txBody>
      </p:sp>
      <p:sp>
        <p:nvSpPr>
          <p:cNvPr id="5" name="TextBox 5"/>
          <p:cNvSpPr txBox="1"/>
          <p:nvPr/>
        </p:nvSpPr>
        <p:spPr>
          <a:xfrm>
            <a:off x="1425568" y="3070673"/>
            <a:ext cx="16589198" cy="2299335"/>
          </a:xfrm>
          <a:prstGeom prst="rect">
            <a:avLst/>
          </a:prstGeom>
        </p:spPr>
        <p:txBody>
          <a:bodyPr lIns="0" tIns="0" rIns="0" bIns="0" rtlCol="0" anchor="t">
            <a:spAutoFit/>
          </a:bodyPr>
          <a:lstStyle/>
          <a:p>
            <a:pPr algn="l">
              <a:lnSpc>
                <a:spcPts val="15120"/>
              </a:lnSpc>
            </a:pPr>
            <a:r>
              <a:rPr lang="en-US" sz="14000">
                <a:solidFill>
                  <a:srgbClr val="0076A6"/>
                </a:solidFill>
                <a:latin typeface="Turbinado"/>
                <a:ea typeface="Turbinado"/>
                <a:cs typeface="Turbinado"/>
                <a:sym typeface="Turbinado"/>
              </a:rPr>
              <a:t>Momentum in Motion</a:t>
            </a:r>
          </a:p>
        </p:txBody>
      </p:sp>
      <p:sp>
        <p:nvSpPr>
          <p:cNvPr id="6" name="TextBox 6"/>
          <p:cNvSpPr txBox="1"/>
          <p:nvPr/>
        </p:nvSpPr>
        <p:spPr>
          <a:xfrm>
            <a:off x="1536639" y="5649945"/>
            <a:ext cx="9611804" cy="673159"/>
          </a:xfrm>
          <a:prstGeom prst="rect">
            <a:avLst/>
          </a:prstGeom>
        </p:spPr>
        <p:txBody>
          <a:bodyPr lIns="0" tIns="0" rIns="0" bIns="0" rtlCol="0" anchor="t">
            <a:spAutoFit/>
          </a:bodyPr>
          <a:lstStyle/>
          <a:p>
            <a:pPr algn="l">
              <a:lnSpc>
                <a:spcPts val="4900"/>
              </a:lnSpc>
            </a:pPr>
            <a:r>
              <a:rPr lang="en-US" sz="3500">
                <a:solidFill>
                  <a:srgbClr val="0076A6"/>
                </a:solidFill>
                <a:latin typeface="Arial MT Pro"/>
                <a:ea typeface="Arial MT Pro"/>
                <a:cs typeface="Arial MT Pro"/>
                <a:sym typeface="Arial MT Pro"/>
              </a:rPr>
              <a:t>Velocio Mortgage Summit 2026 </a:t>
            </a:r>
          </a:p>
        </p:txBody>
      </p:sp>
      <p:sp>
        <p:nvSpPr>
          <p:cNvPr id="7" name="TextBox 7"/>
          <p:cNvSpPr txBox="1"/>
          <p:nvPr/>
        </p:nvSpPr>
        <p:spPr>
          <a:xfrm>
            <a:off x="1536639" y="7459773"/>
            <a:ext cx="4481534" cy="445262"/>
          </a:xfrm>
          <a:prstGeom prst="rect">
            <a:avLst/>
          </a:prstGeom>
        </p:spPr>
        <p:txBody>
          <a:bodyPr lIns="0" tIns="0" rIns="0" bIns="0" rtlCol="0" anchor="t">
            <a:spAutoFit/>
          </a:bodyPr>
          <a:lstStyle/>
          <a:p>
            <a:pPr algn="l">
              <a:lnSpc>
                <a:spcPts val="1708"/>
              </a:lnSpc>
            </a:pPr>
            <a:r>
              <a:rPr lang="en-US" sz="1220" b="1">
                <a:solidFill>
                  <a:srgbClr val="15284B"/>
                </a:solidFill>
                <a:latin typeface="Arial MT Pro Bold"/>
                <a:ea typeface="Arial MT Pro Bold"/>
                <a:cs typeface="Arial MT Pro Bold"/>
                <a:sym typeface="Arial MT Pro Bold"/>
              </a:rPr>
              <a:t>Presented by: </a:t>
            </a:r>
            <a:r>
              <a:rPr lang="en-US" sz="1220">
                <a:solidFill>
                  <a:srgbClr val="15284B"/>
                </a:solidFill>
                <a:latin typeface="Arial MT Pro"/>
                <a:ea typeface="Arial MT Pro"/>
                <a:cs typeface="Arial MT Pro"/>
                <a:sym typeface="Arial MT Pro"/>
              </a:rPr>
              <a:t>Velocio Mortgage</a:t>
            </a:r>
          </a:p>
          <a:p>
            <a:pPr algn="l">
              <a:lnSpc>
                <a:spcPts val="1708"/>
              </a:lnSpc>
            </a:pPr>
            <a:r>
              <a:rPr lang="en-US" sz="1220" b="1">
                <a:solidFill>
                  <a:srgbClr val="15284B"/>
                </a:solidFill>
                <a:latin typeface="Arial MT Pro Bold"/>
                <a:ea typeface="Arial MT Pro Bold"/>
                <a:cs typeface="Arial MT Pro Bold"/>
                <a:sym typeface="Arial MT Pro Bold"/>
              </a:rPr>
              <a:t>Date</a:t>
            </a:r>
            <a:r>
              <a:rPr lang="en-US" sz="1220">
                <a:solidFill>
                  <a:srgbClr val="15284B"/>
                </a:solidFill>
                <a:latin typeface="Arial MT Pro"/>
                <a:ea typeface="Arial MT Pro"/>
                <a:cs typeface="Arial MT Pro"/>
                <a:sym typeface="Arial MT Pro"/>
              </a:rPr>
              <a:t>: October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220315"/>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1398781" y="1028700"/>
            <a:ext cx="8045617" cy="8229600"/>
            <a:chOff x="0" y="0"/>
            <a:chExt cx="794629" cy="812800"/>
          </a:xfrm>
        </p:grpSpPr>
        <p:sp>
          <p:nvSpPr>
            <p:cNvPr id="6" name="Freeform 6"/>
            <p:cNvSpPr/>
            <p:nvPr/>
          </p:nvSpPr>
          <p:spPr>
            <a:xfrm>
              <a:off x="0" y="0"/>
              <a:ext cx="794629" cy="812800"/>
            </a:xfrm>
            <a:custGeom>
              <a:avLst/>
              <a:gdLst/>
              <a:ahLst/>
              <a:cxnLst/>
              <a:rect l="l" t="t" r="r" b="b"/>
              <a:pathLst>
                <a:path w="794629" h="812800">
                  <a:moveTo>
                    <a:pt x="22132" y="0"/>
                  </a:moveTo>
                  <a:lnTo>
                    <a:pt x="772497" y="0"/>
                  </a:lnTo>
                  <a:cubicBezTo>
                    <a:pt x="784720" y="0"/>
                    <a:pt x="794629" y="9909"/>
                    <a:pt x="794629" y="22132"/>
                  </a:cubicBezTo>
                  <a:lnTo>
                    <a:pt x="794629" y="790668"/>
                  </a:lnTo>
                  <a:cubicBezTo>
                    <a:pt x="794629" y="802891"/>
                    <a:pt x="784720" y="812800"/>
                    <a:pt x="772497" y="812800"/>
                  </a:cubicBezTo>
                  <a:lnTo>
                    <a:pt x="22132" y="812800"/>
                  </a:lnTo>
                  <a:cubicBezTo>
                    <a:pt x="9909" y="812800"/>
                    <a:pt x="0" y="802891"/>
                    <a:pt x="0" y="790668"/>
                  </a:cubicBezTo>
                  <a:lnTo>
                    <a:pt x="0" y="22132"/>
                  </a:lnTo>
                  <a:cubicBezTo>
                    <a:pt x="0" y="9909"/>
                    <a:pt x="9909" y="0"/>
                    <a:pt x="22132" y="0"/>
                  </a:cubicBezTo>
                  <a:close/>
                </a:path>
              </a:pathLst>
            </a:custGeom>
            <a:blipFill>
              <a:blip r:embed="rId2"/>
              <a:stretch>
                <a:fillRect l="-26763" r="-26763"/>
              </a:stretch>
            </a:blipFill>
          </p:spPr>
          <p:txBody>
            <a:bodyPr/>
            <a:lstStyle/>
            <a:p>
              <a:endParaRPr lang="en-US"/>
            </a:p>
          </p:txBody>
        </p:sp>
      </p:grpSp>
      <p:grpSp>
        <p:nvGrpSpPr>
          <p:cNvPr id="7" name="Group 7"/>
          <p:cNvGrpSpPr/>
          <p:nvPr/>
        </p:nvGrpSpPr>
        <p:grpSpPr>
          <a:xfrm>
            <a:off x="7543800" y="3791241"/>
            <a:ext cx="11073087" cy="2436961"/>
            <a:chOff x="0" y="0"/>
            <a:chExt cx="2916369" cy="641833"/>
          </a:xfrm>
        </p:grpSpPr>
        <p:sp>
          <p:nvSpPr>
            <p:cNvPr id="8" name="Freeform 8"/>
            <p:cNvSpPr/>
            <p:nvPr/>
          </p:nvSpPr>
          <p:spPr>
            <a:xfrm>
              <a:off x="0" y="0"/>
              <a:ext cx="2916368" cy="641833"/>
            </a:xfrm>
            <a:custGeom>
              <a:avLst/>
              <a:gdLst/>
              <a:ahLst/>
              <a:cxnLst/>
              <a:rect l="l" t="t" r="r" b="b"/>
              <a:pathLst>
                <a:path w="2916368" h="641833">
                  <a:moveTo>
                    <a:pt x="37755" y="0"/>
                  </a:moveTo>
                  <a:lnTo>
                    <a:pt x="2878614" y="0"/>
                  </a:lnTo>
                  <a:cubicBezTo>
                    <a:pt x="2899465" y="0"/>
                    <a:pt x="2916368" y="16903"/>
                    <a:pt x="2916368" y="37755"/>
                  </a:cubicBezTo>
                  <a:lnTo>
                    <a:pt x="2916368" y="604078"/>
                  </a:lnTo>
                  <a:cubicBezTo>
                    <a:pt x="2916368" y="624930"/>
                    <a:pt x="2899465" y="641833"/>
                    <a:pt x="2878614" y="641833"/>
                  </a:cubicBezTo>
                  <a:lnTo>
                    <a:pt x="37755" y="641833"/>
                  </a:lnTo>
                  <a:cubicBezTo>
                    <a:pt x="16903" y="641833"/>
                    <a:pt x="0" y="624930"/>
                    <a:pt x="0" y="604078"/>
                  </a:cubicBezTo>
                  <a:lnTo>
                    <a:pt x="0" y="37755"/>
                  </a:lnTo>
                  <a:cubicBezTo>
                    <a:pt x="0" y="16903"/>
                    <a:pt x="16903" y="0"/>
                    <a:pt x="37755" y="0"/>
                  </a:cubicBezTo>
                  <a:close/>
                </a:path>
              </a:pathLst>
            </a:custGeom>
            <a:solidFill>
              <a:srgbClr val="0076A6"/>
            </a:solidFill>
          </p:spPr>
          <p:txBody>
            <a:bodyPr/>
            <a:lstStyle/>
            <a:p>
              <a:endParaRPr lang="en-US" dirty="0"/>
            </a:p>
          </p:txBody>
        </p:sp>
        <p:sp>
          <p:nvSpPr>
            <p:cNvPr id="9" name="TextBox 9"/>
            <p:cNvSpPr txBox="1"/>
            <p:nvPr/>
          </p:nvSpPr>
          <p:spPr>
            <a:xfrm>
              <a:off x="0" y="-104775"/>
              <a:ext cx="2916369" cy="746608"/>
            </a:xfrm>
            <a:prstGeom prst="rect">
              <a:avLst/>
            </a:prstGeom>
          </p:spPr>
          <p:txBody>
            <a:bodyPr lIns="50800" tIns="50800" rIns="50800" bIns="50800" rtlCol="0" anchor="ctr"/>
            <a:lstStyle/>
            <a:p>
              <a:pPr algn="ctr">
                <a:lnSpc>
                  <a:spcPts val="3401"/>
                </a:lnSpc>
              </a:pPr>
              <a:endParaRPr/>
            </a:p>
          </p:txBody>
        </p:sp>
      </p:grpSp>
      <p:sp>
        <p:nvSpPr>
          <p:cNvPr id="10" name="TextBox 10"/>
          <p:cNvSpPr txBox="1"/>
          <p:nvPr/>
        </p:nvSpPr>
        <p:spPr>
          <a:xfrm>
            <a:off x="9929134" y="1591178"/>
            <a:ext cx="6755034" cy="628377"/>
          </a:xfrm>
          <a:prstGeom prst="rect">
            <a:avLst/>
          </a:prstGeom>
        </p:spPr>
        <p:txBody>
          <a:bodyPr lIns="0" tIns="0" rIns="0" bIns="0" rtlCol="0" anchor="t">
            <a:spAutoFit/>
          </a:bodyPr>
          <a:lstStyle/>
          <a:p>
            <a:pPr>
              <a:lnSpc>
                <a:spcPts val="4900"/>
              </a:lnSpc>
            </a:pPr>
            <a:r>
              <a:rPr lang="en-US" sz="4400" b="1" dirty="0">
                <a:solidFill>
                  <a:srgbClr val="15284B"/>
                </a:solidFill>
                <a:latin typeface="Arial MT Pro Bold"/>
                <a:ea typeface="Arial MT Pro Bold"/>
                <a:cs typeface="Arial MT Pro Bold"/>
                <a:sym typeface="Arial MT Pro Bold"/>
              </a:rPr>
              <a:t>Processor Control Panel</a:t>
            </a:r>
          </a:p>
        </p:txBody>
      </p:sp>
      <p:sp>
        <p:nvSpPr>
          <p:cNvPr id="13" name="TextBox 13"/>
          <p:cNvSpPr txBox="1"/>
          <p:nvPr/>
        </p:nvSpPr>
        <p:spPr>
          <a:xfrm>
            <a:off x="8506350" y="4457041"/>
            <a:ext cx="7330166" cy="583750"/>
          </a:xfrm>
          <a:prstGeom prst="rect">
            <a:avLst/>
          </a:prstGeom>
        </p:spPr>
        <p:txBody>
          <a:bodyPr lIns="0" tIns="0" rIns="0" bIns="0" rtlCol="0" anchor="t">
            <a:spAutoFit/>
          </a:bodyPr>
          <a:lstStyle/>
          <a:p>
            <a:pPr algn="l">
              <a:lnSpc>
                <a:spcPts val="4900"/>
              </a:lnSpc>
            </a:pPr>
            <a:r>
              <a:rPr lang="en-US" sz="3200" b="1" dirty="0">
                <a:solidFill>
                  <a:schemeClr val="bg1"/>
                </a:solidFill>
                <a:latin typeface="Arial MT Pro Bold"/>
                <a:ea typeface="Arial MT Pro Bold"/>
                <a:cs typeface="Arial MT Pro Bold"/>
                <a:sym typeface="Arial MT Pro Bold"/>
              </a:rPr>
              <a:t>            The In’s and Out’s of the PCP</a:t>
            </a:r>
          </a:p>
        </p:txBody>
      </p:sp>
    </p:spTree>
  </p:cSld>
  <p:clrMapOvr>
    <a:masterClrMapping/>
  </p:clrMapOvr>
  <p:transition spd="slow">
    <p:cover dir="l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US"/>
          </a:p>
        </p:txBody>
      </p:sp>
      <p:grpSp>
        <p:nvGrpSpPr>
          <p:cNvPr id="3" name="Group 3"/>
          <p:cNvGrpSpPr/>
          <p:nvPr/>
        </p:nvGrpSpPr>
        <p:grpSpPr>
          <a:xfrm>
            <a:off x="0"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15284B">
                <a:alpha val="90980"/>
              </a:srgbClr>
            </a:solidFill>
          </p:spPr>
          <p:txBody>
            <a:bodyPr/>
            <a:lstStyle/>
            <a:p>
              <a:endParaRPr lang="en-US"/>
            </a:p>
          </p:txBody>
        </p:sp>
        <p:sp>
          <p:nvSpPr>
            <p:cNvPr id="5" name="TextBox 5"/>
            <p:cNvSpPr txBox="1"/>
            <p:nvPr/>
          </p:nvSpPr>
          <p:spPr>
            <a:xfrm>
              <a:off x="0" y="-104775"/>
              <a:ext cx="4816593" cy="2814108"/>
            </a:xfrm>
            <a:prstGeom prst="rect">
              <a:avLst/>
            </a:prstGeom>
          </p:spPr>
          <p:txBody>
            <a:bodyPr lIns="50800" tIns="50800" rIns="50800" bIns="50800" rtlCol="0" anchor="ctr"/>
            <a:lstStyle/>
            <a:p>
              <a:pPr algn="ctr">
                <a:lnSpc>
                  <a:spcPts val="3401"/>
                </a:lnSpc>
              </a:pPr>
              <a:endParaRPr/>
            </a:p>
          </p:txBody>
        </p:sp>
      </p:grpSp>
      <p:sp>
        <p:nvSpPr>
          <p:cNvPr id="6" name="TextBox 6"/>
          <p:cNvSpPr txBox="1"/>
          <p:nvPr/>
        </p:nvSpPr>
        <p:spPr>
          <a:xfrm>
            <a:off x="2525625" y="3147486"/>
            <a:ext cx="13236751" cy="2847639"/>
          </a:xfrm>
          <a:prstGeom prst="rect">
            <a:avLst/>
          </a:prstGeom>
        </p:spPr>
        <p:txBody>
          <a:bodyPr lIns="0" tIns="0" rIns="0" bIns="0" rtlCol="0" anchor="t">
            <a:spAutoFit/>
          </a:bodyPr>
          <a:lstStyle/>
          <a:p>
            <a:pPr algn="ctr">
              <a:lnSpc>
                <a:spcPts val="5615"/>
              </a:lnSpc>
            </a:pPr>
            <a:r>
              <a:rPr lang="en-US" sz="4400" b="1" dirty="0">
                <a:solidFill>
                  <a:schemeClr val="bg1"/>
                </a:solidFill>
                <a:latin typeface="Arial MT Pro Bold"/>
                <a:ea typeface="Arial MT Pro Bold"/>
                <a:cs typeface="Arial MT Pro Bold"/>
                <a:sym typeface="Arial MT Pro Bold"/>
              </a:rPr>
              <a:t>The Salesforce PCP was developed as a tool to assist in effective pipeline management. Consider it a “one-stop shop” for all of your statuses, notes, and daily tasks due. </a:t>
            </a:r>
          </a:p>
        </p:txBody>
      </p:sp>
    </p:spTree>
  </p:cSld>
  <p:clrMapOvr>
    <a:masterClrMapping/>
  </p:clrMapOvr>
  <p:transition spd="slow">
    <p:cover dir="l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82152" y="1571012"/>
            <a:ext cx="9129048" cy="6470426"/>
          </a:xfrm>
          <a:prstGeom prst="rect">
            <a:avLst/>
          </a:prstGeom>
        </p:spPr>
        <p:txBody>
          <a:bodyPr wrap="square" lIns="0" tIns="0" rIns="0" bIns="0" rtlCol="0" anchor="t">
            <a:spAutoFit/>
          </a:bodyPr>
          <a:lstStyle/>
          <a:p>
            <a:pPr algn="ctr">
              <a:lnSpc>
                <a:spcPts val="5615"/>
              </a:lnSpc>
            </a:pPr>
            <a:r>
              <a:rPr lang="en-US" sz="4000" b="1" dirty="0">
                <a:solidFill>
                  <a:srgbClr val="2776A0"/>
                </a:solidFill>
                <a:latin typeface="Arial MT Pro Bold"/>
                <a:ea typeface="Arial MT Pro Bold"/>
                <a:cs typeface="Arial MT Pro Bold"/>
                <a:sym typeface="Arial MT Pro Bold"/>
              </a:rPr>
              <a:t>How can I locate the correct dashboard?</a:t>
            </a:r>
          </a:p>
          <a:p>
            <a:pPr algn="ctr">
              <a:lnSpc>
                <a:spcPts val="5615"/>
              </a:lnSpc>
            </a:pPr>
            <a:endParaRPr lang="en-US" sz="4000" b="1" dirty="0">
              <a:solidFill>
                <a:srgbClr val="2776A0"/>
              </a:solidFill>
              <a:latin typeface="Arial MT Pro Bold"/>
              <a:ea typeface="Arial MT Pro Bold"/>
              <a:cs typeface="Arial MT Pro Bold"/>
              <a:sym typeface="Arial MT Pro Bold"/>
            </a:endParaRPr>
          </a:p>
          <a:p>
            <a:pPr algn="ctr">
              <a:lnSpc>
                <a:spcPts val="5615"/>
              </a:lnSpc>
            </a:pPr>
            <a:r>
              <a:rPr lang="en-US" sz="4000" b="1" dirty="0">
                <a:solidFill>
                  <a:srgbClr val="2776A0"/>
                </a:solidFill>
                <a:latin typeface="Arial MT Pro Bold"/>
                <a:ea typeface="Arial MT Pro Bold"/>
                <a:cs typeface="Arial MT Pro Bold"/>
                <a:sym typeface="Arial MT Pro Bold"/>
                <a:hlinkClick r:id="rId2"/>
              </a:rPr>
              <a:t>https://houseloan.lightning.force.com/lightning/r/Dashboard/01ZJx000005jS0TMAU/view</a:t>
            </a:r>
            <a:endParaRPr lang="en-US" sz="4000" b="1" dirty="0">
              <a:solidFill>
                <a:srgbClr val="2776A0"/>
              </a:solidFill>
              <a:latin typeface="Arial MT Pro Bold"/>
              <a:ea typeface="Arial MT Pro Bold"/>
              <a:cs typeface="Arial MT Pro Bold"/>
              <a:sym typeface="Arial MT Pro Bold"/>
            </a:endParaRPr>
          </a:p>
          <a:p>
            <a:pPr algn="ctr">
              <a:lnSpc>
                <a:spcPts val="5615"/>
              </a:lnSpc>
            </a:pPr>
            <a:endParaRPr lang="en-US" sz="4000" b="1" dirty="0">
              <a:solidFill>
                <a:srgbClr val="2776A0"/>
              </a:solidFill>
              <a:latin typeface="Arial MT Pro Bold"/>
              <a:ea typeface="Arial MT Pro Bold"/>
              <a:cs typeface="Arial MT Pro Bold"/>
              <a:sym typeface="Arial MT Pro Bold"/>
            </a:endParaRPr>
          </a:p>
          <a:p>
            <a:pPr algn="ctr">
              <a:lnSpc>
                <a:spcPts val="5615"/>
              </a:lnSpc>
            </a:pPr>
            <a:endParaRPr lang="en-US" sz="4000" b="1" dirty="0">
              <a:solidFill>
                <a:srgbClr val="2776A0"/>
              </a:solidFill>
              <a:latin typeface="Arial MT Pro Bold"/>
              <a:ea typeface="Arial MT Pro Bold"/>
              <a:cs typeface="Arial MT Pro Bold"/>
              <a:sym typeface="Arial MT Pro Bold"/>
            </a:endParaRPr>
          </a:p>
          <a:p>
            <a:pPr algn="ctr">
              <a:lnSpc>
                <a:spcPts val="5615"/>
              </a:lnSpc>
            </a:pPr>
            <a:r>
              <a:rPr lang="en-US" sz="5199" b="1" dirty="0">
                <a:solidFill>
                  <a:srgbClr val="0076A6"/>
                </a:solidFill>
                <a:latin typeface="Poppins Semi-Bold"/>
                <a:ea typeface="Poppins Semi-Bold"/>
                <a:cs typeface="Poppins Semi-Bold"/>
                <a:sym typeface="Poppins Semi-Bold"/>
              </a:rPr>
              <a:t> </a:t>
            </a:r>
          </a:p>
        </p:txBody>
      </p:sp>
    </p:spTree>
  </p:cSld>
  <p:clrMapOvr>
    <a:masterClrMapping/>
  </p:clrMapOvr>
  <p:transition spd="slow">
    <p:cover dir="l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4800" y="190500"/>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17" name="TextBox 17"/>
          <p:cNvSpPr txBox="1"/>
          <p:nvPr/>
        </p:nvSpPr>
        <p:spPr>
          <a:xfrm>
            <a:off x="2800041" y="1381044"/>
            <a:ext cx="9163359" cy="696601"/>
          </a:xfrm>
          <a:prstGeom prst="rect">
            <a:avLst/>
          </a:prstGeom>
        </p:spPr>
        <p:txBody>
          <a:bodyPr wrap="square" lIns="0" tIns="0" rIns="0" bIns="0" rtlCol="0" anchor="t">
            <a:spAutoFit/>
          </a:bodyPr>
          <a:lstStyle/>
          <a:p>
            <a:pPr>
              <a:lnSpc>
                <a:spcPts val="5615"/>
              </a:lnSpc>
            </a:pPr>
            <a:r>
              <a:rPr lang="en-US" sz="4000" b="1" dirty="0">
                <a:solidFill>
                  <a:srgbClr val="0076A6"/>
                </a:solidFill>
                <a:latin typeface="Poppins Semi-Bold"/>
                <a:ea typeface="Poppins Semi-Bold"/>
                <a:cs typeface="Poppins Semi-Bold"/>
                <a:sym typeface="Poppins Semi-Bold"/>
              </a:rPr>
              <a:t>                    Individual Dashboard</a:t>
            </a:r>
          </a:p>
        </p:txBody>
      </p:sp>
      <p:pic>
        <p:nvPicPr>
          <p:cNvPr id="6" name="Picture 5">
            <a:extLst>
              <a:ext uri="{FF2B5EF4-FFF2-40B4-BE49-F238E27FC236}">
                <a16:creationId xmlns:a16="http://schemas.microsoft.com/office/drawing/2014/main" id="{1CA5DE6A-3B8B-BB34-9B6C-2AD46DAE5038}"/>
              </a:ext>
            </a:extLst>
          </p:cNvPr>
          <p:cNvPicPr>
            <a:picLocks noChangeAspect="1"/>
          </p:cNvPicPr>
          <p:nvPr/>
        </p:nvPicPr>
        <p:blipFill>
          <a:blip r:embed="rId2"/>
          <a:stretch>
            <a:fillRect/>
          </a:stretch>
        </p:blipFill>
        <p:spPr>
          <a:xfrm>
            <a:off x="60645" y="2395154"/>
            <a:ext cx="18166710" cy="5496692"/>
          </a:xfrm>
          <a:prstGeom prst="rect">
            <a:avLst/>
          </a:prstGeom>
        </p:spPr>
      </p:pic>
    </p:spTree>
  </p:cSld>
  <p:clrMapOvr>
    <a:masterClrMapping/>
  </p:clrMapOvr>
  <p:transition spd="slow">
    <p:cover dir="l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01548" y="190500"/>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9" name="TextBox 9"/>
          <p:cNvSpPr txBox="1"/>
          <p:nvPr/>
        </p:nvSpPr>
        <p:spPr>
          <a:xfrm>
            <a:off x="5766483" y="1038225"/>
            <a:ext cx="6755034" cy="696601"/>
          </a:xfrm>
          <a:prstGeom prst="rect">
            <a:avLst/>
          </a:prstGeom>
        </p:spPr>
        <p:txBody>
          <a:bodyPr lIns="0" tIns="0" rIns="0" bIns="0" rtlCol="0" anchor="t">
            <a:spAutoFit/>
          </a:bodyPr>
          <a:lstStyle/>
          <a:p>
            <a:pPr algn="ctr">
              <a:lnSpc>
                <a:spcPts val="5615"/>
              </a:lnSpc>
            </a:pPr>
            <a:r>
              <a:rPr lang="en-US" sz="4400" b="1" dirty="0">
                <a:solidFill>
                  <a:srgbClr val="0076A6"/>
                </a:solidFill>
                <a:latin typeface="Poppins Semi-Bold"/>
                <a:ea typeface="Poppins Semi-Bold"/>
                <a:cs typeface="Poppins Semi-Bold"/>
                <a:sym typeface="Poppins Semi-Bold"/>
              </a:rPr>
              <a:t>Quick Glance</a:t>
            </a:r>
          </a:p>
        </p:txBody>
      </p:sp>
      <p:pic>
        <p:nvPicPr>
          <p:cNvPr id="15" name="Picture 14">
            <a:extLst>
              <a:ext uri="{FF2B5EF4-FFF2-40B4-BE49-F238E27FC236}">
                <a16:creationId xmlns:a16="http://schemas.microsoft.com/office/drawing/2014/main" id="{74836A16-1020-3817-58B4-454C42CAB11C}"/>
              </a:ext>
            </a:extLst>
          </p:cNvPr>
          <p:cNvPicPr>
            <a:picLocks noChangeAspect="1"/>
          </p:cNvPicPr>
          <p:nvPr/>
        </p:nvPicPr>
        <p:blipFill>
          <a:blip r:embed="rId2"/>
          <a:stretch>
            <a:fillRect/>
          </a:stretch>
        </p:blipFill>
        <p:spPr>
          <a:xfrm>
            <a:off x="1600200" y="2047960"/>
            <a:ext cx="15736571" cy="7670755"/>
          </a:xfrm>
          <a:prstGeom prst="rect">
            <a:avLst/>
          </a:prstGeom>
        </p:spPr>
      </p:pic>
    </p:spTree>
  </p:cSld>
  <p:clrMapOvr>
    <a:masterClrMapping/>
  </p:clrMapOvr>
  <p:transition spd="slow">
    <p:cover dir="l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49608" y="0"/>
            <a:ext cx="10038392" cy="10287000"/>
            <a:chOff x="0" y="0"/>
            <a:chExt cx="2643856" cy="2709333"/>
          </a:xfrm>
        </p:grpSpPr>
        <p:sp>
          <p:nvSpPr>
            <p:cNvPr id="3" name="Freeform 3"/>
            <p:cNvSpPr/>
            <p:nvPr/>
          </p:nvSpPr>
          <p:spPr>
            <a:xfrm>
              <a:off x="0" y="0"/>
              <a:ext cx="2643856" cy="2709333"/>
            </a:xfrm>
            <a:custGeom>
              <a:avLst/>
              <a:gdLst/>
              <a:ahLst/>
              <a:cxnLst/>
              <a:rect l="l" t="t" r="r" b="b"/>
              <a:pathLst>
                <a:path w="2643856" h="2709333">
                  <a:moveTo>
                    <a:pt x="0" y="0"/>
                  </a:moveTo>
                  <a:lnTo>
                    <a:pt x="2643856" y="0"/>
                  </a:lnTo>
                  <a:lnTo>
                    <a:pt x="2643856" y="2709333"/>
                  </a:lnTo>
                  <a:lnTo>
                    <a:pt x="0" y="2709333"/>
                  </a:lnTo>
                  <a:close/>
                </a:path>
              </a:pathLst>
            </a:custGeom>
            <a:solidFill>
              <a:srgbClr val="020440"/>
            </a:solidFill>
          </p:spPr>
          <p:txBody>
            <a:bodyPr/>
            <a:lstStyle/>
            <a:p>
              <a:endParaRPr lang="en-US"/>
            </a:p>
          </p:txBody>
        </p:sp>
        <p:sp>
          <p:nvSpPr>
            <p:cNvPr id="4" name="TextBox 4"/>
            <p:cNvSpPr txBox="1"/>
            <p:nvPr/>
          </p:nvSpPr>
          <p:spPr>
            <a:xfrm>
              <a:off x="0" y="-104775"/>
              <a:ext cx="2643856" cy="2814108"/>
            </a:xfrm>
            <a:prstGeom prst="rect">
              <a:avLst/>
            </a:prstGeom>
          </p:spPr>
          <p:txBody>
            <a:bodyPr lIns="50800" tIns="50800" rIns="50800" bIns="50800" rtlCol="0" anchor="ctr"/>
            <a:lstStyle/>
            <a:p>
              <a:pPr algn="ctr">
                <a:lnSpc>
                  <a:spcPts val="3401"/>
                </a:lnSpc>
              </a:pPr>
              <a:endParaRPr/>
            </a:p>
          </p:txBody>
        </p:sp>
      </p:grpSp>
      <p:grpSp>
        <p:nvGrpSpPr>
          <p:cNvPr id="5" name="Group 5"/>
          <p:cNvGrpSpPr/>
          <p:nvPr/>
        </p:nvGrpSpPr>
        <p:grpSpPr>
          <a:xfrm>
            <a:off x="8278182" y="-33342"/>
            <a:ext cx="10038392" cy="10287000"/>
            <a:chOff x="999" y="-11799"/>
            <a:chExt cx="1053005" cy="1079084"/>
          </a:xfrm>
        </p:grpSpPr>
        <p:sp>
          <p:nvSpPr>
            <p:cNvPr id="6" name="Freeform 6"/>
            <p:cNvSpPr/>
            <p:nvPr/>
          </p:nvSpPr>
          <p:spPr>
            <a:xfrm>
              <a:off x="999" y="-11799"/>
              <a:ext cx="1053005" cy="1079084"/>
            </a:xfrm>
            <a:custGeom>
              <a:avLst/>
              <a:gdLst/>
              <a:ahLst/>
              <a:cxnLst/>
              <a:rect l="l" t="t" r="r" b="b"/>
              <a:pathLst>
                <a:path w="1053005" h="1079084">
                  <a:moveTo>
                    <a:pt x="0" y="0"/>
                  </a:moveTo>
                  <a:lnTo>
                    <a:pt x="1053005" y="0"/>
                  </a:lnTo>
                  <a:lnTo>
                    <a:pt x="1053005" y="1079084"/>
                  </a:lnTo>
                  <a:lnTo>
                    <a:pt x="0" y="1079084"/>
                  </a:lnTo>
                  <a:close/>
                </a:path>
              </a:pathLst>
            </a:custGeom>
            <a:blipFill>
              <a:blip r:embed="rId2">
                <a:alphaModFix amt="21999"/>
              </a:blip>
              <a:stretch>
                <a:fillRect l="-18317" r="-18317"/>
              </a:stretch>
            </a:blipFill>
          </p:spPr>
          <p:txBody>
            <a:bodyPr/>
            <a:lstStyle/>
            <a:p>
              <a:endParaRPr lang="en-US" dirty="0"/>
            </a:p>
          </p:txBody>
        </p:sp>
      </p:grpSp>
      <p:sp>
        <p:nvSpPr>
          <p:cNvPr id="10" name="TextBox 10"/>
          <p:cNvSpPr txBox="1"/>
          <p:nvPr/>
        </p:nvSpPr>
        <p:spPr>
          <a:xfrm>
            <a:off x="228600" y="4543479"/>
            <a:ext cx="6823833" cy="679160"/>
          </a:xfrm>
          <a:prstGeom prst="rect">
            <a:avLst/>
          </a:prstGeom>
        </p:spPr>
        <p:txBody>
          <a:bodyPr wrap="square" lIns="0" tIns="0" rIns="0" bIns="0" rtlCol="0" anchor="t">
            <a:spAutoFit/>
          </a:bodyPr>
          <a:lstStyle/>
          <a:p>
            <a:pPr algn="l">
              <a:lnSpc>
                <a:spcPts val="5615"/>
              </a:lnSpc>
            </a:pPr>
            <a:r>
              <a:rPr lang="en-US" sz="4000" b="1" dirty="0">
                <a:solidFill>
                  <a:srgbClr val="0076A6"/>
                </a:solidFill>
                <a:latin typeface="Arial MT Pro Bold"/>
                <a:ea typeface="Arial MT Pro Bold"/>
                <a:cs typeface="Arial MT Pro Bold"/>
                <a:sym typeface="Arial MT Pro Bold"/>
              </a:rPr>
              <a:t>      Pull Reports with Ease</a:t>
            </a:r>
            <a:endParaRPr lang="en-US" sz="4400" b="1" dirty="0">
              <a:solidFill>
                <a:srgbClr val="0076A6"/>
              </a:solidFill>
              <a:latin typeface="Arial MT Pro Bold"/>
              <a:ea typeface="Arial MT Pro Bold"/>
              <a:cs typeface="Arial MT Pro Bold"/>
              <a:sym typeface="Arial MT Pro Bold"/>
            </a:endParaRPr>
          </a:p>
        </p:txBody>
      </p:sp>
      <p:sp>
        <p:nvSpPr>
          <p:cNvPr id="11" name="TextBox 11"/>
          <p:cNvSpPr txBox="1"/>
          <p:nvPr/>
        </p:nvSpPr>
        <p:spPr>
          <a:xfrm>
            <a:off x="1899280" y="5570383"/>
            <a:ext cx="5153153" cy="2852319"/>
          </a:xfrm>
          <a:prstGeom prst="rect">
            <a:avLst/>
          </a:prstGeom>
        </p:spPr>
        <p:txBody>
          <a:bodyPr lIns="0" tIns="0" rIns="0" bIns="0" rtlCol="0" anchor="t">
            <a:spAutoFit/>
          </a:bodyPr>
          <a:lstStyle/>
          <a:p>
            <a:pPr algn="ctr">
              <a:lnSpc>
                <a:spcPts val="2771"/>
              </a:lnSpc>
            </a:pPr>
            <a:r>
              <a:rPr lang="en-US" sz="1979" dirty="0">
                <a:latin typeface="Arial MT Pro"/>
                <a:ea typeface="Arial MT Pro"/>
                <a:cs typeface="Arial MT Pro"/>
                <a:sym typeface="Arial MT Pro"/>
              </a:rPr>
              <a:t>The PCP was designed to be able to pull reports in any category with a simple click of a button. You can pull your entire pipeline, pull only loans needing STC, pull loans in the closing pipeline, basically any report you need to complete your daily functions.</a:t>
            </a:r>
          </a:p>
          <a:p>
            <a:pPr algn="l">
              <a:lnSpc>
                <a:spcPts val="2771"/>
              </a:lnSpc>
            </a:pPr>
            <a:endParaRPr lang="en-US" sz="1979" dirty="0">
              <a:latin typeface="Arial MT Pro"/>
              <a:ea typeface="Arial MT Pro"/>
              <a:cs typeface="Arial MT Pro"/>
              <a:sym typeface="Arial MT Pro"/>
            </a:endParaRPr>
          </a:p>
          <a:p>
            <a:pPr algn="l">
              <a:lnSpc>
                <a:spcPts val="2771"/>
              </a:lnSpc>
            </a:pPr>
            <a:endParaRPr lang="en-US" sz="1979" dirty="0">
              <a:latin typeface="Arial MT Pro"/>
              <a:ea typeface="Arial MT Pro"/>
              <a:cs typeface="Arial MT Pro"/>
              <a:sym typeface="Arial MT Pro"/>
            </a:endParaRPr>
          </a:p>
        </p:txBody>
      </p:sp>
      <p:sp>
        <p:nvSpPr>
          <p:cNvPr id="13" name="TextBox 12">
            <a:extLst>
              <a:ext uri="{FF2B5EF4-FFF2-40B4-BE49-F238E27FC236}">
                <a16:creationId xmlns:a16="http://schemas.microsoft.com/office/drawing/2014/main" id="{E5C700A9-1CA4-8B11-3612-1B4033F090C2}"/>
              </a:ext>
            </a:extLst>
          </p:cNvPr>
          <p:cNvSpPr txBox="1"/>
          <p:nvPr/>
        </p:nvSpPr>
        <p:spPr>
          <a:xfrm>
            <a:off x="9144000" y="876300"/>
            <a:ext cx="8915400" cy="6740307"/>
          </a:xfrm>
          <a:prstGeom prst="rect">
            <a:avLst/>
          </a:prstGeom>
          <a:noFill/>
        </p:spPr>
        <p:txBody>
          <a:bodyPr wrap="square" rtlCol="0">
            <a:spAutoFit/>
          </a:bodyPr>
          <a:lstStyle/>
          <a:p>
            <a:r>
              <a:rPr lang="en-US" sz="5400" b="1" dirty="0">
                <a:solidFill>
                  <a:schemeClr val="bg1"/>
                </a:solidFill>
              </a:rPr>
              <a:t>Simply Click “View Report”. This will bring up the report requested. Use the “Edit” function to “Export” and use “Details Only”. This will bring up all data applicable to the report requested in an editable format.</a:t>
            </a:r>
          </a:p>
        </p:txBody>
      </p:sp>
    </p:spTree>
  </p:cSld>
  <p:clrMapOvr>
    <a:masterClrMapping/>
  </p:clrMapOvr>
  <p:transition spd="slow">
    <p:cover dir="l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29974"/>
            <a:ext cx="19491095" cy="10916974"/>
            <a:chOff x="0" y="-76200"/>
            <a:chExt cx="5133457" cy="2875253"/>
          </a:xfrm>
        </p:grpSpPr>
        <p:sp>
          <p:nvSpPr>
            <p:cNvPr id="3" name="Freeform 3"/>
            <p:cNvSpPr/>
            <p:nvPr/>
          </p:nvSpPr>
          <p:spPr>
            <a:xfrm>
              <a:off x="0" y="-14438"/>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9" name="TextBox 9"/>
          <p:cNvSpPr txBox="1"/>
          <p:nvPr/>
        </p:nvSpPr>
        <p:spPr>
          <a:xfrm>
            <a:off x="5766483" y="1038225"/>
            <a:ext cx="6755034" cy="696601"/>
          </a:xfrm>
          <a:prstGeom prst="rect">
            <a:avLst/>
          </a:prstGeom>
        </p:spPr>
        <p:txBody>
          <a:bodyPr lIns="0" tIns="0" rIns="0" bIns="0" rtlCol="0" anchor="t">
            <a:spAutoFit/>
          </a:bodyPr>
          <a:lstStyle/>
          <a:p>
            <a:pPr algn="ctr">
              <a:lnSpc>
                <a:spcPts val="5615"/>
              </a:lnSpc>
            </a:pPr>
            <a:r>
              <a:rPr lang="en-US" sz="4400" b="1" dirty="0">
                <a:solidFill>
                  <a:srgbClr val="0076A6"/>
                </a:solidFill>
                <a:latin typeface="Poppins Semi-Bold"/>
                <a:ea typeface="Poppins Semi-Bold"/>
                <a:cs typeface="Poppins Semi-Bold"/>
                <a:sym typeface="Poppins Semi-Bold"/>
              </a:rPr>
              <a:t>Start with Today</a:t>
            </a:r>
          </a:p>
        </p:txBody>
      </p:sp>
      <p:sp>
        <p:nvSpPr>
          <p:cNvPr id="8" name="TextBox 7">
            <a:extLst>
              <a:ext uri="{FF2B5EF4-FFF2-40B4-BE49-F238E27FC236}">
                <a16:creationId xmlns:a16="http://schemas.microsoft.com/office/drawing/2014/main" id="{0F57192A-8D04-56B0-FDA4-E528027BD319}"/>
              </a:ext>
            </a:extLst>
          </p:cNvPr>
          <p:cNvSpPr txBox="1"/>
          <p:nvPr/>
        </p:nvSpPr>
        <p:spPr>
          <a:xfrm>
            <a:off x="3657600" y="2005012"/>
            <a:ext cx="10668000" cy="461665"/>
          </a:xfrm>
          <a:prstGeom prst="rect">
            <a:avLst/>
          </a:prstGeom>
          <a:noFill/>
        </p:spPr>
        <p:txBody>
          <a:bodyPr wrap="square" rtlCol="0">
            <a:spAutoFit/>
          </a:bodyPr>
          <a:lstStyle/>
          <a:p>
            <a:r>
              <a:rPr lang="en-US" dirty="0"/>
              <a:t>                                              </a:t>
            </a:r>
            <a:r>
              <a:rPr lang="en-US" sz="2400" b="1" dirty="0"/>
              <a:t>Pull your pipeline report or  view in the PCP</a:t>
            </a:r>
          </a:p>
        </p:txBody>
      </p:sp>
      <p:pic>
        <p:nvPicPr>
          <p:cNvPr id="12" name="Picture 11">
            <a:extLst>
              <a:ext uri="{FF2B5EF4-FFF2-40B4-BE49-F238E27FC236}">
                <a16:creationId xmlns:a16="http://schemas.microsoft.com/office/drawing/2014/main" id="{7CFF3D41-486E-9EFA-46CF-9C20E2DA0715}"/>
              </a:ext>
            </a:extLst>
          </p:cNvPr>
          <p:cNvPicPr>
            <a:picLocks noChangeAspect="1"/>
          </p:cNvPicPr>
          <p:nvPr/>
        </p:nvPicPr>
        <p:blipFill>
          <a:blip r:embed="rId2"/>
          <a:stretch>
            <a:fillRect/>
          </a:stretch>
        </p:blipFill>
        <p:spPr>
          <a:xfrm>
            <a:off x="55881" y="2866707"/>
            <a:ext cx="18176237" cy="4553585"/>
          </a:xfrm>
          <a:prstGeom prst="rect">
            <a:avLst/>
          </a:prstGeom>
        </p:spPr>
      </p:pic>
      <p:sp>
        <p:nvSpPr>
          <p:cNvPr id="13" name="TextBox 12">
            <a:extLst>
              <a:ext uri="{FF2B5EF4-FFF2-40B4-BE49-F238E27FC236}">
                <a16:creationId xmlns:a16="http://schemas.microsoft.com/office/drawing/2014/main" id="{43181636-1869-A941-1695-8F586A5C88EF}"/>
              </a:ext>
            </a:extLst>
          </p:cNvPr>
          <p:cNvSpPr txBox="1"/>
          <p:nvPr/>
        </p:nvSpPr>
        <p:spPr>
          <a:xfrm>
            <a:off x="1981200" y="7734300"/>
            <a:ext cx="14097000" cy="400110"/>
          </a:xfrm>
          <a:prstGeom prst="rect">
            <a:avLst/>
          </a:prstGeom>
          <a:noFill/>
        </p:spPr>
        <p:txBody>
          <a:bodyPr wrap="square" rtlCol="0">
            <a:spAutoFit/>
          </a:bodyPr>
          <a:lstStyle/>
          <a:p>
            <a:r>
              <a:rPr lang="en-US" sz="2000" b="1" dirty="0"/>
              <a:t>                                                         To pull a report in an editable format, simply click “View Report”, then “Export”, “Details Only”</a:t>
            </a:r>
          </a:p>
        </p:txBody>
      </p:sp>
      <p:sp>
        <p:nvSpPr>
          <p:cNvPr id="14" name="TextBox 13">
            <a:extLst>
              <a:ext uri="{FF2B5EF4-FFF2-40B4-BE49-F238E27FC236}">
                <a16:creationId xmlns:a16="http://schemas.microsoft.com/office/drawing/2014/main" id="{5BA187EE-A071-AAF7-0931-3EA70C2123C8}"/>
              </a:ext>
            </a:extLst>
          </p:cNvPr>
          <p:cNvSpPr txBox="1"/>
          <p:nvPr/>
        </p:nvSpPr>
        <p:spPr>
          <a:xfrm>
            <a:off x="2438400" y="8648700"/>
            <a:ext cx="14706600" cy="1200329"/>
          </a:xfrm>
          <a:prstGeom prst="rect">
            <a:avLst/>
          </a:prstGeom>
          <a:noFill/>
        </p:spPr>
        <p:txBody>
          <a:bodyPr wrap="square" rtlCol="0">
            <a:spAutoFit/>
          </a:bodyPr>
          <a:lstStyle/>
          <a:p>
            <a:r>
              <a:rPr lang="en-US" sz="2400" b="1" dirty="0"/>
              <a:t>                                            Review Loans Closing Today – Do you have everything needed? Are LQI’s complete?</a:t>
            </a:r>
          </a:p>
          <a:p>
            <a:r>
              <a:rPr lang="en-US" sz="2400" b="1" dirty="0"/>
              <a:t>                                            Review Loans Funding Today – Are all builder docs in? Are LQI’s cleared?</a:t>
            </a:r>
          </a:p>
          <a:p>
            <a:r>
              <a:rPr lang="en-US" sz="2400" b="1" dirty="0"/>
              <a:t>                                            Review Loans at Risk – Do we need to move or do we have what we need?</a:t>
            </a:r>
          </a:p>
        </p:txBody>
      </p:sp>
    </p:spTree>
  </p:cSld>
  <p:clrMapOvr>
    <a:masterClrMapping/>
  </p:clrMapOvr>
  <p:transition spd="slow">
    <p:cover dir="l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01548" y="-15351"/>
            <a:ext cx="20092642" cy="10916974"/>
            <a:chOff x="0" y="-76200"/>
            <a:chExt cx="5291889" cy="2875253"/>
          </a:xfrm>
        </p:grpSpPr>
        <p:sp>
          <p:nvSpPr>
            <p:cNvPr id="3" name="Freeform 3"/>
            <p:cNvSpPr/>
            <p:nvPr/>
          </p:nvSpPr>
          <p:spPr>
            <a:xfrm>
              <a:off x="158432" y="-72157"/>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11" name="TextBox 11"/>
          <p:cNvSpPr txBox="1"/>
          <p:nvPr/>
        </p:nvSpPr>
        <p:spPr>
          <a:xfrm>
            <a:off x="1697432" y="1365027"/>
            <a:ext cx="14380768" cy="665118"/>
          </a:xfrm>
          <a:prstGeom prst="rect">
            <a:avLst/>
          </a:prstGeom>
        </p:spPr>
        <p:txBody>
          <a:bodyPr wrap="square" lIns="0" tIns="0" rIns="0" bIns="0" rtlCol="0" anchor="t">
            <a:spAutoFit/>
          </a:bodyPr>
          <a:lstStyle/>
          <a:p>
            <a:pPr algn="l">
              <a:lnSpc>
                <a:spcPts val="5615"/>
              </a:lnSpc>
            </a:pPr>
            <a:r>
              <a:rPr lang="en-US" sz="3600" b="1" dirty="0">
                <a:solidFill>
                  <a:srgbClr val="2776A0"/>
                </a:solidFill>
                <a:latin typeface="Arial MT Pro Bold"/>
                <a:ea typeface="Arial MT Pro Bold"/>
                <a:cs typeface="Arial MT Pro Bold"/>
                <a:sym typeface="Arial MT Pro Bold"/>
              </a:rPr>
              <a:t>     Move on to URGENT – Loans closing in the next two days </a:t>
            </a:r>
          </a:p>
        </p:txBody>
      </p:sp>
      <p:pic>
        <p:nvPicPr>
          <p:cNvPr id="6" name="Picture 5">
            <a:extLst>
              <a:ext uri="{FF2B5EF4-FFF2-40B4-BE49-F238E27FC236}">
                <a16:creationId xmlns:a16="http://schemas.microsoft.com/office/drawing/2014/main" id="{E12CA790-1438-2AC0-286A-73D59C7A7C04}"/>
              </a:ext>
            </a:extLst>
          </p:cNvPr>
          <p:cNvPicPr>
            <a:picLocks noChangeAspect="1"/>
          </p:cNvPicPr>
          <p:nvPr/>
        </p:nvPicPr>
        <p:blipFill>
          <a:blip r:embed="rId2"/>
          <a:stretch>
            <a:fillRect/>
          </a:stretch>
        </p:blipFill>
        <p:spPr>
          <a:xfrm>
            <a:off x="2819400" y="2476500"/>
            <a:ext cx="11822175" cy="1924319"/>
          </a:xfrm>
          <a:prstGeom prst="rect">
            <a:avLst/>
          </a:prstGeom>
        </p:spPr>
      </p:pic>
      <p:sp>
        <p:nvSpPr>
          <p:cNvPr id="7" name="TextBox 6">
            <a:extLst>
              <a:ext uri="{FF2B5EF4-FFF2-40B4-BE49-F238E27FC236}">
                <a16:creationId xmlns:a16="http://schemas.microsoft.com/office/drawing/2014/main" id="{340138B2-111B-318C-6253-2F353D209ED8}"/>
              </a:ext>
            </a:extLst>
          </p:cNvPr>
          <p:cNvSpPr txBox="1"/>
          <p:nvPr/>
        </p:nvSpPr>
        <p:spPr>
          <a:xfrm>
            <a:off x="3048000" y="5219700"/>
            <a:ext cx="11963400" cy="1200329"/>
          </a:xfrm>
          <a:prstGeom prst="rect">
            <a:avLst/>
          </a:prstGeom>
          <a:noFill/>
        </p:spPr>
        <p:txBody>
          <a:bodyPr wrap="square" rtlCol="0">
            <a:spAutoFit/>
          </a:bodyPr>
          <a:lstStyle/>
          <a:p>
            <a:r>
              <a:rPr lang="en-US" sz="2400" b="1" dirty="0"/>
              <a:t>Review your notes – Are there missing documents needed?</a:t>
            </a:r>
          </a:p>
          <a:p>
            <a:r>
              <a:rPr lang="en-US" sz="2400" b="1" dirty="0"/>
              <a:t>Review loan status – Is it Cleared to Close or does it need to go to Underwriting?</a:t>
            </a:r>
          </a:p>
          <a:p>
            <a:r>
              <a:rPr lang="en-US" sz="2400" b="1" dirty="0"/>
              <a:t>Review your LQI’s – do we have everything we need to clear?</a:t>
            </a:r>
          </a:p>
        </p:txBody>
      </p:sp>
      <p:pic>
        <p:nvPicPr>
          <p:cNvPr id="25" name="Picture 24">
            <a:extLst>
              <a:ext uri="{FF2B5EF4-FFF2-40B4-BE49-F238E27FC236}">
                <a16:creationId xmlns:a16="http://schemas.microsoft.com/office/drawing/2014/main" id="{42938A71-071E-0840-BA61-E42290941FD9}"/>
              </a:ext>
            </a:extLst>
          </p:cNvPr>
          <p:cNvPicPr>
            <a:picLocks noChangeAspect="1"/>
          </p:cNvPicPr>
          <p:nvPr/>
        </p:nvPicPr>
        <p:blipFill>
          <a:blip r:embed="rId3"/>
          <a:stretch>
            <a:fillRect/>
          </a:stretch>
        </p:blipFill>
        <p:spPr>
          <a:xfrm>
            <a:off x="2855804" y="6886543"/>
            <a:ext cx="12155596" cy="3029373"/>
          </a:xfrm>
          <a:prstGeom prst="rect">
            <a:avLst/>
          </a:prstGeom>
        </p:spPr>
      </p:pic>
    </p:spTree>
  </p:cSld>
  <p:clrMapOvr>
    <a:masterClrMapping/>
  </p:clrMapOvr>
  <p:transition spd="slow">
    <p:cover dir="l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B1E386-08FB-DBEA-0BA9-EC1FEB012CF3}"/>
              </a:ext>
            </a:extLst>
          </p:cNvPr>
          <p:cNvSpPr txBox="1"/>
          <p:nvPr/>
        </p:nvSpPr>
        <p:spPr>
          <a:xfrm>
            <a:off x="4267200" y="1562100"/>
            <a:ext cx="9144000" cy="646331"/>
          </a:xfrm>
          <a:prstGeom prst="rect">
            <a:avLst/>
          </a:prstGeom>
          <a:noFill/>
        </p:spPr>
        <p:txBody>
          <a:bodyPr wrap="square">
            <a:spAutoFit/>
          </a:bodyPr>
          <a:lstStyle/>
          <a:p>
            <a:r>
              <a:rPr lang="en-US" sz="3600" b="1" dirty="0">
                <a:solidFill>
                  <a:srgbClr val="2776A0"/>
                </a:solidFill>
                <a:latin typeface="Arial MT Pro Bold"/>
                <a:ea typeface="Arial MT Pro Bold"/>
                <a:cs typeface="Arial MT Pro Bold"/>
                <a:sym typeface="Arial MT Pro Bold"/>
              </a:rPr>
              <a:t>          Next – Review your Pipeline</a:t>
            </a:r>
            <a:endParaRPr lang="en-US" dirty="0"/>
          </a:p>
        </p:txBody>
      </p:sp>
      <p:sp>
        <p:nvSpPr>
          <p:cNvPr id="4" name="TextBox 3">
            <a:extLst>
              <a:ext uri="{FF2B5EF4-FFF2-40B4-BE49-F238E27FC236}">
                <a16:creationId xmlns:a16="http://schemas.microsoft.com/office/drawing/2014/main" id="{C9DCA702-4802-5D1C-1649-BDD2D58F9D0C}"/>
              </a:ext>
            </a:extLst>
          </p:cNvPr>
          <p:cNvSpPr txBox="1"/>
          <p:nvPr/>
        </p:nvSpPr>
        <p:spPr>
          <a:xfrm>
            <a:off x="2133600" y="2705100"/>
            <a:ext cx="15087600" cy="1569660"/>
          </a:xfrm>
          <a:prstGeom prst="rect">
            <a:avLst/>
          </a:prstGeom>
          <a:noFill/>
        </p:spPr>
        <p:txBody>
          <a:bodyPr wrap="square" rtlCol="0">
            <a:spAutoFit/>
          </a:bodyPr>
          <a:lstStyle/>
          <a:p>
            <a:r>
              <a:rPr lang="en-US" sz="3200" b="1" dirty="0"/>
              <a:t>What Needs Action? Do I have loans Funded Not Approved that Need Attention? Do I have Reg B loans Needing NOI’s? Do I need Appraisals Ordered? What Can I Move Forward?</a:t>
            </a:r>
          </a:p>
        </p:txBody>
      </p:sp>
      <p:pic>
        <p:nvPicPr>
          <p:cNvPr id="6" name="Picture 5">
            <a:extLst>
              <a:ext uri="{FF2B5EF4-FFF2-40B4-BE49-F238E27FC236}">
                <a16:creationId xmlns:a16="http://schemas.microsoft.com/office/drawing/2014/main" id="{D090DA02-8FE0-4802-2595-87D6A4866DF8}"/>
              </a:ext>
            </a:extLst>
          </p:cNvPr>
          <p:cNvPicPr>
            <a:picLocks noChangeAspect="1"/>
          </p:cNvPicPr>
          <p:nvPr/>
        </p:nvPicPr>
        <p:blipFill>
          <a:blip r:embed="rId2"/>
          <a:stretch>
            <a:fillRect/>
          </a:stretch>
        </p:blipFill>
        <p:spPr>
          <a:xfrm>
            <a:off x="152400" y="4667258"/>
            <a:ext cx="6030167" cy="2467319"/>
          </a:xfrm>
          <a:prstGeom prst="rect">
            <a:avLst/>
          </a:prstGeom>
        </p:spPr>
      </p:pic>
      <p:pic>
        <p:nvPicPr>
          <p:cNvPr id="8" name="Picture 7">
            <a:extLst>
              <a:ext uri="{FF2B5EF4-FFF2-40B4-BE49-F238E27FC236}">
                <a16:creationId xmlns:a16="http://schemas.microsoft.com/office/drawing/2014/main" id="{9726514F-3618-BE06-CD06-9F0BFE59B4CA}"/>
              </a:ext>
            </a:extLst>
          </p:cNvPr>
          <p:cNvPicPr>
            <a:picLocks noChangeAspect="1"/>
          </p:cNvPicPr>
          <p:nvPr/>
        </p:nvPicPr>
        <p:blipFill>
          <a:blip r:embed="rId3"/>
          <a:stretch>
            <a:fillRect/>
          </a:stretch>
        </p:blipFill>
        <p:spPr>
          <a:xfrm>
            <a:off x="6182567" y="4633915"/>
            <a:ext cx="6115904" cy="2524477"/>
          </a:xfrm>
          <a:prstGeom prst="rect">
            <a:avLst/>
          </a:prstGeom>
        </p:spPr>
      </p:pic>
      <p:pic>
        <p:nvPicPr>
          <p:cNvPr id="10" name="Picture 9">
            <a:extLst>
              <a:ext uri="{FF2B5EF4-FFF2-40B4-BE49-F238E27FC236}">
                <a16:creationId xmlns:a16="http://schemas.microsoft.com/office/drawing/2014/main" id="{4E02A82B-F52F-3A9E-34ED-B11A1BAB74FF}"/>
              </a:ext>
            </a:extLst>
          </p:cNvPr>
          <p:cNvPicPr>
            <a:picLocks noChangeAspect="1"/>
          </p:cNvPicPr>
          <p:nvPr/>
        </p:nvPicPr>
        <p:blipFill>
          <a:blip r:embed="rId4"/>
          <a:stretch>
            <a:fillRect/>
          </a:stretch>
        </p:blipFill>
        <p:spPr>
          <a:xfrm>
            <a:off x="12307998" y="4681546"/>
            <a:ext cx="6020640" cy="2476846"/>
          </a:xfrm>
          <a:prstGeom prst="rect">
            <a:avLst/>
          </a:prstGeom>
        </p:spPr>
      </p:pic>
    </p:spTree>
    <p:extLst>
      <p:ext uri="{BB962C8B-B14F-4D97-AF65-F5344CB8AC3E}">
        <p14:creationId xmlns:p14="http://schemas.microsoft.com/office/powerpoint/2010/main" val="253132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424D04-171C-CC26-53AA-FE526D0D3047}"/>
              </a:ext>
            </a:extLst>
          </p:cNvPr>
          <p:cNvSpPr txBox="1"/>
          <p:nvPr/>
        </p:nvSpPr>
        <p:spPr>
          <a:xfrm>
            <a:off x="4648200" y="1028701"/>
            <a:ext cx="9067800" cy="646331"/>
          </a:xfrm>
          <a:prstGeom prst="rect">
            <a:avLst/>
          </a:prstGeom>
          <a:noFill/>
        </p:spPr>
        <p:txBody>
          <a:bodyPr wrap="square">
            <a:spAutoFit/>
          </a:bodyPr>
          <a:lstStyle/>
          <a:p>
            <a:r>
              <a:rPr lang="en-US" sz="3600" b="1" dirty="0">
                <a:solidFill>
                  <a:srgbClr val="2776A0"/>
                </a:solidFill>
                <a:latin typeface="Arial MT Pro Bold"/>
                <a:ea typeface="Arial MT Pro Bold"/>
                <a:cs typeface="Arial MT Pro Bold"/>
                <a:sym typeface="Arial MT Pro Bold"/>
              </a:rPr>
              <a:t>           Next – Look Ahead</a:t>
            </a:r>
            <a:endParaRPr lang="en-US" dirty="0"/>
          </a:p>
        </p:txBody>
      </p:sp>
      <p:sp>
        <p:nvSpPr>
          <p:cNvPr id="4" name="TextBox 3">
            <a:extLst>
              <a:ext uri="{FF2B5EF4-FFF2-40B4-BE49-F238E27FC236}">
                <a16:creationId xmlns:a16="http://schemas.microsoft.com/office/drawing/2014/main" id="{7045C2CB-5A81-922F-5130-AA2B4BDA444F}"/>
              </a:ext>
            </a:extLst>
          </p:cNvPr>
          <p:cNvSpPr txBox="1"/>
          <p:nvPr/>
        </p:nvSpPr>
        <p:spPr>
          <a:xfrm>
            <a:off x="1752600" y="1943100"/>
            <a:ext cx="14554200" cy="400110"/>
          </a:xfrm>
          <a:prstGeom prst="rect">
            <a:avLst/>
          </a:prstGeom>
          <a:noFill/>
        </p:spPr>
        <p:txBody>
          <a:bodyPr wrap="square" rtlCol="0">
            <a:spAutoFit/>
          </a:bodyPr>
          <a:lstStyle/>
          <a:p>
            <a:r>
              <a:rPr lang="en-US" sz="2000" b="1" dirty="0"/>
              <a:t>        Do I have Upcoming CD’s pending? Do I need loans Set to Close? Do I need loans submitted to USDA? Are my docs released?</a:t>
            </a:r>
          </a:p>
        </p:txBody>
      </p:sp>
      <p:pic>
        <p:nvPicPr>
          <p:cNvPr id="6" name="Picture 5">
            <a:extLst>
              <a:ext uri="{FF2B5EF4-FFF2-40B4-BE49-F238E27FC236}">
                <a16:creationId xmlns:a16="http://schemas.microsoft.com/office/drawing/2014/main" id="{15C9C36D-F498-9648-49EE-2572842D651A}"/>
              </a:ext>
            </a:extLst>
          </p:cNvPr>
          <p:cNvPicPr>
            <a:picLocks noChangeAspect="1"/>
          </p:cNvPicPr>
          <p:nvPr/>
        </p:nvPicPr>
        <p:blipFill>
          <a:blip r:embed="rId2"/>
          <a:stretch>
            <a:fillRect/>
          </a:stretch>
        </p:blipFill>
        <p:spPr>
          <a:xfrm>
            <a:off x="228600" y="2611278"/>
            <a:ext cx="5868219" cy="3248478"/>
          </a:xfrm>
          <a:prstGeom prst="rect">
            <a:avLst/>
          </a:prstGeom>
        </p:spPr>
      </p:pic>
      <p:pic>
        <p:nvPicPr>
          <p:cNvPr id="8" name="Picture 7">
            <a:extLst>
              <a:ext uri="{FF2B5EF4-FFF2-40B4-BE49-F238E27FC236}">
                <a16:creationId xmlns:a16="http://schemas.microsoft.com/office/drawing/2014/main" id="{C5749A5F-5486-3C72-DC52-276F25742AA4}"/>
              </a:ext>
            </a:extLst>
          </p:cNvPr>
          <p:cNvPicPr>
            <a:picLocks noChangeAspect="1"/>
          </p:cNvPicPr>
          <p:nvPr/>
        </p:nvPicPr>
        <p:blipFill>
          <a:blip r:embed="rId3"/>
          <a:stretch>
            <a:fillRect/>
          </a:stretch>
        </p:blipFill>
        <p:spPr>
          <a:xfrm>
            <a:off x="9753600" y="2705100"/>
            <a:ext cx="6020640" cy="3286584"/>
          </a:xfrm>
          <a:prstGeom prst="rect">
            <a:avLst/>
          </a:prstGeom>
        </p:spPr>
      </p:pic>
      <p:pic>
        <p:nvPicPr>
          <p:cNvPr id="10" name="Picture 9">
            <a:extLst>
              <a:ext uri="{FF2B5EF4-FFF2-40B4-BE49-F238E27FC236}">
                <a16:creationId xmlns:a16="http://schemas.microsoft.com/office/drawing/2014/main" id="{30FC096B-9837-F4AD-8DF7-59D5D8253A3A}"/>
              </a:ext>
            </a:extLst>
          </p:cNvPr>
          <p:cNvPicPr>
            <a:picLocks noChangeAspect="1"/>
          </p:cNvPicPr>
          <p:nvPr/>
        </p:nvPicPr>
        <p:blipFill>
          <a:blip r:embed="rId4"/>
          <a:stretch>
            <a:fillRect/>
          </a:stretch>
        </p:blipFill>
        <p:spPr>
          <a:xfrm>
            <a:off x="3137649" y="5991684"/>
            <a:ext cx="12012701" cy="3982006"/>
          </a:xfrm>
          <a:prstGeom prst="rect">
            <a:avLst/>
          </a:prstGeom>
        </p:spPr>
      </p:pic>
    </p:spTree>
    <p:extLst>
      <p:ext uri="{BB962C8B-B14F-4D97-AF65-F5344CB8AC3E}">
        <p14:creationId xmlns:p14="http://schemas.microsoft.com/office/powerpoint/2010/main" val="2065187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5A654E-A2E7-E25F-792C-BA062BCBD485}"/>
              </a:ext>
            </a:extLst>
          </p:cNvPr>
          <p:cNvSpPr txBox="1"/>
          <p:nvPr/>
        </p:nvSpPr>
        <p:spPr>
          <a:xfrm>
            <a:off x="5791200" y="800100"/>
            <a:ext cx="9144000" cy="646331"/>
          </a:xfrm>
          <a:prstGeom prst="rect">
            <a:avLst/>
          </a:prstGeom>
          <a:noFill/>
        </p:spPr>
        <p:txBody>
          <a:bodyPr wrap="square">
            <a:spAutoFit/>
          </a:bodyPr>
          <a:lstStyle/>
          <a:p>
            <a:r>
              <a:rPr lang="en-US" sz="3600" b="1" dirty="0">
                <a:solidFill>
                  <a:srgbClr val="2776A0"/>
                </a:solidFill>
                <a:latin typeface="Arial MT Pro Bold"/>
                <a:sym typeface="Arial MT Pro Bold"/>
              </a:rPr>
              <a:t>End-of-Day Check</a:t>
            </a:r>
            <a:endParaRPr lang="en-US" dirty="0"/>
          </a:p>
        </p:txBody>
      </p:sp>
      <p:sp>
        <p:nvSpPr>
          <p:cNvPr id="7" name="TextBox 6">
            <a:extLst>
              <a:ext uri="{FF2B5EF4-FFF2-40B4-BE49-F238E27FC236}">
                <a16:creationId xmlns:a16="http://schemas.microsoft.com/office/drawing/2014/main" id="{4B6F00DD-BA97-C4CC-8FF7-647FA894D0D5}"/>
              </a:ext>
            </a:extLst>
          </p:cNvPr>
          <p:cNvSpPr txBox="1"/>
          <p:nvPr/>
        </p:nvSpPr>
        <p:spPr>
          <a:xfrm>
            <a:off x="4191000" y="1714500"/>
            <a:ext cx="9144000" cy="1569660"/>
          </a:xfrm>
          <a:prstGeom prst="rect">
            <a:avLst/>
          </a:prstGeom>
          <a:noFill/>
        </p:spPr>
        <p:txBody>
          <a:bodyPr wrap="square">
            <a:spAutoFit/>
          </a:bodyPr>
          <a:lstStyle/>
          <a:p>
            <a:r>
              <a:rPr lang="en-US" sz="3200" b="1" dirty="0"/>
              <a:t>Did I move my pipeline forward? Are there preventable fires for tomorrow? Are my loan statuses reflecting accurately? </a:t>
            </a:r>
          </a:p>
        </p:txBody>
      </p:sp>
      <p:sp>
        <p:nvSpPr>
          <p:cNvPr id="8" name="TextBox 7">
            <a:extLst>
              <a:ext uri="{FF2B5EF4-FFF2-40B4-BE49-F238E27FC236}">
                <a16:creationId xmlns:a16="http://schemas.microsoft.com/office/drawing/2014/main" id="{F4207905-B249-FBB3-28D3-F30C4026C35E}"/>
              </a:ext>
            </a:extLst>
          </p:cNvPr>
          <p:cNvSpPr txBox="1"/>
          <p:nvPr/>
        </p:nvSpPr>
        <p:spPr>
          <a:xfrm>
            <a:off x="1600200" y="4533900"/>
            <a:ext cx="15925800" cy="2585323"/>
          </a:xfrm>
          <a:prstGeom prst="rect">
            <a:avLst/>
          </a:prstGeom>
          <a:noFill/>
        </p:spPr>
        <p:txBody>
          <a:bodyPr wrap="square" rtlCol="0">
            <a:spAutoFit/>
          </a:bodyPr>
          <a:lstStyle/>
          <a:p>
            <a:r>
              <a:rPr lang="en-US" sz="5400" b="1" dirty="0"/>
              <a:t>The overall goal of the PCP is to let Salesforce tell you where to spend your time. Don’t let your inbox rule your day – let the PCP run your day!</a:t>
            </a:r>
          </a:p>
        </p:txBody>
      </p:sp>
    </p:spTree>
    <p:extLst>
      <p:ext uri="{BB962C8B-B14F-4D97-AF65-F5344CB8AC3E}">
        <p14:creationId xmlns:p14="http://schemas.microsoft.com/office/powerpoint/2010/main" val="543351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4800" y="-316840"/>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20" name="TextBox 20"/>
          <p:cNvSpPr txBox="1"/>
          <p:nvPr/>
        </p:nvSpPr>
        <p:spPr>
          <a:xfrm>
            <a:off x="1899280" y="436836"/>
            <a:ext cx="14864720" cy="693203"/>
          </a:xfrm>
          <a:prstGeom prst="rect">
            <a:avLst/>
          </a:prstGeom>
        </p:spPr>
        <p:txBody>
          <a:bodyPr wrap="square" lIns="0" tIns="0" rIns="0" bIns="0" rtlCol="0" anchor="t">
            <a:spAutoFit/>
          </a:bodyPr>
          <a:lstStyle/>
          <a:p>
            <a:pPr algn="l">
              <a:lnSpc>
                <a:spcPts val="5615"/>
              </a:lnSpc>
            </a:pPr>
            <a:r>
              <a:rPr lang="en-US" sz="4400" b="1" dirty="0">
                <a:solidFill>
                  <a:srgbClr val="0076A6"/>
                </a:solidFill>
                <a:latin typeface="Arial MT Pro Bold"/>
                <a:ea typeface="Arial MT Pro Bold"/>
                <a:cs typeface="Arial MT Pro Bold"/>
                <a:sym typeface="Arial MT Pro Bold"/>
              </a:rPr>
              <a:t>                               Did you Know?</a:t>
            </a:r>
          </a:p>
        </p:txBody>
      </p:sp>
      <p:sp>
        <p:nvSpPr>
          <p:cNvPr id="22" name="TextBox 22"/>
          <p:cNvSpPr txBox="1"/>
          <p:nvPr/>
        </p:nvSpPr>
        <p:spPr>
          <a:xfrm>
            <a:off x="2560745" y="6502509"/>
            <a:ext cx="2933578" cy="1056956"/>
          </a:xfrm>
          <a:prstGeom prst="rect">
            <a:avLst/>
          </a:prstGeom>
        </p:spPr>
        <p:txBody>
          <a:bodyPr lIns="0" tIns="0" rIns="0" bIns="0" rtlCol="0" anchor="t">
            <a:spAutoFit/>
          </a:bodyPr>
          <a:lstStyle/>
          <a:p>
            <a:pPr algn="ctr">
              <a:lnSpc>
                <a:spcPts val="2771"/>
              </a:lnSpc>
            </a:pPr>
            <a:endParaRPr lang="en-US" sz="1979" dirty="0">
              <a:solidFill>
                <a:srgbClr val="FFFFFF"/>
              </a:solidFill>
              <a:latin typeface="Arial MT Pro"/>
              <a:ea typeface="Arial MT Pro"/>
              <a:cs typeface="Arial MT Pro"/>
              <a:sym typeface="Arial MT Pro"/>
            </a:endParaRPr>
          </a:p>
          <a:p>
            <a:pPr algn="ctr">
              <a:lnSpc>
                <a:spcPts val="2771"/>
              </a:lnSpc>
            </a:pPr>
            <a:endParaRPr lang="en-US" sz="1979" dirty="0">
              <a:solidFill>
                <a:srgbClr val="FFFFFF"/>
              </a:solidFill>
              <a:latin typeface="Arial MT Pro"/>
              <a:ea typeface="Arial MT Pro"/>
              <a:cs typeface="Arial MT Pro"/>
              <a:sym typeface="Arial MT Pro"/>
            </a:endParaRPr>
          </a:p>
          <a:p>
            <a:pPr algn="ctr">
              <a:lnSpc>
                <a:spcPts val="2771"/>
              </a:lnSpc>
            </a:pPr>
            <a:r>
              <a:rPr lang="en-US" sz="1979" dirty="0">
                <a:solidFill>
                  <a:srgbClr val="FFFFFF"/>
                </a:solidFill>
                <a:latin typeface="Arial MT Pro"/>
                <a:ea typeface="Arial MT Pro"/>
                <a:cs typeface="Arial MT Pro"/>
                <a:sym typeface="Arial MT Pro"/>
              </a:rPr>
              <a:t>Foundation Inspection</a:t>
            </a:r>
          </a:p>
        </p:txBody>
      </p:sp>
      <p:sp>
        <p:nvSpPr>
          <p:cNvPr id="23" name="TextBox 23"/>
          <p:cNvSpPr txBox="1"/>
          <p:nvPr/>
        </p:nvSpPr>
        <p:spPr>
          <a:xfrm>
            <a:off x="7677211" y="6502509"/>
            <a:ext cx="2933578" cy="1416029"/>
          </a:xfrm>
          <a:prstGeom prst="rect">
            <a:avLst/>
          </a:prstGeom>
        </p:spPr>
        <p:txBody>
          <a:bodyPr lIns="0" tIns="0" rIns="0" bIns="0" rtlCol="0" anchor="t">
            <a:spAutoFit/>
          </a:bodyPr>
          <a:lstStyle/>
          <a:p>
            <a:pPr algn="ctr">
              <a:lnSpc>
                <a:spcPts val="2771"/>
              </a:lnSpc>
            </a:pPr>
            <a:endParaRPr lang="en-US" sz="1979" dirty="0">
              <a:solidFill>
                <a:srgbClr val="FFFFFF"/>
              </a:solidFill>
              <a:latin typeface="Arial MT Pro"/>
              <a:ea typeface="Arial MT Pro"/>
              <a:cs typeface="Arial MT Pro"/>
              <a:sym typeface="Arial MT Pro"/>
            </a:endParaRPr>
          </a:p>
          <a:p>
            <a:pPr algn="ctr">
              <a:lnSpc>
                <a:spcPts val="2771"/>
              </a:lnSpc>
            </a:pPr>
            <a:endParaRPr lang="en-US" sz="1979" dirty="0">
              <a:solidFill>
                <a:srgbClr val="FFFFFF"/>
              </a:solidFill>
              <a:latin typeface="Arial MT Pro"/>
              <a:ea typeface="Arial MT Pro"/>
              <a:cs typeface="Arial MT Pro"/>
              <a:sym typeface="Arial MT Pro"/>
            </a:endParaRPr>
          </a:p>
          <a:p>
            <a:pPr algn="ctr">
              <a:lnSpc>
                <a:spcPts val="2771"/>
              </a:lnSpc>
            </a:pPr>
            <a:r>
              <a:rPr lang="en-US" sz="1979" dirty="0">
                <a:solidFill>
                  <a:srgbClr val="FFFFFF"/>
                </a:solidFill>
                <a:latin typeface="Arial MT Pro"/>
                <a:ea typeface="Arial MT Pro"/>
                <a:cs typeface="Arial MT Pro"/>
                <a:sym typeface="Arial MT Pro"/>
              </a:rPr>
              <a:t>Framing Inspection</a:t>
            </a:r>
          </a:p>
          <a:p>
            <a:pPr algn="ctr">
              <a:lnSpc>
                <a:spcPts val="2771"/>
              </a:lnSpc>
            </a:pPr>
            <a:endParaRPr lang="en-US" sz="1979" dirty="0">
              <a:solidFill>
                <a:srgbClr val="FFFFFF"/>
              </a:solidFill>
              <a:latin typeface="Arial MT Pro"/>
              <a:ea typeface="Arial MT Pro"/>
              <a:cs typeface="Arial MT Pro"/>
              <a:sym typeface="Arial MT Pro"/>
            </a:endParaRPr>
          </a:p>
        </p:txBody>
      </p:sp>
      <p:sp>
        <p:nvSpPr>
          <p:cNvPr id="24" name="TextBox 24"/>
          <p:cNvSpPr txBox="1"/>
          <p:nvPr/>
        </p:nvSpPr>
        <p:spPr>
          <a:xfrm>
            <a:off x="12649704" y="6502509"/>
            <a:ext cx="2933578" cy="1056956"/>
          </a:xfrm>
          <a:prstGeom prst="rect">
            <a:avLst/>
          </a:prstGeom>
        </p:spPr>
        <p:txBody>
          <a:bodyPr lIns="0" tIns="0" rIns="0" bIns="0" rtlCol="0" anchor="t">
            <a:spAutoFit/>
          </a:bodyPr>
          <a:lstStyle/>
          <a:p>
            <a:pPr algn="ctr">
              <a:lnSpc>
                <a:spcPts val="2771"/>
              </a:lnSpc>
            </a:pPr>
            <a:endParaRPr lang="en-US" sz="1979" dirty="0">
              <a:solidFill>
                <a:srgbClr val="FFFFFF"/>
              </a:solidFill>
              <a:latin typeface="Arial MT Pro"/>
              <a:ea typeface="Arial MT Pro"/>
              <a:cs typeface="Arial MT Pro"/>
              <a:sym typeface="Arial MT Pro"/>
            </a:endParaRPr>
          </a:p>
          <a:p>
            <a:pPr algn="ctr">
              <a:lnSpc>
                <a:spcPts val="2771"/>
              </a:lnSpc>
            </a:pPr>
            <a:endParaRPr lang="en-US" sz="1979" dirty="0">
              <a:solidFill>
                <a:srgbClr val="FFFFFF"/>
              </a:solidFill>
              <a:latin typeface="Arial MT Pro"/>
              <a:ea typeface="Arial MT Pro"/>
              <a:cs typeface="Arial MT Pro"/>
              <a:sym typeface="Arial MT Pro"/>
            </a:endParaRPr>
          </a:p>
          <a:p>
            <a:pPr algn="ctr">
              <a:lnSpc>
                <a:spcPts val="2771"/>
              </a:lnSpc>
            </a:pPr>
            <a:r>
              <a:rPr lang="en-US" sz="1979" dirty="0">
                <a:solidFill>
                  <a:srgbClr val="FFFFFF"/>
                </a:solidFill>
                <a:latin typeface="Arial MT Pro"/>
                <a:ea typeface="Arial MT Pro"/>
                <a:cs typeface="Arial MT Pro"/>
                <a:sym typeface="Arial MT Pro"/>
              </a:rPr>
              <a:t>Building Final Inspection</a:t>
            </a:r>
          </a:p>
        </p:txBody>
      </p:sp>
      <p:sp>
        <p:nvSpPr>
          <p:cNvPr id="21" name="TextBox 20">
            <a:extLst>
              <a:ext uri="{FF2B5EF4-FFF2-40B4-BE49-F238E27FC236}">
                <a16:creationId xmlns:a16="http://schemas.microsoft.com/office/drawing/2014/main" id="{62F68B02-B6F6-5984-F884-F5B6819FE761}"/>
              </a:ext>
            </a:extLst>
          </p:cNvPr>
          <p:cNvSpPr txBox="1"/>
          <p:nvPr/>
        </p:nvSpPr>
        <p:spPr>
          <a:xfrm>
            <a:off x="2743200" y="1562100"/>
            <a:ext cx="12420600" cy="1815882"/>
          </a:xfrm>
          <a:prstGeom prst="rect">
            <a:avLst/>
          </a:prstGeom>
          <a:noFill/>
        </p:spPr>
        <p:txBody>
          <a:bodyPr wrap="square" rtlCol="0">
            <a:spAutoFit/>
          </a:bodyPr>
          <a:lstStyle/>
          <a:p>
            <a:r>
              <a:rPr lang="en-US" sz="2800" b="1" dirty="0"/>
              <a:t>The PCP was designed for transparency. You can access your peer’s pipelines as easily as you can your own. Simply use the drop box under the category and choose the name needed. You can check status, update notes, and pull reports just as easily as you can pull your own. This is a helpful tool when covering for others. </a:t>
            </a:r>
          </a:p>
        </p:txBody>
      </p:sp>
      <p:pic>
        <p:nvPicPr>
          <p:cNvPr id="27" name="Picture 26">
            <a:extLst>
              <a:ext uri="{FF2B5EF4-FFF2-40B4-BE49-F238E27FC236}">
                <a16:creationId xmlns:a16="http://schemas.microsoft.com/office/drawing/2014/main" id="{648B6036-C2D3-F5B1-A84B-7927DC5AB702}"/>
              </a:ext>
            </a:extLst>
          </p:cNvPr>
          <p:cNvPicPr>
            <a:picLocks noChangeAspect="1"/>
          </p:cNvPicPr>
          <p:nvPr/>
        </p:nvPicPr>
        <p:blipFill>
          <a:blip r:embed="rId3"/>
          <a:stretch>
            <a:fillRect/>
          </a:stretch>
        </p:blipFill>
        <p:spPr>
          <a:xfrm>
            <a:off x="79697" y="3986051"/>
            <a:ext cx="18128605" cy="2314898"/>
          </a:xfrm>
          <a:prstGeom prst="rect">
            <a:avLst/>
          </a:prstGeom>
        </p:spPr>
      </p:pic>
    </p:spTree>
  </p:cSld>
  <p:clrMapOvr>
    <a:masterClrMapping/>
  </p:clrMapOvr>
  <p:transition spd="slow">
    <p:cover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5599336"/>
            <a:ext cx="18288000" cy="0"/>
          </a:xfrm>
          <a:prstGeom prst="line">
            <a:avLst/>
          </a:prstGeom>
          <a:ln w="142875" cap="flat">
            <a:solidFill>
              <a:srgbClr val="005F87"/>
            </a:solidFill>
            <a:prstDash val="solid"/>
            <a:headEnd type="none" w="sm" len="sm"/>
            <a:tailEnd type="none" w="sm" len="sm"/>
          </a:ln>
        </p:spPr>
        <p:txBody>
          <a:bodyPr/>
          <a:lstStyle/>
          <a:p>
            <a:endParaRPr lang="en-US"/>
          </a:p>
        </p:txBody>
      </p:sp>
      <p:sp>
        <p:nvSpPr>
          <p:cNvPr id="12" name="TextBox 12"/>
          <p:cNvSpPr txBox="1"/>
          <p:nvPr/>
        </p:nvSpPr>
        <p:spPr>
          <a:xfrm>
            <a:off x="2567969" y="1597487"/>
            <a:ext cx="6902019" cy="1411348"/>
          </a:xfrm>
          <a:prstGeom prst="rect">
            <a:avLst/>
          </a:prstGeom>
        </p:spPr>
        <p:txBody>
          <a:bodyPr lIns="0" tIns="0" rIns="0" bIns="0" rtlCol="0" anchor="t">
            <a:spAutoFit/>
          </a:bodyPr>
          <a:lstStyle/>
          <a:p>
            <a:pPr algn="l">
              <a:lnSpc>
                <a:spcPts val="5615"/>
              </a:lnSpc>
            </a:pPr>
            <a:endParaRPr lang="en-US" sz="4400" b="1" dirty="0">
              <a:solidFill>
                <a:srgbClr val="0076A6"/>
              </a:solidFill>
              <a:latin typeface="Arial MT Pro Bold"/>
              <a:ea typeface="Arial MT Pro Bold"/>
              <a:cs typeface="Arial MT Pro Bold"/>
              <a:sym typeface="Arial MT Pro Bold"/>
            </a:endParaRPr>
          </a:p>
          <a:p>
            <a:pPr algn="l">
              <a:lnSpc>
                <a:spcPts val="5615"/>
              </a:lnSpc>
            </a:pPr>
            <a:r>
              <a:rPr lang="en-US" sz="4400" b="1" dirty="0">
                <a:solidFill>
                  <a:srgbClr val="0076A6"/>
                </a:solidFill>
                <a:latin typeface="Arial MT Pro Bold"/>
                <a:ea typeface="Arial MT Pro Bold"/>
                <a:cs typeface="Arial MT Pro Bold"/>
                <a:sym typeface="Arial MT Pro Bold"/>
              </a:rPr>
              <a:t> </a:t>
            </a:r>
          </a:p>
        </p:txBody>
      </p:sp>
      <p:sp>
        <p:nvSpPr>
          <p:cNvPr id="13" name="TextBox 12">
            <a:extLst>
              <a:ext uri="{FF2B5EF4-FFF2-40B4-BE49-F238E27FC236}">
                <a16:creationId xmlns:a16="http://schemas.microsoft.com/office/drawing/2014/main" id="{2F4C8936-98D3-550B-7F2A-810989CEA86E}"/>
              </a:ext>
            </a:extLst>
          </p:cNvPr>
          <p:cNvSpPr txBox="1"/>
          <p:nvPr/>
        </p:nvSpPr>
        <p:spPr>
          <a:xfrm>
            <a:off x="1981199" y="1161365"/>
            <a:ext cx="13738831" cy="3693319"/>
          </a:xfrm>
          <a:prstGeom prst="rect">
            <a:avLst/>
          </a:prstGeom>
          <a:noFill/>
        </p:spPr>
        <p:txBody>
          <a:bodyPr wrap="square" rtlCol="0">
            <a:spAutoFit/>
          </a:bodyPr>
          <a:lstStyle/>
          <a:p>
            <a:r>
              <a:rPr lang="en-US" sz="5400" b="1" dirty="0"/>
              <a:t>Using the PCP every morning will allow you to effectively and efficiently manage your pipeline. </a:t>
            </a:r>
          </a:p>
          <a:p>
            <a:r>
              <a:rPr lang="en-US" sz="5400" b="1" dirty="0"/>
              <a:t>See it. Prioritize it. Work it. Move it! </a:t>
            </a:r>
          </a:p>
          <a:p>
            <a:endParaRPr lang="en-US" dirty="0"/>
          </a:p>
        </p:txBody>
      </p:sp>
      <p:sp>
        <p:nvSpPr>
          <p:cNvPr id="23" name="TextBox 22">
            <a:extLst>
              <a:ext uri="{FF2B5EF4-FFF2-40B4-BE49-F238E27FC236}">
                <a16:creationId xmlns:a16="http://schemas.microsoft.com/office/drawing/2014/main" id="{C08DCCFA-8FD2-510A-4769-293C68EC973D}"/>
              </a:ext>
            </a:extLst>
          </p:cNvPr>
          <p:cNvSpPr txBox="1"/>
          <p:nvPr/>
        </p:nvSpPr>
        <p:spPr>
          <a:xfrm>
            <a:off x="3810000" y="6667500"/>
            <a:ext cx="9372600" cy="1200329"/>
          </a:xfrm>
          <a:prstGeom prst="rect">
            <a:avLst/>
          </a:prstGeom>
          <a:noFill/>
        </p:spPr>
        <p:txBody>
          <a:bodyPr wrap="square" rtlCol="0">
            <a:spAutoFit/>
          </a:bodyPr>
          <a:lstStyle/>
          <a:p>
            <a:r>
              <a:rPr lang="en-US" dirty="0"/>
              <a:t>                                               </a:t>
            </a:r>
            <a:r>
              <a:rPr lang="en-US" sz="7200" dirty="0"/>
              <a:t>Questions?</a:t>
            </a:r>
          </a:p>
        </p:txBody>
      </p:sp>
    </p:spTree>
  </p:cSld>
  <p:clrMapOvr>
    <a:masterClrMapping/>
  </p:clrMapOvr>
  <p:transition spd="slow">
    <p:cover dir="l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c1f896b-405a-45fb-979c-c4d35805f0fb}" enabled="0" method="" siteId="{fc1f896b-405a-45fb-979c-c4d35805f0fb}" removed="1"/>
</clbl:labelList>
</file>

<file path=docProps/app.xml><?xml version="1.0" encoding="utf-8"?>
<Properties xmlns="http://schemas.openxmlformats.org/officeDocument/2006/extended-properties" xmlns:vt="http://schemas.openxmlformats.org/officeDocument/2006/docPropsVTypes">
  <TotalTime>3043</TotalTime>
  <Words>583</Words>
  <Application>Microsoft Office PowerPoint</Application>
  <PresentationFormat>Custom</PresentationFormat>
  <Paragraphs>52</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Velocio 2026 Summit Presentation</dc:title>
  <dc:creator>Martinez, Melissa</dc:creator>
  <cp:lastModifiedBy>Bezrucik, Kim</cp:lastModifiedBy>
  <cp:revision>3</cp:revision>
  <dcterms:created xsi:type="dcterms:W3CDTF">2006-08-16T00:00:00Z</dcterms:created>
  <dcterms:modified xsi:type="dcterms:W3CDTF">2026-10-02T19:13:55Z</dcterms:modified>
  <dc:identifier>DAHOvZiugXw</dc:identifier>
</cp:coreProperties>
</file>