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72" r:id="rId4"/>
    <p:sldId id="268" r:id="rId5"/>
    <p:sldId id="266" r:id="rId6"/>
    <p:sldId id="274" r:id="rId7"/>
    <p:sldId id="259" r:id="rId8"/>
    <p:sldId id="258" r:id="rId9"/>
    <p:sldId id="261" r:id="rId10"/>
    <p:sldId id="262" r:id="rId11"/>
    <p:sldId id="260" r:id="rId12"/>
    <p:sldId id="270" r:id="rId13"/>
    <p:sldId id="265" r:id="rId14"/>
    <p:sldId id="269" r:id="rId15"/>
    <p:sldId id="273" r:id="rId16"/>
  </p:sldIdLst>
  <p:sldSz cx="18288000" cy="10287000"/>
  <p:notesSz cx="6858000" cy="9144000"/>
  <p:embeddedFontLst>
    <p:embeddedFont>
      <p:font typeface="Arial MT Pro" panose="020B0604020202020204" charset="0"/>
      <p:regular r:id="rId18"/>
    </p:embeddedFont>
    <p:embeddedFont>
      <p:font typeface="Arial MT Pro Bold" panose="020B0604020202020204" charset="0"/>
      <p:regular r:id="rId19"/>
      <p:bold r:id="rId20"/>
    </p:embeddedFont>
    <p:embeddedFont>
      <p:font typeface="Poppins" panose="00000500000000000000" pitchFamily="2" charset="0"/>
      <p:regular r:id="rId21"/>
      <p:bold r:id="rId22"/>
      <p:italic r:id="rId23"/>
      <p:boldItalic r:id="rId24"/>
    </p:embeddedFont>
    <p:embeddedFont>
      <p:font typeface="Poppins Semi-Bold" panose="020B0604020202020204" charset="0"/>
      <p:regular r:id="rId25"/>
      <p:bold r:id="rId26"/>
    </p:embeddedFont>
    <p:embeddedFont>
      <p:font typeface="Turbinado" panose="03060300040001000000" charset="0"/>
      <p:regular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3281046-F4F3-47E5-9B90-3F1CB61984AA}" v="8" dt="2026-09-28T18:58:49.49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 autoAdjust="0"/>
    <p:restoredTop sz="94606" autoAdjust="0"/>
  </p:normalViewPr>
  <p:slideViewPr>
    <p:cSldViewPr>
      <p:cViewPr varScale="1">
        <p:scale>
          <a:sx n="70" d="100"/>
          <a:sy n="70" d="100"/>
        </p:scale>
        <p:origin x="77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tinez, Melissa" userId="e0b6961c-5217-4ce3-96fc-1210faae3d07" providerId="ADAL" clId="{9766DCB3-189F-4F8D-A530-84E7CE4D59A5}"/>
    <pc:docChg chg="undo custSel addSld delSld modSld sldOrd">
      <pc:chgData name="Martinez, Melissa" userId="e0b6961c-5217-4ce3-96fc-1210faae3d07" providerId="ADAL" clId="{9766DCB3-189F-4F8D-A530-84E7CE4D59A5}" dt="2026-09-28T20:03:05.524" v="2279" actId="122"/>
      <pc:docMkLst>
        <pc:docMk/>
      </pc:docMkLst>
      <pc:sldChg chg="modSp mod">
        <pc:chgData name="Martinez, Melissa" userId="e0b6961c-5217-4ce3-96fc-1210faae3d07" providerId="ADAL" clId="{9766DCB3-189F-4F8D-A530-84E7CE4D59A5}" dt="2026-09-28T19:58:46.554" v="2121" actId="14100"/>
        <pc:sldMkLst>
          <pc:docMk/>
          <pc:sldMk cId="0" sldId="256"/>
        </pc:sldMkLst>
        <pc:spChg chg="mod">
          <ac:chgData name="Martinez, Melissa" userId="e0b6961c-5217-4ce3-96fc-1210faae3d07" providerId="ADAL" clId="{9766DCB3-189F-4F8D-A530-84E7CE4D59A5}" dt="2026-09-28T19:58:46.554" v="2121" actId="14100"/>
          <ac:spMkLst>
            <pc:docMk/>
            <pc:sldMk cId="0" sldId="256"/>
            <ac:spMk id="3" creationId="{00000000-0000-0000-0000-000000000000}"/>
          </ac:spMkLst>
        </pc:spChg>
      </pc:sldChg>
      <pc:sldChg chg="modSp mod">
        <pc:chgData name="Martinez, Melissa" userId="e0b6961c-5217-4ce3-96fc-1210faae3d07" providerId="ADAL" clId="{9766DCB3-189F-4F8D-A530-84E7CE4D59A5}" dt="2026-09-28T19:54:49.692" v="2117" actId="20577"/>
        <pc:sldMkLst>
          <pc:docMk/>
          <pc:sldMk cId="0" sldId="258"/>
        </pc:sldMkLst>
        <pc:spChg chg="mod">
          <ac:chgData name="Martinez, Melissa" userId="e0b6961c-5217-4ce3-96fc-1210faae3d07" providerId="ADAL" clId="{9766DCB3-189F-4F8D-A530-84E7CE4D59A5}" dt="2026-09-28T19:54:49.692" v="2117" actId="20577"/>
          <ac:spMkLst>
            <pc:docMk/>
            <pc:sldMk cId="0" sldId="258"/>
            <ac:spMk id="13" creationId="{00000000-0000-0000-0000-000000000000}"/>
          </ac:spMkLst>
        </pc:spChg>
      </pc:sldChg>
      <pc:sldChg chg="ord">
        <pc:chgData name="Martinez, Melissa" userId="e0b6961c-5217-4ce3-96fc-1210faae3d07" providerId="ADAL" clId="{9766DCB3-189F-4F8D-A530-84E7CE4D59A5}" dt="2026-09-08T20:40:06.133" v="1538"/>
        <pc:sldMkLst>
          <pc:docMk/>
          <pc:sldMk cId="0" sldId="259"/>
        </pc:sldMkLst>
      </pc:sldChg>
      <pc:sldChg chg="modSp mod">
        <pc:chgData name="Martinez, Melissa" userId="e0b6961c-5217-4ce3-96fc-1210faae3d07" providerId="ADAL" clId="{9766DCB3-189F-4F8D-A530-84E7CE4D59A5}" dt="2026-09-09T18:24:10.972" v="1558" actId="20577"/>
        <pc:sldMkLst>
          <pc:docMk/>
          <pc:sldMk cId="0" sldId="262"/>
        </pc:sldMkLst>
        <pc:spChg chg="mod">
          <ac:chgData name="Martinez, Melissa" userId="e0b6961c-5217-4ce3-96fc-1210faae3d07" providerId="ADAL" clId="{9766DCB3-189F-4F8D-A530-84E7CE4D59A5}" dt="2026-09-09T18:24:10.972" v="1558" actId="20577"/>
          <ac:spMkLst>
            <pc:docMk/>
            <pc:sldMk cId="0" sldId="262"/>
            <ac:spMk id="11" creationId="{00000000-0000-0000-0000-000000000000}"/>
          </ac:spMkLst>
        </pc:spChg>
      </pc:sldChg>
      <pc:sldChg chg="modSp mod">
        <pc:chgData name="Martinez, Melissa" userId="e0b6961c-5217-4ce3-96fc-1210faae3d07" providerId="ADAL" clId="{9766DCB3-189F-4F8D-A530-84E7CE4D59A5}" dt="2026-09-08T19:02:52.110" v="27" actId="20577"/>
        <pc:sldMkLst>
          <pc:docMk/>
          <pc:sldMk cId="0" sldId="265"/>
        </pc:sldMkLst>
        <pc:spChg chg="mod">
          <ac:chgData name="Martinez, Melissa" userId="e0b6961c-5217-4ce3-96fc-1210faae3d07" providerId="ADAL" clId="{9766DCB3-189F-4F8D-A530-84E7CE4D59A5}" dt="2026-09-08T19:02:52.110" v="27" actId="20577"/>
          <ac:spMkLst>
            <pc:docMk/>
            <pc:sldMk cId="0" sldId="265"/>
            <ac:spMk id="10" creationId="{00000000-0000-0000-0000-000000000000}"/>
          </ac:spMkLst>
        </pc:spChg>
      </pc:sldChg>
      <pc:sldChg chg="addSp delSp modSp mod ord">
        <pc:chgData name="Martinez, Melissa" userId="e0b6961c-5217-4ce3-96fc-1210faae3d07" providerId="ADAL" clId="{9766DCB3-189F-4F8D-A530-84E7CE4D59A5}" dt="2026-09-08T19:49:59.826" v="1024" actId="120"/>
        <pc:sldMkLst>
          <pc:docMk/>
          <pc:sldMk cId="0" sldId="266"/>
        </pc:sldMkLst>
        <pc:spChg chg="mod">
          <ac:chgData name="Martinez, Melissa" userId="e0b6961c-5217-4ce3-96fc-1210faae3d07" providerId="ADAL" clId="{9766DCB3-189F-4F8D-A530-84E7CE4D59A5}" dt="2026-09-08T19:49:56.681" v="1023" actId="120"/>
          <ac:spMkLst>
            <pc:docMk/>
            <pc:sldMk cId="0" sldId="266"/>
            <ac:spMk id="17" creationId="{00000000-0000-0000-0000-000000000000}"/>
          </ac:spMkLst>
        </pc:spChg>
        <pc:spChg chg="mod">
          <ac:chgData name="Martinez, Melissa" userId="e0b6961c-5217-4ce3-96fc-1210faae3d07" providerId="ADAL" clId="{9766DCB3-189F-4F8D-A530-84E7CE4D59A5}" dt="2026-09-08T19:49:59.826" v="1024" actId="120"/>
          <ac:spMkLst>
            <pc:docMk/>
            <pc:sldMk cId="0" sldId="266"/>
            <ac:spMk id="18" creationId="{00000000-0000-0000-0000-000000000000}"/>
          </ac:spMkLst>
        </pc:spChg>
        <pc:grpChg chg="mod">
          <ac:chgData name="Martinez, Melissa" userId="e0b6961c-5217-4ce3-96fc-1210faae3d07" providerId="ADAL" clId="{9766DCB3-189F-4F8D-A530-84E7CE4D59A5}" dt="2026-09-08T19:49:12.466" v="1017" actId="1076"/>
          <ac:grpSpMkLst>
            <pc:docMk/>
            <pc:sldMk cId="0" sldId="266"/>
            <ac:grpSpMk id="2" creationId="{00000000-0000-0000-0000-000000000000}"/>
          </ac:grpSpMkLst>
        </pc:grpChg>
        <pc:picChg chg="add mod">
          <ac:chgData name="Martinez, Melissa" userId="e0b6961c-5217-4ce3-96fc-1210faae3d07" providerId="ADAL" clId="{9766DCB3-189F-4F8D-A530-84E7CE4D59A5}" dt="2026-09-08T19:49:44.139" v="1022" actId="14100"/>
          <ac:picMkLst>
            <pc:docMk/>
            <pc:sldMk cId="0" sldId="266"/>
            <ac:picMk id="29" creationId="{C3512270-E13A-0BED-F443-1C77020A680E}"/>
          </ac:picMkLst>
        </pc:picChg>
      </pc:sldChg>
      <pc:sldChg chg="addSp delSp modSp mod ord">
        <pc:chgData name="Martinez, Melissa" userId="e0b6961c-5217-4ce3-96fc-1210faae3d07" providerId="ADAL" clId="{9766DCB3-189F-4F8D-A530-84E7CE4D59A5}" dt="2026-09-08T19:53:49.530" v="1049" actId="1076"/>
        <pc:sldMkLst>
          <pc:docMk/>
          <pc:sldMk cId="0" sldId="268"/>
        </pc:sldMkLst>
        <pc:spChg chg="mod">
          <ac:chgData name="Martinez, Melissa" userId="e0b6961c-5217-4ce3-96fc-1210faae3d07" providerId="ADAL" clId="{9766DCB3-189F-4F8D-A530-84E7CE4D59A5}" dt="2026-09-08T19:50:17.689" v="1029" actId="122"/>
          <ac:spMkLst>
            <pc:docMk/>
            <pc:sldMk cId="0" sldId="268"/>
            <ac:spMk id="2" creationId="{00000000-0000-0000-0000-000000000000}"/>
          </ac:spMkLst>
        </pc:spChg>
        <pc:spChg chg="add mod">
          <ac:chgData name="Martinez, Melissa" userId="e0b6961c-5217-4ce3-96fc-1210faae3d07" providerId="ADAL" clId="{9766DCB3-189F-4F8D-A530-84E7CE4D59A5}" dt="2026-09-08T19:53:49.530" v="1049" actId="1076"/>
          <ac:spMkLst>
            <pc:docMk/>
            <pc:sldMk cId="0" sldId="268"/>
            <ac:spMk id="8" creationId="{753DE39F-4528-6C8B-D018-62B5B38478D6}"/>
          </ac:spMkLst>
        </pc:spChg>
        <pc:picChg chg="add mod">
          <ac:chgData name="Martinez, Melissa" userId="e0b6961c-5217-4ce3-96fc-1210faae3d07" providerId="ADAL" clId="{9766DCB3-189F-4F8D-A530-84E7CE4D59A5}" dt="2026-09-08T19:53:15.266" v="1046" actId="1076"/>
          <ac:picMkLst>
            <pc:docMk/>
            <pc:sldMk cId="0" sldId="268"/>
            <ac:picMk id="6" creationId="{BBC2AE9E-1304-06B6-C569-1239DA29B684}"/>
          </ac:picMkLst>
        </pc:picChg>
      </pc:sldChg>
      <pc:sldChg chg="delSp modSp mod">
        <pc:chgData name="Martinez, Melissa" userId="e0b6961c-5217-4ce3-96fc-1210faae3d07" providerId="ADAL" clId="{9766DCB3-189F-4F8D-A530-84E7CE4D59A5}" dt="2026-09-08T20:01:33.712" v="1534" actId="20577"/>
        <pc:sldMkLst>
          <pc:docMk/>
          <pc:sldMk cId="0" sldId="269"/>
        </pc:sldMkLst>
        <pc:spChg chg="mod">
          <ac:chgData name="Martinez, Melissa" userId="e0b6961c-5217-4ce3-96fc-1210faae3d07" providerId="ADAL" clId="{9766DCB3-189F-4F8D-A530-84E7CE4D59A5}" dt="2026-09-08T19:56:58.477" v="1185" actId="255"/>
          <ac:spMkLst>
            <pc:docMk/>
            <pc:sldMk cId="0" sldId="269"/>
            <ac:spMk id="23" creationId="{00000000-0000-0000-0000-000000000000}"/>
          </ac:spMkLst>
        </pc:spChg>
        <pc:spChg chg="mod">
          <ac:chgData name="Martinez, Melissa" userId="e0b6961c-5217-4ce3-96fc-1210faae3d07" providerId="ADAL" clId="{9766DCB3-189F-4F8D-A530-84E7CE4D59A5}" dt="2026-09-08T19:58:14.907" v="1301" actId="255"/>
          <ac:spMkLst>
            <pc:docMk/>
            <pc:sldMk cId="0" sldId="269"/>
            <ac:spMk id="26" creationId="{00000000-0000-0000-0000-000000000000}"/>
          </ac:spMkLst>
        </pc:spChg>
        <pc:spChg chg="mod">
          <ac:chgData name="Martinez, Melissa" userId="e0b6961c-5217-4ce3-96fc-1210faae3d07" providerId="ADAL" clId="{9766DCB3-189F-4F8D-A530-84E7CE4D59A5}" dt="2026-09-08T19:56:53.820" v="1184" actId="255"/>
          <ac:spMkLst>
            <pc:docMk/>
            <pc:sldMk cId="0" sldId="269"/>
            <ac:spMk id="27" creationId="{00000000-0000-0000-0000-000000000000}"/>
          </ac:spMkLst>
        </pc:spChg>
        <pc:spChg chg="mod">
          <ac:chgData name="Martinez, Melissa" userId="e0b6961c-5217-4ce3-96fc-1210faae3d07" providerId="ADAL" clId="{9766DCB3-189F-4F8D-A530-84E7CE4D59A5}" dt="2026-09-08T19:58:18.700" v="1302" actId="255"/>
          <ac:spMkLst>
            <pc:docMk/>
            <pc:sldMk cId="0" sldId="269"/>
            <ac:spMk id="28" creationId="{00000000-0000-0000-0000-000000000000}"/>
          </ac:spMkLst>
        </pc:spChg>
        <pc:spChg chg="mod">
          <ac:chgData name="Martinez, Melissa" userId="e0b6961c-5217-4ce3-96fc-1210faae3d07" providerId="ADAL" clId="{9766DCB3-189F-4F8D-A530-84E7CE4D59A5}" dt="2026-09-08T20:01:33.712" v="1534" actId="20577"/>
          <ac:spMkLst>
            <pc:docMk/>
            <pc:sldMk cId="0" sldId="269"/>
            <ac:spMk id="30" creationId="{00000000-0000-0000-0000-000000000000}"/>
          </ac:spMkLst>
        </pc:spChg>
        <pc:spChg chg="mod">
          <ac:chgData name="Martinez, Melissa" userId="e0b6961c-5217-4ce3-96fc-1210faae3d07" providerId="ADAL" clId="{9766DCB3-189F-4F8D-A530-84E7CE4D59A5}" dt="2026-09-08T20:01:26.335" v="1527" actId="313"/>
          <ac:spMkLst>
            <pc:docMk/>
            <pc:sldMk cId="0" sldId="269"/>
            <ac:spMk id="31" creationId="{00000000-0000-0000-0000-000000000000}"/>
          </ac:spMkLst>
        </pc:spChg>
        <pc:grpChg chg="mod">
          <ac:chgData name="Martinez, Melissa" userId="e0b6961c-5217-4ce3-96fc-1210faae3d07" providerId="ADAL" clId="{9766DCB3-189F-4F8D-A530-84E7CE4D59A5}" dt="2026-09-08T19:55:05.972" v="1095" actId="1076"/>
          <ac:grpSpMkLst>
            <pc:docMk/>
            <pc:sldMk cId="0" sldId="269"/>
            <ac:grpSpMk id="6" creationId="{00000000-0000-0000-0000-000000000000}"/>
          </ac:grpSpMkLst>
        </pc:grpChg>
        <pc:grpChg chg="mod">
          <ac:chgData name="Martinez, Melissa" userId="e0b6961c-5217-4ce3-96fc-1210faae3d07" providerId="ADAL" clId="{9766DCB3-189F-4F8D-A530-84E7CE4D59A5}" dt="2026-09-08T20:00:51.808" v="1511" actId="1076"/>
          <ac:grpSpMkLst>
            <pc:docMk/>
            <pc:sldMk cId="0" sldId="269"/>
            <ac:grpSpMk id="9" creationId="{00000000-0000-0000-0000-000000000000}"/>
          </ac:grpSpMkLst>
        </pc:grpChg>
        <pc:grpChg chg="mod">
          <ac:chgData name="Martinez, Melissa" userId="e0b6961c-5217-4ce3-96fc-1210faae3d07" providerId="ADAL" clId="{9766DCB3-189F-4F8D-A530-84E7CE4D59A5}" dt="2026-09-08T20:00:56.037" v="1512" actId="1076"/>
          <ac:grpSpMkLst>
            <pc:docMk/>
            <pc:sldMk cId="0" sldId="269"/>
            <ac:grpSpMk id="12" creationId="{00000000-0000-0000-0000-000000000000}"/>
          </ac:grpSpMkLst>
        </pc:grpChg>
      </pc:sldChg>
      <pc:sldChg chg="modSp mod ord">
        <pc:chgData name="Martinez, Melissa" userId="e0b6961c-5217-4ce3-96fc-1210faae3d07" providerId="ADAL" clId="{9766DCB3-189F-4F8D-A530-84E7CE4D59A5}" dt="2026-09-28T20:03:05.524" v="2279" actId="122"/>
        <pc:sldMkLst>
          <pc:docMk/>
          <pc:sldMk cId="0" sldId="272"/>
        </pc:sldMkLst>
        <pc:spChg chg="mod">
          <ac:chgData name="Martinez, Melissa" userId="e0b6961c-5217-4ce3-96fc-1210faae3d07" providerId="ADAL" clId="{9766DCB3-189F-4F8D-A530-84E7CE4D59A5}" dt="2026-09-28T20:03:05.524" v="2279" actId="122"/>
          <ac:spMkLst>
            <pc:docMk/>
            <pc:sldMk cId="0" sldId="272"/>
            <ac:spMk id="6" creationId="{00000000-0000-0000-0000-000000000000}"/>
          </ac:spMkLst>
        </pc:spChg>
      </pc:sldChg>
      <pc:sldChg chg="delSp modSp mod">
        <pc:chgData name="Martinez, Melissa" userId="e0b6961c-5217-4ce3-96fc-1210faae3d07" providerId="ADAL" clId="{9766DCB3-189F-4F8D-A530-84E7CE4D59A5}" dt="2026-09-08T19:39:55.860" v="906"/>
        <pc:sldMkLst>
          <pc:docMk/>
          <pc:sldMk cId="0" sldId="273"/>
        </pc:sldMkLst>
        <pc:spChg chg="mod">
          <ac:chgData name="Martinez, Melissa" userId="e0b6961c-5217-4ce3-96fc-1210faae3d07" providerId="ADAL" clId="{9766DCB3-189F-4F8D-A530-84E7CE4D59A5}" dt="2026-09-08T19:39:55.008" v="904" actId="255"/>
          <ac:spMkLst>
            <pc:docMk/>
            <pc:sldMk cId="0" sldId="273"/>
            <ac:spMk id="3" creationId="{00000000-0000-0000-0000-000000000000}"/>
          </ac:spMkLst>
        </pc:spChg>
        <pc:spChg chg="mod">
          <ac:chgData name="Martinez, Melissa" userId="e0b6961c-5217-4ce3-96fc-1210faae3d07" providerId="ADAL" clId="{9766DCB3-189F-4F8D-A530-84E7CE4D59A5}" dt="2026-09-08T19:39:18.153" v="861" actId="6549"/>
          <ac:spMkLst>
            <pc:docMk/>
            <pc:sldMk cId="0" sldId="273"/>
            <ac:spMk id="4" creationId="{00000000-0000-0000-0000-000000000000}"/>
          </ac:spMkLst>
        </pc:spChg>
        <pc:spChg chg="mod">
          <ac:chgData name="Martinez, Melissa" userId="e0b6961c-5217-4ce3-96fc-1210faae3d07" providerId="ADAL" clId="{9766DCB3-189F-4F8D-A530-84E7CE4D59A5}" dt="2026-09-08T19:39:01.469" v="859" actId="20577"/>
          <ac:spMkLst>
            <pc:docMk/>
            <pc:sldMk cId="0" sldId="273"/>
            <ac:spMk id="5" creationId="{00000000-0000-0000-0000-000000000000}"/>
          </ac:spMkLst>
        </pc:spChg>
      </pc:sldChg>
      <pc:sldChg chg="addSp modSp new mod">
        <pc:chgData name="Martinez, Melissa" userId="e0b6961c-5217-4ce3-96fc-1210faae3d07" providerId="ADAL" clId="{9766DCB3-189F-4F8D-A530-84E7CE4D59A5}" dt="2026-09-28T19:51:51.118" v="2079" actId="20577"/>
        <pc:sldMkLst>
          <pc:docMk/>
          <pc:sldMk cId="3271322904" sldId="274"/>
        </pc:sldMkLst>
        <pc:spChg chg="mod">
          <ac:chgData name="Martinez, Melissa" userId="e0b6961c-5217-4ce3-96fc-1210faae3d07" providerId="ADAL" clId="{9766DCB3-189F-4F8D-A530-84E7CE4D59A5}" dt="2026-09-28T18:59:04.713" v="1695" actId="6549"/>
          <ac:spMkLst>
            <pc:docMk/>
            <pc:sldMk cId="3271322904" sldId="274"/>
            <ac:spMk id="3" creationId="{D80524DC-C85C-36AF-F7E6-93ADA4B6E4CE}"/>
          </ac:spMkLst>
        </pc:spChg>
        <pc:spChg chg="add mod">
          <ac:chgData name="Martinez, Melissa" userId="e0b6961c-5217-4ce3-96fc-1210faae3d07" providerId="ADAL" clId="{9766DCB3-189F-4F8D-A530-84E7CE4D59A5}" dt="2026-09-28T18:47:13.875" v="1590" actId="1076"/>
          <ac:spMkLst>
            <pc:docMk/>
            <pc:sldMk cId="3271322904" sldId="274"/>
            <ac:spMk id="5" creationId="{60B4538C-73F0-68F2-3587-BB5C736FAE22}"/>
          </ac:spMkLst>
        </pc:spChg>
        <pc:spChg chg="mod">
          <ac:chgData name="Martinez, Melissa" userId="e0b6961c-5217-4ce3-96fc-1210faae3d07" providerId="ADAL" clId="{9766DCB3-189F-4F8D-A530-84E7CE4D59A5}" dt="2026-09-28T18:47:55.451" v="1591"/>
          <ac:spMkLst>
            <pc:docMk/>
            <pc:sldMk cId="3271322904" sldId="274"/>
            <ac:spMk id="7" creationId="{A1CCB512-25B0-ECE9-8740-344CA5442D4C}"/>
          </ac:spMkLst>
        </pc:spChg>
        <pc:spChg chg="mod">
          <ac:chgData name="Martinez, Melissa" userId="e0b6961c-5217-4ce3-96fc-1210faae3d07" providerId="ADAL" clId="{9766DCB3-189F-4F8D-A530-84E7CE4D59A5}" dt="2026-09-28T18:47:55.451" v="1591"/>
          <ac:spMkLst>
            <pc:docMk/>
            <pc:sldMk cId="3271322904" sldId="274"/>
            <ac:spMk id="8" creationId="{5B081B11-B4B8-F6EF-505A-F756CABC1661}"/>
          </ac:spMkLst>
        </pc:spChg>
        <pc:spChg chg="add mod">
          <ac:chgData name="Martinez, Melissa" userId="e0b6961c-5217-4ce3-96fc-1210faae3d07" providerId="ADAL" clId="{9766DCB3-189F-4F8D-A530-84E7CE4D59A5}" dt="2026-09-28T19:47:13.163" v="1875" actId="20577"/>
          <ac:spMkLst>
            <pc:docMk/>
            <pc:sldMk cId="3271322904" sldId="274"/>
            <ac:spMk id="10" creationId="{C1D2D405-F4BF-8406-9AB2-DEC634032070}"/>
          </ac:spMkLst>
        </pc:spChg>
        <pc:spChg chg="add mod">
          <ac:chgData name="Martinez, Melissa" userId="e0b6961c-5217-4ce3-96fc-1210faae3d07" providerId="ADAL" clId="{9766DCB3-189F-4F8D-A530-84E7CE4D59A5}" dt="2026-09-28T19:51:51.118" v="2079" actId="20577"/>
          <ac:spMkLst>
            <pc:docMk/>
            <pc:sldMk cId="3271322904" sldId="274"/>
            <ac:spMk id="12" creationId="{E1E0852C-A0C1-72ED-AC5E-CCB61573F2AD}"/>
          </ac:spMkLst>
        </pc:spChg>
        <pc:spChg chg="add mod">
          <ac:chgData name="Martinez, Melissa" userId="e0b6961c-5217-4ce3-96fc-1210faae3d07" providerId="ADAL" clId="{9766DCB3-189F-4F8D-A530-84E7CE4D59A5}" dt="2026-09-28T19:11:13.019" v="1760" actId="1076"/>
          <ac:spMkLst>
            <pc:docMk/>
            <pc:sldMk cId="3271322904" sldId="274"/>
            <ac:spMk id="14" creationId="{4EC967FF-3A07-4C82-44AD-0B8E4E43EFF9}"/>
          </ac:spMkLst>
        </pc:spChg>
        <pc:grpChg chg="add mod">
          <ac:chgData name="Martinez, Melissa" userId="e0b6961c-5217-4ce3-96fc-1210faae3d07" providerId="ADAL" clId="{9766DCB3-189F-4F8D-A530-84E7CE4D59A5}" dt="2026-09-28T18:59:26.247" v="1699" actId="1076"/>
          <ac:grpSpMkLst>
            <pc:docMk/>
            <pc:sldMk cId="3271322904" sldId="274"/>
            <ac:grpSpMk id="2" creationId="{65FC729A-F36A-F0B8-CA11-3A5C00904E77}"/>
          </ac:grpSpMkLst>
        </pc:grpChg>
        <pc:grpChg chg="add mod">
          <ac:chgData name="Martinez, Melissa" userId="e0b6961c-5217-4ce3-96fc-1210faae3d07" providerId="ADAL" clId="{9766DCB3-189F-4F8D-A530-84E7CE4D59A5}" dt="2026-09-28T18:56:33.424" v="1687" actId="1076"/>
          <ac:grpSpMkLst>
            <pc:docMk/>
            <pc:sldMk cId="3271322904" sldId="274"/>
            <ac:grpSpMk id="6" creationId="{77DCBD23-EFC5-2EF2-3C50-CA2BFFF7FEB7}"/>
          </ac:grpSpMkLst>
        </pc:grpChg>
        <pc:picChg chg="add mod">
          <ac:chgData name="Martinez, Melissa" userId="e0b6961c-5217-4ce3-96fc-1210faae3d07" providerId="ADAL" clId="{9766DCB3-189F-4F8D-A530-84E7CE4D59A5}" dt="2026-09-28T19:15:17.374" v="1768" actId="14100"/>
          <ac:picMkLst>
            <pc:docMk/>
            <pc:sldMk cId="3271322904" sldId="274"/>
            <ac:picMk id="16" creationId="{DE99A7AE-D381-A84F-1896-BF66AF7EB993}"/>
          </ac:picMkLst>
        </pc:picChg>
        <pc:picChg chg="add mod">
          <ac:chgData name="Martinez, Melissa" userId="e0b6961c-5217-4ce3-96fc-1210faae3d07" providerId="ADAL" clId="{9766DCB3-189F-4F8D-A530-84E7CE4D59A5}" dt="2026-09-28T18:55:52.442" v="1685" actId="14100"/>
          <ac:picMkLst>
            <pc:docMk/>
            <pc:sldMk cId="3271322904" sldId="274"/>
            <ac:picMk id="1026" creationId="{0D50F267-A4F7-F7C6-044D-7F8C0BE66806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90A735-E881-4366-8D58-2A8D409B3901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504765-6EC1-421F-8E10-2B06444F8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2832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504765-6EC1-421F-8E10-2B06444F848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0422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ouseloan1.sharepoint.com/sites/Underwriting/Wiki/Pages/Final%20Inspections.aspx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houseloan1.sharepoint.com/sites/Underwriting/Wiki/Pages/USDA%20New%20Construction%20Cheat%20Sheet.aspx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25568" y="1470870"/>
            <a:ext cx="4531831" cy="1133637"/>
          </a:xfrm>
          <a:custGeom>
            <a:avLst/>
            <a:gdLst/>
            <a:ahLst/>
            <a:cxnLst/>
            <a:rect l="l" t="t" r="r" b="b"/>
            <a:pathLst>
              <a:path w="4531831" h="1133637">
                <a:moveTo>
                  <a:pt x="0" y="0"/>
                </a:moveTo>
                <a:lnTo>
                  <a:pt x="4531831" y="0"/>
                </a:lnTo>
                <a:lnTo>
                  <a:pt x="4531831" y="1133637"/>
                </a:lnTo>
                <a:lnTo>
                  <a:pt x="0" y="113363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12" r="-21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0" y="3467100"/>
            <a:ext cx="18288000" cy="21668547"/>
          </a:xfrm>
          <a:custGeom>
            <a:avLst/>
            <a:gdLst/>
            <a:ahLst/>
            <a:cxnLst/>
            <a:rect l="l" t="t" r="r" b="b"/>
            <a:pathLst>
              <a:path w="23869331" h="22183559">
                <a:moveTo>
                  <a:pt x="0" y="0"/>
                </a:moveTo>
                <a:lnTo>
                  <a:pt x="23869331" y="0"/>
                </a:lnTo>
                <a:lnTo>
                  <a:pt x="23869331" y="22183559"/>
                </a:lnTo>
                <a:lnTo>
                  <a:pt x="0" y="221835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2742724" y="2648648"/>
            <a:ext cx="3546751" cy="3409315"/>
          </a:xfrm>
          <a:custGeom>
            <a:avLst/>
            <a:gdLst/>
            <a:ahLst/>
            <a:cxnLst/>
            <a:rect l="l" t="t" r="r" b="b"/>
            <a:pathLst>
              <a:path w="3546751" h="3409315">
                <a:moveTo>
                  <a:pt x="0" y="0"/>
                </a:moveTo>
                <a:lnTo>
                  <a:pt x="3546751" y="0"/>
                </a:lnTo>
                <a:lnTo>
                  <a:pt x="3546751" y="3409315"/>
                </a:lnTo>
                <a:lnTo>
                  <a:pt x="0" y="340931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05" r="-40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425568" y="3070673"/>
            <a:ext cx="16589198" cy="2299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120"/>
              </a:lnSpc>
            </a:pPr>
            <a:r>
              <a:rPr lang="en-US" sz="14000" dirty="0">
                <a:solidFill>
                  <a:srgbClr val="0076A6"/>
                </a:solidFill>
                <a:latin typeface="Turbinado"/>
                <a:ea typeface="Turbinado"/>
                <a:cs typeface="Turbinado"/>
                <a:sym typeface="Turbinado"/>
              </a:rPr>
              <a:t>Momentum in Motion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536639" y="5649945"/>
            <a:ext cx="9611804" cy="6731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3500">
                <a:solidFill>
                  <a:srgbClr val="0076A6"/>
                </a:solidFill>
                <a:latin typeface="Arial MT Pro"/>
                <a:ea typeface="Arial MT Pro"/>
                <a:cs typeface="Arial MT Pro"/>
                <a:sym typeface="Arial MT Pro"/>
              </a:rPr>
              <a:t>Velocio Mortgage Summit 2026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536639" y="7459773"/>
            <a:ext cx="4481534" cy="4452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08"/>
              </a:lnSpc>
            </a:pPr>
            <a:r>
              <a:rPr lang="en-US" sz="1220" b="1">
                <a:solidFill>
                  <a:srgbClr val="15284B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Presented by: </a:t>
            </a:r>
            <a:r>
              <a:rPr lang="en-US" sz="1220">
                <a:solidFill>
                  <a:srgbClr val="15284B"/>
                </a:solidFill>
                <a:latin typeface="Arial MT Pro"/>
                <a:ea typeface="Arial MT Pro"/>
                <a:cs typeface="Arial MT Pro"/>
                <a:sym typeface="Arial MT Pro"/>
              </a:rPr>
              <a:t>Velocio Mortgage</a:t>
            </a:r>
          </a:p>
          <a:p>
            <a:pPr algn="l">
              <a:lnSpc>
                <a:spcPts val="1708"/>
              </a:lnSpc>
            </a:pPr>
            <a:r>
              <a:rPr lang="en-US" sz="1220" b="1">
                <a:solidFill>
                  <a:srgbClr val="15284B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Date</a:t>
            </a:r>
            <a:r>
              <a:rPr lang="en-US" sz="1220">
                <a:solidFill>
                  <a:srgbClr val="15284B"/>
                </a:solidFill>
                <a:latin typeface="Arial MT Pro"/>
                <a:ea typeface="Arial MT Pro"/>
                <a:cs typeface="Arial MT Pro"/>
                <a:sym typeface="Arial MT Pro"/>
              </a:rPr>
              <a:t>: October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01150" y="-220315"/>
            <a:ext cx="19491095" cy="10627652"/>
            <a:chOff x="0" y="0"/>
            <a:chExt cx="5133457" cy="279905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133457" cy="2799053"/>
            </a:xfrm>
            <a:custGeom>
              <a:avLst/>
              <a:gdLst/>
              <a:ahLst/>
              <a:cxnLst/>
              <a:rect l="l" t="t" r="r" b="b"/>
              <a:pathLst>
                <a:path w="5133457" h="2799053">
                  <a:moveTo>
                    <a:pt x="0" y="0"/>
                  </a:moveTo>
                  <a:lnTo>
                    <a:pt x="5133457" y="0"/>
                  </a:lnTo>
                  <a:lnTo>
                    <a:pt x="5133457" y="2799053"/>
                  </a:lnTo>
                  <a:lnTo>
                    <a:pt x="0" y="2799053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5133457" cy="28752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71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98781" y="1028700"/>
            <a:ext cx="8045617" cy="8229600"/>
            <a:chOff x="0" y="0"/>
            <a:chExt cx="794629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94629" cy="812800"/>
            </a:xfrm>
            <a:custGeom>
              <a:avLst/>
              <a:gdLst/>
              <a:ahLst/>
              <a:cxnLst/>
              <a:rect l="l" t="t" r="r" b="b"/>
              <a:pathLst>
                <a:path w="794629" h="812800">
                  <a:moveTo>
                    <a:pt x="22132" y="0"/>
                  </a:moveTo>
                  <a:lnTo>
                    <a:pt x="772497" y="0"/>
                  </a:lnTo>
                  <a:cubicBezTo>
                    <a:pt x="784720" y="0"/>
                    <a:pt x="794629" y="9909"/>
                    <a:pt x="794629" y="22132"/>
                  </a:cubicBezTo>
                  <a:lnTo>
                    <a:pt x="794629" y="790668"/>
                  </a:lnTo>
                  <a:cubicBezTo>
                    <a:pt x="794629" y="802891"/>
                    <a:pt x="784720" y="812800"/>
                    <a:pt x="772497" y="812800"/>
                  </a:cubicBezTo>
                  <a:lnTo>
                    <a:pt x="22132" y="812800"/>
                  </a:lnTo>
                  <a:cubicBezTo>
                    <a:pt x="9909" y="812800"/>
                    <a:pt x="0" y="802891"/>
                    <a:pt x="0" y="790668"/>
                  </a:cubicBezTo>
                  <a:lnTo>
                    <a:pt x="0" y="22132"/>
                  </a:lnTo>
                  <a:cubicBezTo>
                    <a:pt x="0" y="9909"/>
                    <a:pt x="9909" y="0"/>
                    <a:pt x="22132" y="0"/>
                  </a:cubicBezTo>
                  <a:close/>
                </a:path>
              </a:pathLst>
            </a:custGeom>
            <a:blipFill>
              <a:blip r:embed="rId2"/>
              <a:stretch>
                <a:fillRect l="-26763" r="-2676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7543800" y="3791241"/>
            <a:ext cx="11073087" cy="2436961"/>
            <a:chOff x="0" y="0"/>
            <a:chExt cx="2916369" cy="64183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916368" cy="641833"/>
            </a:xfrm>
            <a:custGeom>
              <a:avLst/>
              <a:gdLst/>
              <a:ahLst/>
              <a:cxnLst/>
              <a:rect l="l" t="t" r="r" b="b"/>
              <a:pathLst>
                <a:path w="2916368" h="641833">
                  <a:moveTo>
                    <a:pt x="37755" y="0"/>
                  </a:moveTo>
                  <a:lnTo>
                    <a:pt x="2878614" y="0"/>
                  </a:lnTo>
                  <a:cubicBezTo>
                    <a:pt x="2899465" y="0"/>
                    <a:pt x="2916368" y="16903"/>
                    <a:pt x="2916368" y="37755"/>
                  </a:cubicBezTo>
                  <a:lnTo>
                    <a:pt x="2916368" y="604078"/>
                  </a:lnTo>
                  <a:cubicBezTo>
                    <a:pt x="2916368" y="624930"/>
                    <a:pt x="2899465" y="641833"/>
                    <a:pt x="2878614" y="641833"/>
                  </a:cubicBezTo>
                  <a:lnTo>
                    <a:pt x="37755" y="641833"/>
                  </a:lnTo>
                  <a:cubicBezTo>
                    <a:pt x="16903" y="641833"/>
                    <a:pt x="0" y="624930"/>
                    <a:pt x="0" y="604078"/>
                  </a:cubicBezTo>
                  <a:lnTo>
                    <a:pt x="0" y="37755"/>
                  </a:lnTo>
                  <a:cubicBezTo>
                    <a:pt x="0" y="16903"/>
                    <a:pt x="16903" y="0"/>
                    <a:pt x="37755" y="0"/>
                  </a:cubicBezTo>
                  <a:close/>
                </a:path>
              </a:pathLst>
            </a:custGeom>
            <a:solidFill>
              <a:srgbClr val="0076A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104775"/>
              <a:ext cx="2916369" cy="7466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01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9929134" y="1591178"/>
            <a:ext cx="6755034" cy="6283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00"/>
              </a:lnSpc>
            </a:pPr>
            <a:r>
              <a:rPr lang="en-US" sz="4400" b="1" dirty="0">
                <a:solidFill>
                  <a:srgbClr val="15284B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USDA Requirements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506350" y="4457041"/>
            <a:ext cx="7330166" cy="12121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3200" b="1" dirty="0">
                <a:solidFill>
                  <a:schemeClr val="bg1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3 Point Inspections, Final Inspections &amp; Certificate of Occupancy</a:t>
            </a:r>
          </a:p>
        </p:txBody>
      </p:sp>
    </p:spTree>
  </p:cSld>
  <p:clrMapOvr>
    <a:masterClrMapping/>
  </p:clrMapOvr>
  <p:transition spd="slow">
    <p:cover dir="l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18288000" cy="10287000"/>
            <a:chOff x="0" y="0"/>
            <a:chExt cx="4816593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2709333"/>
            </a:xfrm>
            <a:custGeom>
              <a:avLst/>
              <a:gdLst/>
              <a:ahLst/>
              <a:cxnLst/>
              <a:rect l="l" t="t" r="r" b="b"/>
              <a:pathLst>
                <a:path w="4816592" h="2709333">
                  <a:moveTo>
                    <a:pt x="0" y="0"/>
                  </a:moveTo>
                  <a:lnTo>
                    <a:pt x="4816592" y="0"/>
                  </a:lnTo>
                  <a:lnTo>
                    <a:pt x="481659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5284B">
                <a:alpha val="9098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04775"/>
              <a:ext cx="4816593" cy="28141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01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25625" y="3147486"/>
            <a:ext cx="13236751" cy="4283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15"/>
              </a:lnSpc>
            </a:pPr>
            <a:r>
              <a:rPr lang="en-US" sz="4400" b="1" dirty="0">
                <a:solidFill>
                  <a:schemeClr val="bg1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USDA specifies the documentation required for new construction properties. A USDA audit found that several loans did not meet these requirements, resulting in Velocio Mortgage being put on a Correction Action Review (CAR) examination</a:t>
            </a:r>
          </a:p>
        </p:txBody>
      </p:sp>
    </p:spTree>
  </p:cSld>
  <p:clrMapOvr>
    <a:masterClrMapping/>
  </p:clrMapOvr>
  <p:transition spd="slow">
    <p:cover dir="l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282152" y="1571012"/>
            <a:ext cx="9723696" cy="2161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15"/>
              </a:lnSpc>
            </a:pPr>
            <a:r>
              <a:rPr lang="en-US" sz="4000" b="1" dirty="0">
                <a:solidFill>
                  <a:srgbClr val="2776A0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Where can the property requirements be found in Loan Standards?</a:t>
            </a:r>
          </a:p>
          <a:p>
            <a:pPr algn="ctr">
              <a:lnSpc>
                <a:spcPts val="5615"/>
              </a:lnSpc>
            </a:pPr>
            <a:r>
              <a:rPr lang="en-US" sz="5199" b="1" dirty="0">
                <a:solidFill>
                  <a:srgbClr val="0076A6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BC2AE9E-1304-06B6-C569-1239DA29B6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8600" y="3966635"/>
            <a:ext cx="9885714" cy="559221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53DE39F-4528-6C8B-D018-62B5B38478D6}"/>
              </a:ext>
            </a:extLst>
          </p:cNvPr>
          <p:cNvSpPr txBox="1"/>
          <p:nvPr/>
        </p:nvSpPr>
        <p:spPr>
          <a:xfrm>
            <a:off x="3345324" y="3172493"/>
            <a:ext cx="11272266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hlinkClick r:id="rId3"/>
              </a:rPr>
              <a:t>https://houseloan1.sharepoint.com/sites/Underwriting/Wiki/Pages/Final%20Inspections.aspx</a:t>
            </a:r>
            <a:endParaRPr lang="en-US" sz="2000" dirty="0"/>
          </a:p>
          <a:p>
            <a:pPr algn="ctr"/>
            <a:endParaRPr lang="en-US" dirty="0"/>
          </a:p>
        </p:txBody>
      </p:sp>
    </p:spTree>
  </p:cSld>
  <p:clrMapOvr>
    <a:masterClrMapping/>
  </p:clrMapOvr>
  <p:transition spd="slow">
    <p:cover dir="l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04800" y="190500"/>
            <a:ext cx="19491095" cy="10627652"/>
            <a:chOff x="0" y="0"/>
            <a:chExt cx="5133457" cy="279905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133457" cy="2799053"/>
            </a:xfrm>
            <a:custGeom>
              <a:avLst/>
              <a:gdLst/>
              <a:ahLst/>
              <a:cxnLst/>
              <a:rect l="l" t="t" r="r" b="b"/>
              <a:pathLst>
                <a:path w="5133457" h="2799053">
                  <a:moveTo>
                    <a:pt x="0" y="0"/>
                  </a:moveTo>
                  <a:lnTo>
                    <a:pt x="5133457" y="0"/>
                  </a:lnTo>
                  <a:lnTo>
                    <a:pt x="5133457" y="2799053"/>
                  </a:lnTo>
                  <a:lnTo>
                    <a:pt x="0" y="2799053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5133457" cy="28752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71"/>
                </a:lnSpc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2800041" y="1381044"/>
            <a:ext cx="9163359" cy="6966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615"/>
              </a:lnSpc>
            </a:pPr>
            <a:r>
              <a:rPr lang="en-US" sz="4000" b="1" dirty="0">
                <a:solidFill>
                  <a:srgbClr val="0076A6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Loan Standards Continued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800040" y="2251355"/>
            <a:ext cx="15106960" cy="6986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771"/>
              </a:lnSpc>
            </a:pPr>
            <a:r>
              <a:rPr lang="en-US" sz="2000" dirty="0">
                <a:latin typeface="Arial MT Pro"/>
                <a:ea typeface="Arial MT Pro"/>
                <a:cs typeface="Arial MT Pro"/>
                <a:sym typeface="Arial MT Pro"/>
                <a:hlinkClick r:id="rId2"/>
              </a:rPr>
              <a:t>https://houseloan1.sharepoint.com/sites/Underwriting/Wiki/Pages/USDA%20New%20Construction%20Cheat%20Sheet.aspx</a:t>
            </a:r>
            <a:endParaRPr lang="en-US" sz="2000" dirty="0">
              <a:latin typeface="Arial MT Pro"/>
              <a:ea typeface="Arial MT Pro"/>
              <a:cs typeface="Arial MT Pro"/>
              <a:sym typeface="Arial MT Pro"/>
            </a:endParaRPr>
          </a:p>
          <a:p>
            <a:pPr>
              <a:lnSpc>
                <a:spcPts val="2771"/>
              </a:lnSpc>
            </a:pPr>
            <a:endParaRPr lang="en-US" sz="2000" dirty="0">
              <a:latin typeface="Arial MT Pro"/>
              <a:ea typeface="Arial MT Pro"/>
              <a:cs typeface="Arial MT Pro"/>
              <a:sym typeface="Arial MT Pro"/>
            </a:endParaRP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C3512270-E13A-0BED-F443-1C77020A68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0245" y="2950008"/>
            <a:ext cx="14215500" cy="6308292"/>
          </a:xfrm>
          <a:prstGeom prst="rect">
            <a:avLst/>
          </a:prstGeom>
        </p:spPr>
      </p:pic>
    </p:spTree>
  </p:cSld>
  <p:clrMapOvr>
    <a:masterClrMapping/>
  </p:clrMapOvr>
  <p:transition spd="slow">
    <p:cover dir="l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0D50F267-A4F7-F7C6-044D-7F8C0BE668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519362"/>
            <a:ext cx="6753225" cy="5976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5">
            <a:extLst>
              <a:ext uri="{FF2B5EF4-FFF2-40B4-BE49-F238E27FC236}">
                <a16:creationId xmlns:a16="http://schemas.microsoft.com/office/drawing/2014/main" id="{65FC729A-F36A-F0B8-CA11-3A5C00904E77}"/>
              </a:ext>
            </a:extLst>
          </p:cNvPr>
          <p:cNvGrpSpPr/>
          <p:nvPr/>
        </p:nvGrpSpPr>
        <p:grpSpPr>
          <a:xfrm>
            <a:off x="8249608" y="27864"/>
            <a:ext cx="10038392" cy="10287000"/>
            <a:chOff x="7993" y="1491"/>
            <a:chExt cx="1053005" cy="1079084"/>
          </a:xfrm>
        </p:grpSpPr>
        <p:sp>
          <p:nvSpPr>
            <p:cNvPr id="3" name="Freeform 6">
              <a:extLst>
                <a:ext uri="{FF2B5EF4-FFF2-40B4-BE49-F238E27FC236}">
                  <a16:creationId xmlns:a16="http://schemas.microsoft.com/office/drawing/2014/main" id="{D80524DC-C85C-36AF-F7E6-93ADA4B6E4CE}"/>
                </a:ext>
              </a:extLst>
            </p:cNvPr>
            <p:cNvSpPr/>
            <p:nvPr/>
          </p:nvSpPr>
          <p:spPr>
            <a:xfrm>
              <a:off x="7993" y="1491"/>
              <a:ext cx="1053005" cy="1079084"/>
            </a:xfrm>
            <a:custGeom>
              <a:avLst/>
              <a:gdLst/>
              <a:ahLst/>
              <a:cxnLst/>
              <a:rect l="l" t="t" r="r" b="b"/>
              <a:pathLst>
                <a:path w="1053005" h="1079084">
                  <a:moveTo>
                    <a:pt x="0" y="0"/>
                  </a:moveTo>
                  <a:lnTo>
                    <a:pt x="1053005" y="0"/>
                  </a:lnTo>
                  <a:lnTo>
                    <a:pt x="1053005" y="1079084"/>
                  </a:lnTo>
                  <a:lnTo>
                    <a:pt x="0" y="1079084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60B4538C-73F0-68F2-3587-BB5C736FAE22}"/>
              </a:ext>
            </a:extLst>
          </p:cNvPr>
          <p:cNvSpPr txBox="1"/>
          <p:nvPr/>
        </p:nvSpPr>
        <p:spPr>
          <a:xfrm>
            <a:off x="769961" y="1104900"/>
            <a:ext cx="9144000" cy="7714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5615"/>
              </a:lnSpc>
            </a:pPr>
            <a:r>
              <a:rPr lang="en-US" sz="4000" b="1" dirty="0">
                <a:solidFill>
                  <a:srgbClr val="0076A6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Loan Standards Continued</a:t>
            </a:r>
          </a:p>
        </p:txBody>
      </p:sp>
      <p:grpSp>
        <p:nvGrpSpPr>
          <p:cNvPr id="6" name="Group 7">
            <a:extLst>
              <a:ext uri="{FF2B5EF4-FFF2-40B4-BE49-F238E27FC236}">
                <a16:creationId xmlns:a16="http://schemas.microsoft.com/office/drawing/2014/main" id="{77DCBD23-EFC5-2EF2-3C50-CA2BFFF7FEB7}"/>
              </a:ext>
            </a:extLst>
          </p:cNvPr>
          <p:cNvGrpSpPr/>
          <p:nvPr/>
        </p:nvGrpSpPr>
        <p:grpSpPr>
          <a:xfrm>
            <a:off x="9757296" y="1871275"/>
            <a:ext cx="66675" cy="3612509"/>
            <a:chOff x="0" y="0"/>
            <a:chExt cx="88900" cy="4816678"/>
          </a:xfrm>
        </p:grpSpPr>
        <p:sp>
          <p:nvSpPr>
            <p:cNvPr id="7" name="AutoShape 8">
              <a:extLst>
                <a:ext uri="{FF2B5EF4-FFF2-40B4-BE49-F238E27FC236}">
                  <a16:creationId xmlns:a16="http://schemas.microsoft.com/office/drawing/2014/main" id="{A1CCB512-25B0-ECE9-8740-344CA5442D4C}"/>
                </a:ext>
              </a:extLst>
            </p:cNvPr>
            <p:cNvSpPr/>
            <p:nvPr/>
          </p:nvSpPr>
          <p:spPr>
            <a:xfrm>
              <a:off x="44450" y="0"/>
              <a:ext cx="0" cy="2621514"/>
            </a:xfrm>
            <a:prstGeom prst="line">
              <a:avLst/>
            </a:prstGeom>
            <a:ln w="88900" cap="flat">
              <a:solidFill>
                <a:srgbClr val="FFFFFF"/>
              </a:solidFill>
              <a:prstDash val="solid"/>
              <a:headEnd type="oval" w="lg" len="lg"/>
              <a:tailEnd type="oval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AutoShape 9">
              <a:extLst>
                <a:ext uri="{FF2B5EF4-FFF2-40B4-BE49-F238E27FC236}">
                  <a16:creationId xmlns:a16="http://schemas.microsoft.com/office/drawing/2014/main" id="{5B081B11-B4B8-F6EF-505A-F756CABC1661}"/>
                </a:ext>
              </a:extLst>
            </p:cNvPr>
            <p:cNvSpPr/>
            <p:nvPr/>
          </p:nvSpPr>
          <p:spPr>
            <a:xfrm>
              <a:off x="44450" y="2266390"/>
              <a:ext cx="0" cy="2550288"/>
            </a:xfrm>
            <a:prstGeom prst="line">
              <a:avLst/>
            </a:prstGeom>
            <a:ln w="88900" cap="flat">
              <a:solidFill>
                <a:srgbClr val="FFFFFF"/>
              </a:solidFill>
              <a:prstDash val="solid"/>
              <a:headEnd type="oval" w="lg" len="lg"/>
              <a:tailEnd type="oval" w="lg" len="lg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C1D2D405-F4BF-8406-9AB2-DEC634032070}"/>
              </a:ext>
            </a:extLst>
          </p:cNvPr>
          <p:cNvSpPr txBox="1"/>
          <p:nvPr/>
        </p:nvSpPr>
        <p:spPr>
          <a:xfrm>
            <a:off x="10287003" y="1490646"/>
            <a:ext cx="737830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rial MT Pro" panose="020B0604020202020204" charset="0"/>
              </a:rPr>
              <a:t>There are some jurisdictions where the Certificate of Occupancy (COO) does not evidence the three inspections, but the jurisdiction did complete them in order to issue the COO. </a:t>
            </a:r>
            <a:endParaRPr lang="en-US" dirty="0">
              <a:solidFill>
                <a:schemeClr val="bg1"/>
              </a:solidFill>
              <a:latin typeface="Arial MT Pro" panose="020B0604020202020204" charset="0"/>
              <a:ea typeface="Arial MT Pro"/>
              <a:cs typeface="Arial MT Pro"/>
              <a:sym typeface="Arial MT Pro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1E0852C-A0C1-72ED-AC5E-CCB61573F2AD}"/>
              </a:ext>
            </a:extLst>
          </p:cNvPr>
          <p:cNvSpPr txBox="1"/>
          <p:nvPr/>
        </p:nvSpPr>
        <p:spPr>
          <a:xfrm>
            <a:off x="10287003" y="2999595"/>
            <a:ext cx="665018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u="sng" dirty="0">
                <a:solidFill>
                  <a:schemeClr val="bg1"/>
                </a:solidFill>
                <a:latin typeface="Arial MT Pro" panose="020B0604020202020204" charset="0"/>
              </a:rPr>
              <a:t>An alternative in those situations:</a:t>
            </a:r>
            <a:endParaRPr lang="en-US" dirty="0">
              <a:solidFill>
                <a:schemeClr val="bg1"/>
              </a:solidFill>
              <a:latin typeface="Arial MT Pro" panose="020B0604020202020204" charset="0"/>
            </a:endParaRPr>
          </a:p>
          <a:p>
            <a:r>
              <a:rPr lang="en-US" dirty="0">
                <a:solidFill>
                  <a:schemeClr val="bg1"/>
                </a:solidFill>
                <a:latin typeface="Arial MT Pro" panose="020B0604020202020204" charset="0"/>
              </a:rPr>
              <a:t>If the Ops Manager or Market Manager has confirmed with the jurisdiction that the three inspections were completed (not reflected on the COO) then the Ops or Market Manager will provide a letter with the Certificate of Occupancy. This would suffice the meeting of Option 1 COO piece.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EC967FF-3A07-4C82-44AD-0B8E4E43EFF9}"/>
              </a:ext>
            </a:extLst>
          </p:cNvPr>
          <p:cNvSpPr txBox="1"/>
          <p:nvPr/>
        </p:nvSpPr>
        <p:spPr>
          <a:xfrm>
            <a:off x="9913961" y="5271354"/>
            <a:ext cx="4496619" cy="4248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771"/>
              </a:lnSpc>
            </a:pPr>
            <a:r>
              <a:rPr lang="en-US" dirty="0">
                <a:solidFill>
                  <a:srgbClr val="FFFFFF"/>
                </a:solidFill>
                <a:latin typeface="Arial MT Pro"/>
                <a:ea typeface="Arial MT Pro"/>
                <a:cs typeface="Arial MT Pro"/>
                <a:sym typeface="Arial MT Pro"/>
              </a:rPr>
              <a:t>Example of Letter to be completed: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E99A7AE-D381-A84F-1896-BF66AF7EB9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3" y="5845636"/>
            <a:ext cx="4707869" cy="4307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3229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601548" y="273971"/>
            <a:ext cx="19491095" cy="10627652"/>
            <a:chOff x="0" y="0"/>
            <a:chExt cx="5133457" cy="279905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133457" cy="2799053"/>
            </a:xfrm>
            <a:custGeom>
              <a:avLst/>
              <a:gdLst/>
              <a:ahLst/>
              <a:cxnLst/>
              <a:rect l="l" t="t" r="r" b="b"/>
              <a:pathLst>
                <a:path w="5133457" h="2799053">
                  <a:moveTo>
                    <a:pt x="0" y="0"/>
                  </a:moveTo>
                  <a:lnTo>
                    <a:pt x="5133457" y="0"/>
                  </a:lnTo>
                  <a:lnTo>
                    <a:pt x="5133457" y="2799053"/>
                  </a:lnTo>
                  <a:lnTo>
                    <a:pt x="0" y="2799053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5133457" cy="28752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71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697432" y="2974685"/>
            <a:ext cx="1351099" cy="1351099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5284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-76200"/>
              <a:ext cx="660400" cy="8128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5184"/>
                </a:lnSpc>
              </a:pPr>
              <a:r>
                <a:rPr lang="en-US" sz="3200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01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697432" y="4625358"/>
            <a:ext cx="1351099" cy="1351099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5284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-76200"/>
              <a:ext cx="660400" cy="8128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5184"/>
                </a:lnSpc>
              </a:pPr>
              <a:r>
                <a:rPr lang="en-US" sz="3200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02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697432" y="1365027"/>
            <a:ext cx="6902019" cy="13973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15"/>
              </a:lnSpc>
            </a:pPr>
            <a:r>
              <a:rPr lang="en-US" sz="3600" b="1" dirty="0">
                <a:solidFill>
                  <a:srgbClr val="2776A0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What’s Included in the Three Point Inspection? 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429445" y="3258572"/>
            <a:ext cx="5170006" cy="7548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71"/>
              </a:lnSpc>
            </a:pPr>
            <a:endParaRPr lang="en-US" sz="3600" dirty="0">
              <a:solidFill>
                <a:srgbClr val="78797B"/>
              </a:solidFill>
              <a:latin typeface="Arial MT Pro"/>
              <a:ea typeface="Arial MT Pro"/>
              <a:cs typeface="Arial MT Pro"/>
              <a:sym typeface="Arial MT Pro"/>
            </a:endParaRPr>
          </a:p>
          <a:p>
            <a:pPr algn="l">
              <a:lnSpc>
                <a:spcPts val="2771"/>
              </a:lnSpc>
            </a:pPr>
            <a:r>
              <a:rPr lang="en-US" sz="3600" dirty="0">
                <a:solidFill>
                  <a:srgbClr val="78797B"/>
                </a:solidFill>
                <a:latin typeface="Arial MT Pro"/>
                <a:ea typeface="Arial MT Pro"/>
                <a:cs typeface="Arial MT Pro"/>
                <a:sym typeface="Arial MT Pro"/>
              </a:rPr>
              <a:t>Foundation Inspection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429445" y="4906953"/>
            <a:ext cx="5170006" cy="7548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71"/>
              </a:lnSpc>
            </a:pPr>
            <a:endParaRPr lang="en-US" sz="3600" dirty="0">
              <a:solidFill>
                <a:srgbClr val="78797B"/>
              </a:solidFill>
              <a:latin typeface="Arial MT Pro"/>
              <a:ea typeface="Arial MT Pro"/>
              <a:cs typeface="Arial MT Pro"/>
              <a:sym typeface="Arial MT Pro"/>
            </a:endParaRPr>
          </a:p>
          <a:p>
            <a:pPr algn="l">
              <a:lnSpc>
                <a:spcPts val="2771"/>
              </a:lnSpc>
            </a:pPr>
            <a:r>
              <a:rPr lang="en-US" sz="3600" dirty="0">
                <a:solidFill>
                  <a:srgbClr val="78797B"/>
                </a:solidFill>
                <a:latin typeface="Arial MT Pro"/>
                <a:ea typeface="Arial MT Pro"/>
                <a:cs typeface="Arial MT Pro"/>
                <a:sym typeface="Arial MT Pro"/>
              </a:rPr>
              <a:t>Framing Inspection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429445" y="6553327"/>
            <a:ext cx="5170005" cy="754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771"/>
              </a:lnSpc>
            </a:pPr>
            <a:endParaRPr lang="en-US" sz="3600" dirty="0">
              <a:solidFill>
                <a:srgbClr val="78797B"/>
              </a:solidFill>
              <a:latin typeface="Arial MT Pro"/>
              <a:ea typeface="Arial MT Pro"/>
              <a:cs typeface="Arial MT Pro"/>
              <a:sym typeface="Arial MT Pro"/>
            </a:endParaRPr>
          </a:p>
          <a:p>
            <a:pPr algn="l">
              <a:lnSpc>
                <a:spcPts val="2771"/>
              </a:lnSpc>
            </a:pPr>
            <a:r>
              <a:rPr lang="en-US" sz="3600" dirty="0">
                <a:solidFill>
                  <a:srgbClr val="78797B"/>
                </a:solidFill>
                <a:latin typeface="Arial MT Pro"/>
                <a:ea typeface="Arial MT Pro"/>
                <a:cs typeface="Arial MT Pro"/>
                <a:sym typeface="Arial MT Pro"/>
              </a:rPr>
              <a:t>Building Final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1697432" y="6271731"/>
            <a:ext cx="1351099" cy="1351099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5284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6200" y="-76200"/>
              <a:ext cx="660400" cy="8128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5184"/>
                </a:lnSpc>
              </a:pPr>
              <a:r>
                <a:rPr lang="en-US" sz="3200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03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980451" y="-608367"/>
            <a:ext cx="9753861" cy="11503735"/>
            <a:chOff x="0" y="0"/>
            <a:chExt cx="963344" cy="1136171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963344" cy="1136171"/>
            </a:xfrm>
            <a:custGeom>
              <a:avLst/>
              <a:gdLst/>
              <a:ahLst/>
              <a:cxnLst/>
              <a:rect l="l" t="t" r="r" b="b"/>
              <a:pathLst>
                <a:path w="963344" h="1136171">
                  <a:moveTo>
                    <a:pt x="18256" y="0"/>
                  </a:moveTo>
                  <a:lnTo>
                    <a:pt x="945089" y="0"/>
                  </a:lnTo>
                  <a:cubicBezTo>
                    <a:pt x="949930" y="0"/>
                    <a:pt x="954574" y="1923"/>
                    <a:pt x="957997" y="5347"/>
                  </a:cubicBezTo>
                  <a:cubicBezTo>
                    <a:pt x="961421" y="8771"/>
                    <a:pt x="963344" y="13414"/>
                    <a:pt x="963344" y="18256"/>
                  </a:cubicBezTo>
                  <a:lnTo>
                    <a:pt x="963344" y="1117916"/>
                  </a:lnTo>
                  <a:cubicBezTo>
                    <a:pt x="963344" y="1127998"/>
                    <a:pt x="955171" y="1136171"/>
                    <a:pt x="945089" y="1136171"/>
                  </a:cubicBezTo>
                  <a:lnTo>
                    <a:pt x="18256" y="1136171"/>
                  </a:lnTo>
                  <a:cubicBezTo>
                    <a:pt x="8173" y="1136171"/>
                    <a:pt x="0" y="1127998"/>
                    <a:pt x="0" y="1117916"/>
                  </a:cubicBezTo>
                  <a:lnTo>
                    <a:pt x="0" y="18256"/>
                  </a:lnTo>
                  <a:cubicBezTo>
                    <a:pt x="0" y="8173"/>
                    <a:pt x="8173" y="0"/>
                    <a:pt x="18256" y="0"/>
                  </a:cubicBezTo>
                  <a:close/>
                </a:path>
              </a:pathLst>
            </a:custGeom>
            <a:blipFill>
              <a:blip r:embed="rId2"/>
              <a:stretch>
                <a:fillRect l="-38510" r="-38510"/>
              </a:stretch>
            </a:blipFill>
          </p:spPr>
          <p:txBody>
            <a:bodyPr/>
            <a:lstStyle/>
            <a:p>
              <a:endParaRPr lang="en-US" dirty="0"/>
            </a:p>
          </p:txBody>
        </p:sp>
      </p:grpSp>
    </p:spTree>
  </p:cSld>
  <p:clrMapOvr>
    <a:masterClrMapping/>
  </p:clrMapOvr>
  <p:transition spd="slow">
    <p:cover dir="l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01150" y="-220315"/>
            <a:ext cx="19491095" cy="10627652"/>
            <a:chOff x="0" y="0"/>
            <a:chExt cx="5133457" cy="279905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133457" cy="2799053"/>
            </a:xfrm>
            <a:custGeom>
              <a:avLst/>
              <a:gdLst/>
              <a:ahLst/>
              <a:cxnLst/>
              <a:rect l="l" t="t" r="r" b="b"/>
              <a:pathLst>
                <a:path w="5133457" h="2799053">
                  <a:moveTo>
                    <a:pt x="0" y="0"/>
                  </a:moveTo>
                  <a:lnTo>
                    <a:pt x="5133457" y="0"/>
                  </a:lnTo>
                  <a:lnTo>
                    <a:pt x="5133457" y="2799053"/>
                  </a:lnTo>
                  <a:lnTo>
                    <a:pt x="0" y="2799053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5133457" cy="28752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71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889434" y="2482383"/>
            <a:ext cx="5484751" cy="3194517"/>
            <a:chOff x="0" y="0"/>
            <a:chExt cx="1121516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121516" cy="812800"/>
            </a:xfrm>
            <a:custGeom>
              <a:avLst/>
              <a:gdLst/>
              <a:ahLst/>
              <a:cxnLst/>
              <a:rect l="l" t="t" r="r" b="b"/>
              <a:pathLst>
                <a:path w="1121516" h="812800">
                  <a:moveTo>
                    <a:pt x="32465" y="0"/>
                  </a:moveTo>
                  <a:lnTo>
                    <a:pt x="1089050" y="0"/>
                  </a:lnTo>
                  <a:cubicBezTo>
                    <a:pt x="1106980" y="0"/>
                    <a:pt x="1121516" y="14535"/>
                    <a:pt x="1121516" y="32465"/>
                  </a:cubicBezTo>
                  <a:lnTo>
                    <a:pt x="1121516" y="780335"/>
                  </a:lnTo>
                  <a:cubicBezTo>
                    <a:pt x="1121516" y="788945"/>
                    <a:pt x="1118095" y="797203"/>
                    <a:pt x="1112007" y="803291"/>
                  </a:cubicBezTo>
                  <a:cubicBezTo>
                    <a:pt x="1105918" y="809380"/>
                    <a:pt x="1097661" y="812800"/>
                    <a:pt x="1089050" y="812800"/>
                  </a:cubicBezTo>
                  <a:lnTo>
                    <a:pt x="32465" y="812800"/>
                  </a:lnTo>
                  <a:cubicBezTo>
                    <a:pt x="23855" y="812800"/>
                    <a:pt x="15597" y="809380"/>
                    <a:pt x="9509" y="803291"/>
                  </a:cubicBezTo>
                  <a:cubicBezTo>
                    <a:pt x="3420" y="797203"/>
                    <a:pt x="0" y="788945"/>
                    <a:pt x="0" y="780335"/>
                  </a:cubicBezTo>
                  <a:lnTo>
                    <a:pt x="0" y="32465"/>
                  </a:lnTo>
                  <a:cubicBezTo>
                    <a:pt x="0" y="23855"/>
                    <a:pt x="3420" y="15597"/>
                    <a:pt x="9509" y="9509"/>
                  </a:cubicBezTo>
                  <a:cubicBezTo>
                    <a:pt x="15597" y="3420"/>
                    <a:pt x="23855" y="0"/>
                    <a:pt x="32465" y="0"/>
                  </a:cubicBezTo>
                  <a:close/>
                </a:path>
              </a:pathLst>
            </a:custGeom>
            <a:blipFill>
              <a:blip r:embed="rId2"/>
              <a:stretch>
                <a:fillRect l="-6730" r="-673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13816" y="2482383"/>
            <a:ext cx="5484751" cy="3194517"/>
            <a:chOff x="0" y="0"/>
            <a:chExt cx="1121516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121516" cy="812800"/>
            </a:xfrm>
            <a:custGeom>
              <a:avLst/>
              <a:gdLst/>
              <a:ahLst/>
              <a:cxnLst/>
              <a:rect l="l" t="t" r="r" b="b"/>
              <a:pathLst>
                <a:path w="1121516" h="812800">
                  <a:moveTo>
                    <a:pt x="32465" y="0"/>
                  </a:moveTo>
                  <a:lnTo>
                    <a:pt x="1089050" y="0"/>
                  </a:lnTo>
                  <a:cubicBezTo>
                    <a:pt x="1106980" y="0"/>
                    <a:pt x="1121516" y="14535"/>
                    <a:pt x="1121516" y="32465"/>
                  </a:cubicBezTo>
                  <a:lnTo>
                    <a:pt x="1121516" y="780335"/>
                  </a:lnTo>
                  <a:cubicBezTo>
                    <a:pt x="1121516" y="788945"/>
                    <a:pt x="1118095" y="797203"/>
                    <a:pt x="1112007" y="803291"/>
                  </a:cubicBezTo>
                  <a:cubicBezTo>
                    <a:pt x="1105918" y="809380"/>
                    <a:pt x="1097661" y="812800"/>
                    <a:pt x="1089050" y="812800"/>
                  </a:cubicBezTo>
                  <a:lnTo>
                    <a:pt x="32465" y="812800"/>
                  </a:lnTo>
                  <a:cubicBezTo>
                    <a:pt x="23855" y="812800"/>
                    <a:pt x="15597" y="809380"/>
                    <a:pt x="9509" y="803291"/>
                  </a:cubicBezTo>
                  <a:cubicBezTo>
                    <a:pt x="3420" y="797203"/>
                    <a:pt x="0" y="788945"/>
                    <a:pt x="0" y="780335"/>
                  </a:cubicBezTo>
                  <a:lnTo>
                    <a:pt x="0" y="32465"/>
                  </a:lnTo>
                  <a:cubicBezTo>
                    <a:pt x="0" y="23855"/>
                    <a:pt x="3420" y="15597"/>
                    <a:pt x="9509" y="9509"/>
                  </a:cubicBezTo>
                  <a:cubicBezTo>
                    <a:pt x="15597" y="3420"/>
                    <a:pt x="23855" y="0"/>
                    <a:pt x="32465" y="0"/>
                  </a:cubicBezTo>
                  <a:close/>
                </a:path>
              </a:pathLst>
            </a:custGeom>
            <a:blipFill>
              <a:blip r:embed="rId3"/>
              <a:stretch>
                <a:fillRect l="-6286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5766483" y="1038225"/>
            <a:ext cx="6755034" cy="696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15"/>
              </a:lnSpc>
            </a:pPr>
            <a:r>
              <a:rPr lang="en-US" sz="4400" b="1" dirty="0">
                <a:solidFill>
                  <a:srgbClr val="0076A6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CO or Final Inspection?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604222" y="6293893"/>
            <a:ext cx="4055173" cy="488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80"/>
              </a:lnSpc>
            </a:pPr>
            <a:r>
              <a:rPr lang="en-US" sz="3500" b="1" dirty="0">
                <a:solidFill>
                  <a:srgbClr val="0076A6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“AS IS”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896600" y="6286500"/>
            <a:ext cx="4122962" cy="488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80"/>
              </a:lnSpc>
            </a:pPr>
            <a:r>
              <a:rPr lang="en-US" sz="3500" b="1" dirty="0">
                <a:solidFill>
                  <a:srgbClr val="0076A6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‘SUBJECT TO”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908768" y="7081574"/>
            <a:ext cx="5484751" cy="1775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2900" indent="-342900" algn="ctr">
              <a:lnSpc>
                <a:spcPts val="2771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Arial MT Pro"/>
                <a:ea typeface="Arial MT Pro"/>
                <a:cs typeface="Arial MT Pro"/>
                <a:sym typeface="Arial MT Pro"/>
              </a:rPr>
              <a:t>If the home is in a community that provides a CO, then a Final Inspection isn’t required</a:t>
            </a:r>
          </a:p>
          <a:p>
            <a:pPr marL="342900" indent="-342900" algn="ctr">
              <a:lnSpc>
                <a:spcPts val="2771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Arial MT Pro"/>
                <a:ea typeface="Arial MT Pro"/>
                <a:cs typeface="Arial MT Pro"/>
                <a:sym typeface="Arial MT Pro"/>
              </a:rPr>
              <a:t>If the home is in a community that does not provide a CO, you will need the three point inspection (provided by the builder)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913816" y="6972267"/>
            <a:ext cx="5484751" cy="24932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2900" indent="-342900" algn="ctr">
              <a:lnSpc>
                <a:spcPts val="2771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Arial MT Pro"/>
                <a:ea typeface="Arial MT Pro"/>
                <a:cs typeface="Arial MT Pro"/>
                <a:sym typeface="Arial MT Pro"/>
              </a:rPr>
              <a:t>If the home is in a community that provides a CO, you will need the CO, Manager letter (</a:t>
            </a:r>
            <a:r>
              <a:rPr lang="en-US">
                <a:latin typeface="Arial MT Pro"/>
                <a:ea typeface="Arial MT Pro"/>
                <a:cs typeface="Arial MT Pro"/>
                <a:sym typeface="Arial MT Pro"/>
              </a:rPr>
              <a:t>if applicable) </a:t>
            </a:r>
            <a:r>
              <a:rPr lang="en-US" dirty="0">
                <a:latin typeface="Arial MT Pro"/>
                <a:ea typeface="Arial MT Pro"/>
                <a:cs typeface="Arial MT Pro"/>
                <a:sym typeface="Arial MT Pro"/>
              </a:rPr>
              <a:t>and a Final Inspection (1004D)</a:t>
            </a:r>
          </a:p>
          <a:p>
            <a:pPr marL="342900" indent="-342900" algn="ctr">
              <a:lnSpc>
                <a:spcPts val="2771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Arial MT Pro"/>
                <a:ea typeface="Arial MT Pro"/>
                <a:cs typeface="Arial MT Pro"/>
                <a:sym typeface="Arial MT Pro"/>
              </a:rPr>
              <a:t>If the home is in a community that does not provide a CO, you will need the three point inspection (provided by the builder) and a Final Inspection (1004D)</a:t>
            </a:r>
          </a:p>
        </p:txBody>
      </p:sp>
    </p:spTree>
  </p:cSld>
  <p:clrMapOvr>
    <a:masterClrMapping/>
  </p:clrMapOvr>
  <p:transition spd="slow">
    <p:cover dir="l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5687" y="-315062"/>
            <a:ext cx="19491095" cy="10627652"/>
            <a:chOff x="0" y="0"/>
            <a:chExt cx="5133457" cy="279905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133457" cy="2799053"/>
            </a:xfrm>
            <a:custGeom>
              <a:avLst/>
              <a:gdLst/>
              <a:ahLst/>
              <a:cxnLst/>
              <a:rect l="l" t="t" r="r" b="b"/>
              <a:pathLst>
                <a:path w="5133457" h="2799053">
                  <a:moveTo>
                    <a:pt x="0" y="0"/>
                  </a:moveTo>
                  <a:lnTo>
                    <a:pt x="5133457" y="0"/>
                  </a:lnTo>
                  <a:lnTo>
                    <a:pt x="5133457" y="2799053"/>
                  </a:lnTo>
                  <a:lnTo>
                    <a:pt x="0" y="2799053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5133457" cy="28752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71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889434" y="2482383"/>
            <a:ext cx="5484751" cy="3974983"/>
            <a:chOff x="0" y="0"/>
            <a:chExt cx="1121516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121516" cy="812800"/>
            </a:xfrm>
            <a:custGeom>
              <a:avLst/>
              <a:gdLst/>
              <a:ahLst/>
              <a:cxnLst/>
              <a:rect l="l" t="t" r="r" b="b"/>
              <a:pathLst>
                <a:path w="1121516" h="812800">
                  <a:moveTo>
                    <a:pt x="32465" y="0"/>
                  </a:moveTo>
                  <a:lnTo>
                    <a:pt x="1089050" y="0"/>
                  </a:lnTo>
                  <a:cubicBezTo>
                    <a:pt x="1106980" y="0"/>
                    <a:pt x="1121516" y="14535"/>
                    <a:pt x="1121516" y="32465"/>
                  </a:cubicBezTo>
                  <a:lnTo>
                    <a:pt x="1121516" y="780335"/>
                  </a:lnTo>
                  <a:cubicBezTo>
                    <a:pt x="1121516" y="788945"/>
                    <a:pt x="1118095" y="797203"/>
                    <a:pt x="1112007" y="803291"/>
                  </a:cubicBezTo>
                  <a:cubicBezTo>
                    <a:pt x="1105918" y="809380"/>
                    <a:pt x="1097661" y="812800"/>
                    <a:pt x="1089050" y="812800"/>
                  </a:cubicBezTo>
                  <a:lnTo>
                    <a:pt x="32465" y="812800"/>
                  </a:lnTo>
                  <a:cubicBezTo>
                    <a:pt x="23855" y="812800"/>
                    <a:pt x="15597" y="809380"/>
                    <a:pt x="9509" y="803291"/>
                  </a:cubicBezTo>
                  <a:cubicBezTo>
                    <a:pt x="3420" y="797203"/>
                    <a:pt x="0" y="788945"/>
                    <a:pt x="0" y="780335"/>
                  </a:cubicBezTo>
                  <a:lnTo>
                    <a:pt x="0" y="32465"/>
                  </a:lnTo>
                  <a:cubicBezTo>
                    <a:pt x="0" y="23855"/>
                    <a:pt x="3420" y="15597"/>
                    <a:pt x="9509" y="9509"/>
                  </a:cubicBezTo>
                  <a:cubicBezTo>
                    <a:pt x="15597" y="3420"/>
                    <a:pt x="23855" y="0"/>
                    <a:pt x="32465" y="0"/>
                  </a:cubicBezTo>
                  <a:close/>
                </a:path>
              </a:pathLst>
            </a:custGeom>
            <a:blipFill>
              <a:blip r:embed="rId2"/>
              <a:stretch>
                <a:fillRect l="-6730" r="-673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13816" y="2482383"/>
            <a:ext cx="5484751" cy="3974983"/>
            <a:chOff x="0" y="0"/>
            <a:chExt cx="1121516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121516" cy="812800"/>
            </a:xfrm>
            <a:custGeom>
              <a:avLst/>
              <a:gdLst/>
              <a:ahLst/>
              <a:cxnLst/>
              <a:rect l="l" t="t" r="r" b="b"/>
              <a:pathLst>
                <a:path w="1121516" h="812800">
                  <a:moveTo>
                    <a:pt x="32465" y="0"/>
                  </a:moveTo>
                  <a:lnTo>
                    <a:pt x="1089050" y="0"/>
                  </a:lnTo>
                  <a:cubicBezTo>
                    <a:pt x="1106980" y="0"/>
                    <a:pt x="1121516" y="14535"/>
                    <a:pt x="1121516" y="32465"/>
                  </a:cubicBezTo>
                  <a:lnTo>
                    <a:pt x="1121516" y="780335"/>
                  </a:lnTo>
                  <a:cubicBezTo>
                    <a:pt x="1121516" y="788945"/>
                    <a:pt x="1118095" y="797203"/>
                    <a:pt x="1112007" y="803291"/>
                  </a:cubicBezTo>
                  <a:cubicBezTo>
                    <a:pt x="1105918" y="809380"/>
                    <a:pt x="1097661" y="812800"/>
                    <a:pt x="1089050" y="812800"/>
                  </a:cubicBezTo>
                  <a:lnTo>
                    <a:pt x="32465" y="812800"/>
                  </a:lnTo>
                  <a:cubicBezTo>
                    <a:pt x="23855" y="812800"/>
                    <a:pt x="15597" y="809380"/>
                    <a:pt x="9509" y="803291"/>
                  </a:cubicBezTo>
                  <a:cubicBezTo>
                    <a:pt x="3420" y="797203"/>
                    <a:pt x="0" y="788945"/>
                    <a:pt x="0" y="780335"/>
                  </a:cubicBezTo>
                  <a:lnTo>
                    <a:pt x="0" y="32465"/>
                  </a:lnTo>
                  <a:cubicBezTo>
                    <a:pt x="0" y="23855"/>
                    <a:pt x="3420" y="15597"/>
                    <a:pt x="9509" y="9509"/>
                  </a:cubicBezTo>
                  <a:cubicBezTo>
                    <a:pt x="15597" y="3420"/>
                    <a:pt x="23855" y="0"/>
                    <a:pt x="32465" y="0"/>
                  </a:cubicBezTo>
                  <a:close/>
                </a:path>
              </a:pathLst>
            </a:custGeom>
            <a:blipFill>
              <a:blip r:embed="rId3"/>
              <a:stretch>
                <a:fillRect l="-6286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5766483" y="1038225"/>
            <a:ext cx="6755034" cy="7252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15"/>
              </a:lnSpc>
            </a:pPr>
            <a:r>
              <a:rPr lang="en-US" sz="4400" b="1" dirty="0">
                <a:solidFill>
                  <a:srgbClr val="0076A6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1004</a:t>
            </a:r>
            <a:r>
              <a:rPr lang="en-US" sz="4800" b="1" dirty="0">
                <a:solidFill>
                  <a:srgbClr val="0076A6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 </a:t>
            </a:r>
            <a:r>
              <a:rPr lang="en-US" sz="4400" b="1" dirty="0">
                <a:solidFill>
                  <a:srgbClr val="0076A6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Appraisals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7225326"/>
            <a:ext cx="5484751" cy="10569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71"/>
              </a:lnSpc>
            </a:pPr>
            <a:r>
              <a:rPr lang="en-US" sz="2000" dirty="0">
                <a:latin typeface="Arial MT Pro"/>
                <a:ea typeface="Arial MT Pro"/>
                <a:cs typeface="Arial MT Pro"/>
                <a:sym typeface="Arial MT Pro"/>
              </a:rPr>
              <a:t>The second page of the Appraisal report will reflect if the Appraisal is “As Is” or “Subject To“</a:t>
            </a:r>
          </a:p>
          <a:p>
            <a:pPr algn="ctr">
              <a:lnSpc>
                <a:spcPts val="2771"/>
              </a:lnSpc>
            </a:pPr>
            <a:endParaRPr lang="en-US" sz="1979" dirty="0">
              <a:solidFill>
                <a:srgbClr val="78797B"/>
              </a:solidFill>
              <a:latin typeface="Arial MT Pro"/>
              <a:ea typeface="Arial MT Pro"/>
              <a:cs typeface="Arial MT Pro"/>
              <a:sym typeface="Arial MT Pro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18B2579-57A5-ED48-9406-AE812370F5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1" y="2482382"/>
            <a:ext cx="12655366" cy="3974983"/>
          </a:xfrm>
          <a:prstGeom prst="rect">
            <a:avLst/>
          </a:prstGeom>
        </p:spPr>
      </p:pic>
    </p:spTree>
  </p:cSld>
  <p:clrMapOvr>
    <a:masterClrMapping/>
  </p:clrMapOvr>
  <p:transition spd="slow">
    <p:cover dir="l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49608" y="0"/>
            <a:ext cx="10038392" cy="10287000"/>
            <a:chOff x="0" y="0"/>
            <a:chExt cx="2643856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43856" cy="2709333"/>
            </a:xfrm>
            <a:custGeom>
              <a:avLst/>
              <a:gdLst/>
              <a:ahLst/>
              <a:cxnLst/>
              <a:rect l="l" t="t" r="r" b="b"/>
              <a:pathLst>
                <a:path w="2643856" h="2709333">
                  <a:moveTo>
                    <a:pt x="0" y="0"/>
                  </a:moveTo>
                  <a:lnTo>
                    <a:pt x="2643856" y="0"/>
                  </a:lnTo>
                  <a:lnTo>
                    <a:pt x="264385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2044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04775"/>
              <a:ext cx="2643856" cy="28141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01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230274" y="51348"/>
            <a:ext cx="10038392" cy="10287000"/>
            <a:chOff x="0" y="0"/>
            <a:chExt cx="1053005" cy="107908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53005" cy="1079084"/>
            </a:xfrm>
            <a:custGeom>
              <a:avLst/>
              <a:gdLst/>
              <a:ahLst/>
              <a:cxnLst/>
              <a:rect l="l" t="t" r="r" b="b"/>
              <a:pathLst>
                <a:path w="1053005" h="1079084">
                  <a:moveTo>
                    <a:pt x="0" y="0"/>
                  </a:moveTo>
                  <a:lnTo>
                    <a:pt x="1053005" y="0"/>
                  </a:lnTo>
                  <a:lnTo>
                    <a:pt x="1053005" y="1079084"/>
                  </a:lnTo>
                  <a:lnTo>
                    <a:pt x="0" y="1079084"/>
                  </a:lnTo>
                  <a:close/>
                </a:path>
              </a:pathLst>
            </a:custGeom>
            <a:blipFill>
              <a:blip r:embed="rId2">
                <a:alphaModFix amt="21999"/>
              </a:blip>
              <a:stretch>
                <a:fillRect l="-18317" r="-1831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746683" y="3334772"/>
            <a:ext cx="66675" cy="3612509"/>
            <a:chOff x="0" y="0"/>
            <a:chExt cx="88900" cy="4816678"/>
          </a:xfrm>
        </p:grpSpPr>
        <p:sp>
          <p:nvSpPr>
            <p:cNvPr id="8" name="AutoShape 8"/>
            <p:cNvSpPr/>
            <p:nvPr/>
          </p:nvSpPr>
          <p:spPr>
            <a:xfrm>
              <a:off x="44450" y="0"/>
              <a:ext cx="0" cy="2621514"/>
            </a:xfrm>
            <a:prstGeom prst="line">
              <a:avLst/>
            </a:prstGeom>
            <a:ln w="88900" cap="flat">
              <a:solidFill>
                <a:srgbClr val="FFFFFF"/>
              </a:solidFill>
              <a:prstDash val="solid"/>
              <a:headEnd type="oval" w="lg" len="lg"/>
              <a:tailEnd type="oval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AutoShape 9"/>
            <p:cNvSpPr/>
            <p:nvPr/>
          </p:nvSpPr>
          <p:spPr>
            <a:xfrm>
              <a:off x="44450" y="2266390"/>
              <a:ext cx="0" cy="2550288"/>
            </a:xfrm>
            <a:prstGeom prst="line">
              <a:avLst/>
            </a:prstGeom>
            <a:ln w="88900" cap="flat">
              <a:solidFill>
                <a:srgbClr val="FFFFFF"/>
              </a:solidFill>
              <a:prstDash val="solid"/>
              <a:headEnd type="oval" w="lg" len="lg"/>
              <a:tailEnd type="oval" w="lg" len="lg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899280" y="4543479"/>
            <a:ext cx="5153153" cy="6932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15"/>
              </a:lnSpc>
            </a:pPr>
            <a:r>
              <a:rPr lang="en-US" sz="4000" b="1" dirty="0">
                <a:solidFill>
                  <a:srgbClr val="0076A6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UAD 3.6 </a:t>
            </a:r>
            <a:r>
              <a:rPr lang="en-US" sz="4400" b="1" dirty="0">
                <a:solidFill>
                  <a:srgbClr val="0076A6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Appraisals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899280" y="5570383"/>
            <a:ext cx="5153153" cy="1775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71"/>
              </a:lnSpc>
            </a:pPr>
            <a:r>
              <a:rPr lang="en-US" sz="1979" dirty="0">
                <a:latin typeface="Arial MT Pro"/>
                <a:ea typeface="Arial MT Pro"/>
                <a:cs typeface="Arial MT Pro"/>
                <a:sym typeface="Arial MT Pro"/>
              </a:rPr>
              <a:t>The first page of the report will reflect if the Appraisal is “As Is” or “Subject To“</a:t>
            </a:r>
          </a:p>
          <a:p>
            <a:pPr algn="l">
              <a:lnSpc>
                <a:spcPts val="2771"/>
              </a:lnSpc>
            </a:pPr>
            <a:endParaRPr lang="en-US" sz="1979" dirty="0">
              <a:latin typeface="Arial MT Pro"/>
              <a:ea typeface="Arial MT Pro"/>
              <a:cs typeface="Arial MT Pro"/>
              <a:sym typeface="Arial MT Pro"/>
            </a:endParaRPr>
          </a:p>
          <a:p>
            <a:pPr algn="l">
              <a:lnSpc>
                <a:spcPts val="2771"/>
              </a:lnSpc>
            </a:pPr>
            <a:endParaRPr lang="en-US" sz="1979" dirty="0">
              <a:latin typeface="Arial MT Pro"/>
              <a:ea typeface="Arial MT Pro"/>
              <a:cs typeface="Arial MT Pro"/>
              <a:sym typeface="Arial MT Pro"/>
            </a:endParaRPr>
          </a:p>
          <a:p>
            <a:pPr algn="ctr">
              <a:lnSpc>
                <a:spcPts val="2771"/>
              </a:lnSpc>
            </a:pPr>
            <a:r>
              <a:rPr lang="en-US" sz="1979" dirty="0">
                <a:latin typeface="Arial MT Pro"/>
                <a:ea typeface="Arial MT Pro"/>
                <a:cs typeface="Arial MT Pro"/>
                <a:sym typeface="Arial MT Pro"/>
              </a:rPr>
              <a:t>*</a:t>
            </a:r>
            <a:r>
              <a:rPr lang="en-US" sz="1600" i="1" dirty="0">
                <a:latin typeface="Arial MT Pro"/>
                <a:ea typeface="Arial MT Pro"/>
                <a:cs typeface="Arial MT Pro"/>
                <a:sym typeface="Arial MT Pro"/>
              </a:rPr>
              <a:t>UAD = Uniform Appraisal Dataset </a:t>
            </a:r>
            <a:r>
              <a:rPr lang="en-US" sz="1600" i="1">
                <a:latin typeface="Arial MT Pro"/>
                <a:ea typeface="Arial MT Pro"/>
                <a:cs typeface="Arial MT Pro"/>
                <a:sym typeface="Arial MT Pro"/>
              </a:rPr>
              <a:t>(Effective 11/2/26)</a:t>
            </a:r>
            <a:endParaRPr lang="en-US" sz="1600" i="1" dirty="0">
              <a:latin typeface="Arial MT Pro"/>
              <a:ea typeface="Arial MT Pro"/>
              <a:cs typeface="Arial MT Pro"/>
              <a:sym typeface="Arial MT Pro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7E00CDA-3CDE-EB50-9D0D-B7C8485C9A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1867288"/>
            <a:ext cx="8390476" cy="5352381"/>
          </a:xfrm>
          <a:prstGeom prst="rect">
            <a:avLst/>
          </a:prstGeom>
        </p:spPr>
      </p:pic>
    </p:spTree>
  </p:cSld>
  <p:clrMapOvr>
    <a:masterClrMapping/>
  </p:clrMapOvr>
  <p:transition spd="slow">
    <p:cover dir="l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01150" y="-220315"/>
            <a:ext cx="19491095" cy="10627652"/>
            <a:chOff x="0" y="0"/>
            <a:chExt cx="5133457" cy="279905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133457" cy="2799053"/>
            </a:xfrm>
            <a:custGeom>
              <a:avLst/>
              <a:gdLst/>
              <a:ahLst/>
              <a:cxnLst/>
              <a:rect l="l" t="t" r="r" b="b"/>
              <a:pathLst>
                <a:path w="5133457" h="2799053">
                  <a:moveTo>
                    <a:pt x="0" y="0"/>
                  </a:moveTo>
                  <a:lnTo>
                    <a:pt x="5133457" y="0"/>
                  </a:lnTo>
                  <a:lnTo>
                    <a:pt x="5133457" y="2799053"/>
                  </a:lnTo>
                  <a:lnTo>
                    <a:pt x="0" y="2799053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5133457" cy="28752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71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755307" y="2775149"/>
            <a:ext cx="4544453" cy="3031840"/>
            <a:chOff x="0" y="0"/>
            <a:chExt cx="448835" cy="29944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48835" cy="299441"/>
            </a:xfrm>
            <a:custGeom>
              <a:avLst/>
              <a:gdLst/>
              <a:ahLst/>
              <a:cxnLst/>
              <a:rect l="l" t="t" r="r" b="b"/>
              <a:pathLst>
                <a:path w="448835" h="299441">
                  <a:moveTo>
                    <a:pt x="39183" y="0"/>
                  </a:moveTo>
                  <a:lnTo>
                    <a:pt x="409652" y="0"/>
                  </a:lnTo>
                  <a:cubicBezTo>
                    <a:pt x="431292" y="0"/>
                    <a:pt x="448835" y="17543"/>
                    <a:pt x="448835" y="39183"/>
                  </a:cubicBezTo>
                  <a:lnTo>
                    <a:pt x="448835" y="260258"/>
                  </a:lnTo>
                  <a:cubicBezTo>
                    <a:pt x="448835" y="270650"/>
                    <a:pt x="444707" y="280616"/>
                    <a:pt x="437359" y="287965"/>
                  </a:cubicBezTo>
                  <a:cubicBezTo>
                    <a:pt x="430010" y="295313"/>
                    <a:pt x="420044" y="299441"/>
                    <a:pt x="409652" y="299441"/>
                  </a:cubicBezTo>
                  <a:lnTo>
                    <a:pt x="39183" y="299441"/>
                  </a:lnTo>
                  <a:cubicBezTo>
                    <a:pt x="28791" y="299441"/>
                    <a:pt x="18825" y="295313"/>
                    <a:pt x="11476" y="287965"/>
                  </a:cubicBezTo>
                  <a:cubicBezTo>
                    <a:pt x="4128" y="280616"/>
                    <a:pt x="0" y="270650"/>
                    <a:pt x="0" y="260258"/>
                  </a:cubicBezTo>
                  <a:lnTo>
                    <a:pt x="0" y="39183"/>
                  </a:lnTo>
                  <a:cubicBezTo>
                    <a:pt x="0" y="28791"/>
                    <a:pt x="4128" y="18825"/>
                    <a:pt x="11476" y="11476"/>
                  </a:cubicBezTo>
                  <a:cubicBezTo>
                    <a:pt x="18825" y="4128"/>
                    <a:pt x="28791" y="0"/>
                    <a:pt x="39183" y="0"/>
                  </a:cubicBezTo>
                  <a:close/>
                </a:path>
              </a:pathLst>
            </a:custGeom>
            <a:blipFill>
              <a:blip r:embed="rId3"/>
              <a:stretch>
                <a:fillRect l="-67" r="-6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1844266" y="2775149"/>
            <a:ext cx="4544453" cy="3031840"/>
            <a:chOff x="0" y="0"/>
            <a:chExt cx="448835" cy="29944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48835" cy="299441"/>
            </a:xfrm>
            <a:custGeom>
              <a:avLst/>
              <a:gdLst/>
              <a:ahLst/>
              <a:cxnLst/>
              <a:rect l="l" t="t" r="r" b="b"/>
              <a:pathLst>
                <a:path w="448835" h="299441">
                  <a:moveTo>
                    <a:pt x="39183" y="0"/>
                  </a:moveTo>
                  <a:lnTo>
                    <a:pt x="409652" y="0"/>
                  </a:lnTo>
                  <a:cubicBezTo>
                    <a:pt x="431292" y="0"/>
                    <a:pt x="448835" y="17543"/>
                    <a:pt x="448835" y="39183"/>
                  </a:cubicBezTo>
                  <a:lnTo>
                    <a:pt x="448835" y="260258"/>
                  </a:lnTo>
                  <a:cubicBezTo>
                    <a:pt x="448835" y="270650"/>
                    <a:pt x="444707" y="280616"/>
                    <a:pt x="437359" y="287965"/>
                  </a:cubicBezTo>
                  <a:cubicBezTo>
                    <a:pt x="430010" y="295313"/>
                    <a:pt x="420044" y="299441"/>
                    <a:pt x="409652" y="299441"/>
                  </a:cubicBezTo>
                  <a:lnTo>
                    <a:pt x="39183" y="299441"/>
                  </a:lnTo>
                  <a:cubicBezTo>
                    <a:pt x="28791" y="299441"/>
                    <a:pt x="18825" y="295313"/>
                    <a:pt x="11476" y="287965"/>
                  </a:cubicBezTo>
                  <a:cubicBezTo>
                    <a:pt x="4128" y="280616"/>
                    <a:pt x="0" y="270650"/>
                    <a:pt x="0" y="260258"/>
                  </a:cubicBezTo>
                  <a:lnTo>
                    <a:pt x="0" y="39183"/>
                  </a:lnTo>
                  <a:cubicBezTo>
                    <a:pt x="0" y="28791"/>
                    <a:pt x="4128" y="18825"/>
                    <a:pt x="11476" y="11476"/>
                  </a:cubicBezTo>
                  <a:cubicBezTo>
                    <a:pt x="18825" y="4128"/>
                    <a:pt x="28791" y="0"/>
                    <a:pt x="39183" y="0"/>
                  </a:cubicBezTo>
                  <a:close/>
                </a:path>
              </a:pathLst>
            </a:custGeom>
            <a:blipFill>
              <a:blip r:embed="rId4"/>
              <a:stretch>
                <a:fillRect l="-423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871773" y="2775149"/>
            <a:ext cx="4544453" cy="3031840"/>
            <a:chOff x="0" y="0"/>
            <a:chExt cx="448835" cy="29944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48835" cy="299441"/>
            </a:xfrm>
            <a:custGeom>
              <a:avLst/>
              <a:gdLst/>
              <a:ahLst/>
              <a:cxnLst/>
              <a:rect l="l" t="t" r="r" b="b"/>
              <a:pathLst>
                <a:path w="448835" h="299441">
                  <a:moveTo>
                    <a:pt x="39183" y="0"/>
                  </a:moveTo>
                  <a:lnTo>
                    <a:pt x="409652" y="0"/>
                  </a:lnTo>
                  <a:cubicBezTo>
                    <a:pt x="431292" y="0"/>
                    <a:pt x="448835" y="17543"/>
                    <a:pt x="448835" y="39183"/>
                  </a:cubicBezTo>
                  <a:lnTo>
                    <a:pt x="448835" y="260258"/>
                  </a:lnTo>
                  <a:cubicBezTo>
                    <a:pt x="448835" y="270650"/>
                    <a:pt x="444707" y="280616"/>
                    <a:pt x="437359" y="287965"/>
                  </a:cubicBezTo>
                  <a:cubicBezTo>
                    <a:pt x="430010" y="295313"/>
                    <a:pt x="420044" y="299441"/>
                    <a:pt x="409652" y="299441"/>
                  </a:cubicBezTo>
                  <a:lnTo>
                    <a:pt x="39183" y="299441"/>
                  </a:lnTo>
                  <a:cubicBezTo>
                    <a:pt x="28791" y="299441"/>
                    <a:pt x="18825" y="295313"/>
                    <a:pt x="11476" y="287965"/>
                  </a:cubicBezTo>
                  <a:cubicBezTo>
                    <a:pt x="4128" y="280616"/>
                    <a:pt x="0" y="270650"/>
                    <a:pt x="0" y="260258"/>
                  </a:cubicBezTo>
                  <a:lnTo>
                    <a:pt x="0" y="39183"/>
                  </a:lnTo>
                  <a:cubicBezTo>
                    <a:pt x="0" y="28791"/>
                    <a:pt x="4128" y="18825"/>
                    <a:pt x="11476" y="11476"/>
                  </a:cubicBezTo>
                  <a:cubicBezTo>
                    <a:pt x="18825" y="4128"/>
                    <a:pt x="28791" y="0"/>
                    <a:pt x="39183" y="0"/>
                  </a:cubicBezTo>
                  <a:close/>
                </a:path>
              </a:pathLst>
            </a:custGeom>
            <a:blipFill>
              <a:blip r:embed="rId5"/>
              <a:stretch>
                <a:fillRect l="-9302" r="-930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" name="Group 11"/>
          <p:cNvGrpSpPr/>
          <p:nvPr/>
        </p:nvGrpSpPr>
        <p:grpSpPr>
          <a:xfrm rot="-10800000">
            <a:off x="1755306" y="6621010"/>
            <a:ext cx="4544453" cy="1951490"/>
            <a:chOff x="0" y="-104775"/>
            <a:chExt cx="1196893" cy="698427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196893" cy="593652"/>
            </a:xfrm>
            <a:custGeom>
              <a:avLst/>
              <a:gdLst/>
              <a:ahLst/>
              <a:cxnLst/>
              <a:rect l="l" t="t" r="r" b="b"/>
              <a:pathLst>
                <a:path w="1196893" h="593652">
                  <a:moveTo>
                    <a:pt x="91994" y="0"/>
                  </a:moveTo>
                  <a:lnTo>
                    <a:pt x="1104899" y="0"/>
                  </a:lnTo>
                  <a:cubicBezTo>
                    <a:pt x="1129297" y="0"/>
                    <a:pt x="1152696" y="9692"/>
                    <a:pt x="1169949" y="26944"/>
                  </a:cubicBezTo>
                  <a:cubicBezTo>
                    <a:pt x="1187201" y="44197"/>
                    <a:pt x="1196893" y="67596"/>
                    <a:pt x="1196893" y="91994"/>
                  </a:cubicBezTo>
                  <a:lnTo>
                    <a:pt x="1196893" y="501657"/>
                  </a:lnTo>
                  <a:cubicBezTo>
                    <a:pt x="1196893" y="526056"/>
                    <a:pt x="1187201" y="549455"/>
                    <a:pt x="1169949" y="566707"/>
                  </a:cubicBezTo>
                  <a:cubicBezTo>
                    <a:pt x="1152696" y="583959"/>
                    <a:pt x="1129297" y="593652"/>
                    <a:pt x="1104899" y="593652"/>
                  </a:cubicBezTo>
                  <a:lnTo>
                    <a:pt x="91994" y="593652"/>
                  </a:lnTo>
                  <a:cubicBezTo>
                    <a:pt x="67596" y="593652"/>
                    <a:pt x="44197" y="583959"/>
                    <a:pt x="26944" y="566707"/>
                  </a:cubicBezTo>
                  <a:cubicBezTo>
                    <a:pt x="9692" y="549455"/>
                    <a:pt x="0" y="526056"/>
                    <a:pt x="0" y="501657"/>
                  </a:cubicBezTo>
                  <a:lnTo>
                    <a:pt x="0" y="91994"/>
                  </a:lnTo>
                  <a:cubicBezTo>
                    <a:pt x="0" y="67596"/>
                    <a:pt x="9692" y="44197"/>
                    <a:pt x="26944" y="26944"/>
                  </a:cubicBezTo>
                  <a:cubicBezTo>
                    <a:pt x="44197" y="9692"/>
                    <a:pt x="67596" y="0"/>
                    <a:pt x="91994" y="0"/>
                  </a:cubicBezTo>
                  <a:close/>
                </a:path>
              </a:pathLst>
            </a:custGeom>
            <a:solidFill>
              <a:srgbClr val="0076A6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104775"/>
              <a:ext cx="1196893" cy="69842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01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 rot="-10800000">
            <a:off x="6871772" y="6590897"/>
            <a:ext cx="4544453" cy="1775475"/>
            <a:chOff x="0" y="0"/>
            <a:chExt cx="1196893" cy="593652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196893" cy="593652"/>
            </a:xfrm>
            <a:custGeom>
              <a:avLst/>
              <a:gdLst/>
              <a:ahLst/>
              <a:cxnLst/>
              <a:rect l="l" t="t" r="r" b="b"/>
              <a:pathLst>
                <a:path w="1196893" h="593652">
                  <a:moveTo>
                    <a:pt x="91994" y="0"/>
                  </a:moveTo>
                  <a:lnTo>
                    <a:pt x="1104899" y="0"/>
                  </a:lnTo>
                  <a:cubicBezTo>
                    <a:pt x="1129297" y="0"/>
                    <a:pt x="1152696" y="9692"/>
                    <a:pt x="1169949" y="26944"/>
                  </a:cubicBezTo>
                  <a:cubicBezTo>
                    <a:pt x="1187201" y="44197"/>
                    <a:pt x="1196893" y="67596"/>
                    <a:pt x="1196893" y="91994"/>
                  </a:cubicBezTo>
                  <a:lnTo>
                    <a:pt x="1196893" y="501657"/>
                  </a:lnTo>
                  <a:cubicBezTo>
                    <a:pt x="1196893" y="526056"/>
                    <a:pt x="1187201" y="549455"/>
                    <a:pt x="1169949" y="566707"/>
                  </a:cubicBezTo>
                  <a:cubicBezTo>
                    <a:pt x="1152696" y="583959"/>
                    <a:pt x="1129297" y="593652"/>
                    <a:pt x="1104899" y="593652"/>
                  </a:cubicBezTo>
                  <a:lnTo>
                    <a:pt x="91994" y="593652"/>
                  </a:lnTo>
                  <a:cubicBezTo>
                    <a:pt x="67596" y="593652"/>
                    <a:pt x="44197" y="583959"/>
                    <a:pt x="26944" y="566707"/>
                  </a:cubicBezTo>
                  <a:cubicBezTo>
                    <a:pt x="9692" y="549455"/>
                    <a:pt x="0" y="526056"/>
                    <a:pt x="0" y="501657"/>
                  </a:cubicBezTo>
                  <a:lnTo>
                    <a:pt x="0" y="91994"/>
                  </a:lnTo>
                  <a:cubicBezTo>
                    <a:pt x="0" y="67596"/>
                    <a:pt x="9692" y="44197"/>
                    <a:pt x="26944" y="26944"/>
                  </a:cubicBezTo>
                  <a:cubicBezTo>
                    <a:pt x="44197" y="9692"/>
                    <a:pt x="67596" y="0"/>
                    <a:pt x="91994" y="0"/>
                  </a:cubicBezTo>
                  <a:close/>
                </a:path>
              </a:pathLst>
            </a:custGeom>
            <a:solidFill>
              <a:srgbClr val="0076A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104775"/>
              <a:ext cx="1196893" cy="69842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01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 rot="-10800000">
            <a:off x="11844264" y="6502509"/>
            <a:ext cx="4544453" cy="1863864"/>
            <a:chOff x="0" y="0"/>
            <a:chExt cx="1196893" cy="59365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196893" cy="593652"/>
            </a:xfrm>
            <a:custGeom>
              <a:avLst/>
              <a:gdLst/>
              <a:ahLst/>
              <a:cxnLst/>
              <a:rect l="l" t="t" r="r" b="b"/>
              <a:pathLst>
                <a:path w="1196893" h="593652">
                  <a:moveTo>
                    <a:pt x="91994" y="0"/>
                  </a:moveTo>
                  <a:lnTo>
                    <a:pt x="1104899" y="0"/>
                  </a:lnTo>
                  <a:cubicBezTo>
                    <a:pt x="1129297" y="0"/>
                    <a:pt x="1152696" y="9692"/>
                    <a:pt x="1169949" y="26944"/>
                  </a:cubicBezTo>
                  <a:cubicBezTo>
                    <a:pt x="1187201" y="44197"/>
                    <a:pt x="1196893" y="67596"/>
                    <a:pt x="1196893" y="91994"/>
                  </a:cubicBezTo>
                  <a:lnTo>
                    <a:pt x="1196893" y="501657"/>
                  </a:lnTo>
                  <a:cubicBezTo>
                    <a:pt x="1196893" y="526056"/>
                    <a:pt x="1187201" y="549455"/>
                    <a:pt x="1169949" y="566707"/>
                  </a:cubicBezTo>
                  <a:cubicBezTo>
                    <a:pt x="1152696" y="583959"/>
                    <a:pt x="1129297" y="593652"/>
                    <a:pt x="1104899" y="593652"/>
                  </a:cubicBezTo>
                  <a:lnTo>
                    <a:pt x="91994" y="593652"/>
                  </a:lnTo>
                  <a:cubicBezTo>
                    <a:pt x="67596" y="593652"/>
                    <a:pt x="44197" y="583959"/>
                    <a:pt x="26944" y="566707"/>
                  </a:cubicBezTo>
                  <a:cubicBezTo>
                    <a:pt x="9692" y="549455"/>
                    <a:pt x="0" y="526056"/>
                    <a:pt x="0" y="501657"/>
                  </a:cubicBezTo>
                  <a:lnTo>
                    <a:pt x="0" y="91994"/>
                  </a:lnTo>
                  <a:cubicBezTo>
                    <a:pt x="0" y="67596"/>
                    <a:pt x="9692" y="44197"/>
                    <a:pt x="26944" y="26944"/>
                  </a:cubicBezTo>
                  <a:cubicBezTo>
                    <a:pt x="44197" y="9692"/>
                    <a:pt x="67596" y="0"/>
                    <a:pt x="91994" y="0"/>
                  </a:cubicBezTo>
                  <a:close/>
                </a:path>
              </a:pathLst>
            </a:custGeom>
            <a:solidFill>
              <a:srgbClr val="0076A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104775"/>
              <a:ext cx="1196893" cy="69842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01"/>
                </a:lnSpc>
              </a:pPr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899280" y="436836"/>
            <a:ext cx="6660657" cy="6932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15"/>
              </a:lnSpc>
            </a:pPr>
            <a:r>
              <a:rPr lang="en-US" sz="4400" b="1" dirty="0">
                <a:solidFill>
                  <a:srgbClr val="0076A6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San Antonio Examples: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560745" y="6502509"/>
            <a:ext cx="2933578" cy="10569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71"/>
              </a:lnSpc>
            </a:pPr>
            <a:endParaRPr lang="en-US" sz="1979" dirty="0">
              <a:solidFill>
                <a:srgbClr val="FFFFFF"/>
              </a:solidFill>
              <a:latin typeface="Arial MT Pro"/>
              <a:ea typeface="Arial MT Pro"/>
              <a:cs typeface="Arial MT Pro"/>
              <a:sym typeface="Arial MT Pro"/>
            </a:endParaRPr>
          </a:p>
          <a:p>
            <a:pPr algn="ctr">
              <a:lnSpc>
                <a:spcPts val="2771"/>
              </a:lnSpc>
            </a:pPr>
            <a:endParaRPr lang="en-US" sz="1979" dirty="0">
              <a:solidFill>
                <a:srgbClr val="FFFFFF"/>
              </a:solidFill>
              <a:latin typeface="Arial MT Pro"/>
              <a:ea typeface="Arial MT Pro"/>
              <a:cs typeface="Arial MT Pro"/>
              <a:sym typeface="Arial MT Pro"/>
            </a:endParaRPr>
          </a:p>
          <a:p>
            <a:pPr algn="ctr">
              <a:lnSpc>
                <a:spcPts val="2771"/>
              </a:lnSpc>
            </a:pPr>
            <a:r>
              <a:rPr lang="en-US" sz="1979" dirty="0">
                <a:solidFill>
                  <a:srgbClr val="FFFFFF"/>
                </a:solidFill>
                <a:latin typeface="Arial MT Pro"/>
                <a:ea typeface="Arial MT Pro"/>
                <a:cs typeface="Arial MT Pro"/>
                <a:sym typeface="Arial MT Pro"/>
              </a:rPr>
              <a:t>Foundation Inspection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677211" y="6502509"/>
            <a:ext cx="2933578" cy="14160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71"/>
              </a:lnSpc>
            </a:pPr>
            <a:endParaRPr lang="en-US" sz="1979" dirty="0">
              <a:solidFill>
                <a:srgbClr val="FFFFFF"/>
              </a:solidFill>
              <a:latin typeface="Arial MT Pro"/>
              <a:ea typeface="Arial MT Pro"/>
              <a:cs typeface="Arial MT Pro"/>
              <a:sym typeface="Arial MT Pro"/>
            </a:endParaRPr>
          </a:p>
          <a:p>
            <a:pPr algn="ctr">
              <a:lnSpc>
                <a:spcPts val="2771"/>
              </a:lnSpc>
            </a:pPr>
            <a:endParaRPr lang="en-US" sz="1979" dirty="0">
              <a:solidFill>
                <a:srgbClr val="FFFFFF"/>
              </a:solidFill>
              <a:latin typeface="Arial MT Pro"/>
              <a:ea typeface="Arial MT Pro"/>
              <a:cs typeface="Arial MT Pro"/>
              <a:sym typeface="Arial MT Pro"/>
            </a:endParaRPr>
          </a:p>
          <a:p>
            <a:pPr algn="ctr">
              <a:lnSpc>
                <a:spcPts val="2771"/>
              </a:lnSpc>
            </a:pPr>
            <a:r>
              <a:rPr lang="en-US" sz="1979" dirty="0">
                <a:solidFill>
                  <a:srgbClr val="FFFFFF"/>
                </a:solidFill>
                <a:latin typeface="Arial MT Pro"/>
                <a:ea typeface="Arial MT Pro"/>
                <a:cs typeface="Arial MT Pro"/>
                <a:sym typeface="Arial MT Pro"/>
              </a:rPr>
              <a:t>Framing Inspection</a:t>
            </a:r>
          </a:p>
          <a:p>
            <a:pPr algn="ctr">
              <a:lnSpc>
                <a:spcPts val="2771"/>
              </a:lnSpc>
            </a:pPr>
            <a:endParaRPr lang="en-US" sz="1979" dirty="0">
              <a:solidFill>
                <a:srgbClr val="FFFFFF"/>
              </a:solidFill>
              <a:latin typeface="Arial MT Pro"/>
              <a:ea typeface="Arial MT Pro"/>
              <a:cs typeface="Arial MT Pro"/>
              <a:sym typeface="Arial MT Pro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12649704" y="6502509"/>
            <a:ext cx="2933578" cy="10569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71"/>
              </a:lnSpc>
            </a:pPr>
            <a:endParaRPr lang="en-US" sz="1979" dirty="0">
              <a:solidFill>
                <a:srgbClr val="FFFFFF"/>
              </a:solidFill>
              <a:latin typeface="Arial MT Pro"/>
              <a:ea typeface="Arial MT Pro"/>
              <a:cs typeface="Arial MT Pro"/>
              <a:sym typeface="Arial MT Pro"/>
            </a:endParaRPr>
          </a:p>
          <a:p>
            <a:pPr algn="ctr">
              <a:lnSpc>
                <a:spcPts val="2771"/>
              </a:lnSpc>
            </a:pPr>
            <a:endParaRPr lang="en-US" sz="1979" dirty="0">
              <a:solidFill>
                <a:srgbClr val="FFFFFF"/>
              </a:solidFill>
              <a:latin typeface="Arial MT Pro"/>
              <a:ea typeface="Arial MT Pro"/>
              <a:cs typeface="Arial MT Pro"/>
              <a:sym typeface="Arial MT Pro"/>
            </a:endParaRPr>
          </a:p>
          <a:p>
            <a:pPr algn="ctr">
              <a:lnSpc>
                <a:spcPts val="2771"/>
              </a:lnSpc>
            </a:pPr>
            <a:r>
              <a:rPr lang="en-US" sz="1979" dirty="0">
                <a:solidFill>
                  <a:srgbClr val="FFFFFF"/>
                </a:solidFill>
                <a:latin typeface="Arial MT Pro"/>
                <a:ea typeface="Arial MT Pro"/>
                <a:cs typeface="Arial MT Pro"/>
                <a:sym typeface="Arial MT Pro"/>
              </a:rPr>
              <a:t>Building Final Inspection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84852A1D-87A2-4E49-F346-B4FE574C1E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55307" y="1419362"/>
            <a:ext cx="4544453" cy="494333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B693BE56-0001-54D6-8E0C-514EFEEFCDE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700293" y="1130039"/>
            <a:ext cx="5063707" cy="5372470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52166ED0-1B45-35F8-3449-461EF2B4359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43735" y="1086104"/>
            <a:ext cx="5256558" cy="5416406"/>
          </a:xfrm>
          <a:prstGeom prst="rect">
            <a:avLst/>
          </a:prstGeom>
        </p:spPr>
      </p:pic>
    </p:spTree>
  </p:cSld>
  <p:clrMapOvr>
    <a:masterClrMapping/>
  </p:clrMapOvr>
  <p:transition spd="slow">
    <p:cover dir="l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5599336"/>
            <a:ext cx="18288000" cy="0"/>
          </a:xfrm>
          <a:prstGeom prst="line">
            <a:avLst/>
          </a:prstGeom>
          <a:ln w="142875" cap="flat">
            <a:solidFill>
              <a:srgbClr val="005F8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2567969" y="3648614"/>
            <a:ext cx="3901444" cy="3901444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198437" y="0"/>
                  </a:moveTo>
                  <a:lnTo>
                    <a:pt x="614363" y="0"/>
                  </a:lnTo>
                  <a:cubicBezTo>
                    <a:pt x="723957" y="0"/>
                    <a:pt x="812800" y="88843"/>
                    <a:pt x="812800" y="198437"/>
                  </a:cubicBezTo>
                  <a:lnTo>
                    <a:pt x="812800" y="614363"/>
                  </a:lnTo>
                  <a:cubicBezTo>
                    <a:pt x="812800" y="723957"/>
                    <a:pt x="723957" y="812800"/>
                    <a:pt x="614363" y="812800"/>
                  </a:cubicBezTo>
                  <a:lnTo>
                    <a:pt x="198437" y="812800"/>
                  </a:lnTo>
                  <a:cubicBezTo>
                    <a:pt x="88843" y="812800"/>
                    <a:pt x="0" y="723957"/>
                    <a:pt x="0" y="614363"/>
                  </a:cubicBezTo>
                  <a:lnTo>
                    <a:pt x="0" y="198437"/>
                  </a:lnTo>
                  <a:cubicBezTo>
                    <a:pt x="0" y="88843"/>
                    <a:pt x="88843" y="0"/>
                    <a:pt x="198437" y="0"/>
                  </a:cubicBezTo>
                  <a:close/>
                </a:path>
              </a:pathLst>
            </a:custGeom>
            <a:solidFill>
              <a:srgbClr val="15284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04775"/>
              <a:ext cx="812800" cy="9175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01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194653" y="3648614"/>
            <a:ext cx="3901444" cy="3901444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198437" y="0"/>
                  </a:moveTo>
                  <a:lnTo>
                    <a:pt x="614363" y="0"/>
                  </a:lnTo>
                  <a:cubicBezTo>
                    <a:pt x="723957" y="0"/>
                    <a:pt x="812800" y="88843"/>
                    <a:pt x="812800" y="198437"/>
                  </a:cubicBezTo>
                  <a:lnTo>
                    <a:pt x="812800" y="614363"/>
                  </a:lnTo>
                  <a:cubicBezTo>
                    <a:pt x="812800" y="723957"/>
                    <a:pt x="723957" y="812800"/>
                    <a:pt x="614363" y="812800"/>
                  </a:cubicBezTo>
                  <a:lnTo>
                    <a:pt x="198437" y="812800"/>
                  </a:lnTo>
                  <a:cubicBezTo>
                    <a:pt x="88843" y="812800"/>
                    <a:pt x="0" y="723957"/>
                    <a:pt x="0" y="614363"/>
                  </a:cubicBezTo>
                  <a:lnTo>
                    <a:pt x="0" y="198437"/>
                  </a:lnTo>
                  <a:cubicBezTo>
                    <a:pt x="0" y="88843"/>
                    <a:pt x="88843" y="0"/>
                    <a:pt x="198437" y="0"/>
                  </a:cubicBezTo>
                  <a:close/>
                </a:path>
              </a:pathLst>
            </a:custGeom>
            <a:solidFill>
              <a:srgbClr val="15284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104775"/>
              <a:ext cx="812800" cy="9175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01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1818587" y="3648614"/>
            <a:ext cx="3901444" cy="3901444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198437" y="0"/>
                  </a:moveTo>
                  <a:lnTo>
                    <a:pt x="614363" y="0"/>
                  </a:lnTo>
                  <a:cubicBezTo>
                    <a:pt x="723957" y="0"/>
                    <a:pt x="812800" y="88843"/>
                    <a:pt x="812800" y="198437"/>
                  </a:cubicBezTo>
                  <a:lnTo>
                    <a:pt x="812800" y="614363"/>
                  </a:lnTo>
                  <a:cubicBezTo>
                    <a:pt x="812800" y="723957"/>
                    <a:pt x="723957" y="812800"/>
                    <a:pt x="614363" y="812800"/>
                  </a:cubicBezTo>
                  <a:lnTo>
                    <a:pt x="198437" y="812800"/>
                  </a:lnTo>
                  <a:cubicBezTo>
                    <a:pt x="88843" y="812800"/>
                    <a:pt x="0" y="723957"/>
                    <a:pt x="0" y="614363"/>
                  </a:cubicBezTo>
                  <a:lnTo>
                    <a:pt x="0" y="198437"/>
                  </a:lnTo>
                  <a:cubicBezTo>
                    <a:pt x="0" y="88843"/>
                    <a:pt x="88843" y="0"/>
                    <a:pt x="198437" y="0"/>
                  </a:cubicBezTo>
                  <a:close/>
                </a:path>
              </a:pathLst>
            </a:custGeom>
            <a:solidFill>
              <a:srgbClr val="15284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104775"/>
              <a:ext cx="812800" cy="9175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01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2567969" y="1597487"/>
            <a:ext cx="6902019" cy="21294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15"/>
              </a:lnSpc>
            </a:pPr>
            <a:r>
              <a:rPr lang="en-US" sz="4400" b="1" dirty="0">
                <a:solidFill>
                  <a:srgbClr val="0076A6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Houston Examples:</a:t>
            </a:r>
          </a:p>
          <a:p>
            <a:pPr>
              <a:lnSpc>
                <a:spcPts val="5615"/>
              </a:lnSpc>
            </a:pPr>
            <a:r>
              <a:rPr lang="en-US" sz="2000" dirty="0">
                <a:latin typeface="Arial MT Pro"/>
                <a:ea typeface="Arial MT Pro"/>
                <a:cs typeface="Arial MT Pro"/>
                <a:sym typeface="Arial MT Pro"/>
              </a:rPr>
              <a:t>Foundation Inspection:</a:t>
            </a:r>
            <a:endParaRPr lang="en-US" sz="2000" b="1" dirty="0">
              <a:latin typeface="Arial MT Pro Bold"/>
              <a:ea typeface="Arial MT Pro Bold"/>
              <a:cs typeface="Arial MT Pro Bold"/>
              <a:sym typeface="Arial MT Pro Bold"/>
            </a:endParaRPr>
          </a:p>
          <a:p>
            <a:pPr algn="l">
              <a:lnSpc>
                <a:spcPts val="5615"/>
              </a:lnSpc>
            </a:pPr>
            <a:r>
              <a:rPr lang="en-US" sz="4400" b="1" dirty="0">
                <a:solidFill>
                  <a:srgbClr val="0076A6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 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2946091" y="4850818"/>
            <a:ext cx="3145200" cy="1497035"/>
            <a:chOff x="0" y="0"/>
            <a:chExt cx="4193600" cy="1996047"/>
          </a:xfrm>
        </p:grpSpPr>
        <p:sp>
          <p:nvSpPr>
            <p:cNvPr id="15" name="TextBox 15"/>
            <p:cNvSpPr txBox="1"/>
            <p:nvPr/>
          </p:nvSpPr>
          <p:spPr>
            <a:xfrm>
              <a:off x="0" y="9525"/>
              <a:ext cx="4193600" cy="6965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80"/>
                </a:lnSpc>
              </a:pPr>
              <a:r>
                <a:rPr lang="en-US" sz="3500" b="1">
                  <a:solidFill>
                    <a:srgbClr val="FFFFFF"/>
                  </a:solidFill>
                  <a:latin typeface="Poppins Semi-Bold"/>
                  <a:ea typeface="Poppins Semi-Bold"/>
                  <a:cs typeface="Poppins Semi-Bold"/>
                  <a:sym typeface="Poppins Semi-Bold"/>
                </a:rPr>
                <a:t>Subheader 1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965290"/>
              <a:ext cx="3935909" cy="103075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207"/>
                </a:lnSpc>
                <a:spcBef>
                  <a:spcPct val="0"/>
                </a:spcBef>
              </a:pPr>
              <a:r>
                <a:rPr lang="en-US" sz="1979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Lorem ipsum dolor sit amet, consectetur 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7586800" y="4850818"/>
            <a:ext cx="3117150" cy="1497035"/>
            <a:chOff x="0" y="0"/>
            <a:chExt cx="4156200" cy="1996047"/>
          </a:xfrm>
        </p:grpSpPr>
        <p:sp>
          <p:nvSpPr>
            <p:cNvPr id="18" name="TextBox 18"/>
            <p:cNvSpPr txBox="1"/>
            <p:nvPr/>
          </p:nvSpPr>
          <p:spPr>
            <a:xfrm>
              <a:off x="340952" y="9525"/>
              <a:ext cx="3815248" cy="6965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80"/>
                </a:lnSpc>
              </a:pPr>
              <a:r>
                <a:rPr lang="en-US" sz="3500" b="1">
                  <a:solidFill>
                    <a:srgbClr val="FFFFFF"/>
                  </a:solidFill>
                  <a:latin typeface="Poppins Semi-Bold"/>
                  <a:ea typeface="Poppins Semi-Bold"/>
                  <a:cs typeface="Poppins Semi-Bold"/>
                  <a:sym typeface="Poppins Semi-Bold"/>
                </a:rPr>
                <a:t>Subheader 1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965290"/>
              <a:ext cx="3935909" cy="103075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207"/>
                </a:lnSpc>
                <a:spcBef>
                  <a:spcPct val="0"/>
                </a:spcBef>
              </a:pPr>
              <a:r>
                <a:rPr lang="en-US" sz="1979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Lorem ipsum dolor sit amet, consectetur 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2293343" y="4850818"/>
            <a:ext cx="2951932" cy="1497035"/>
            <a:chOff x="0" y="0"/>
            <a:chExt cx="3935909" cy="1996047"/>
          </a:xfrm>
        </p:grpSpPr>
        <p:sp>
          <p:nvSpPr>
            <p:cNvPr id="21" name="TextBox 21"/>
            <p:cNvSpPr txBox="1"/>
            <p:nvPr/>
          </p:nvSpPr>
          <p:spPr>
            <a:xfrm>
              <a:off x="193515" y="9525"/>
              <a:ext cx="3742394" cy="6965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80"/>
                </a:lnSpc>
              </a:pPr>
              <a:r>
                <a:rPr lang="en-US" sz="3500" b="1">
                  <a:solidFill>
                    <a:srgbClr val="FFFFFF"/>
                  </a:solidFill>
                  <a:latin typeface="Poppins Semi-Bold"/>
                  <a:ea typeface="Poppins Semi-Bold"/>
                  <a:cs typeface="Poppins Semi-Bold"/>
                  <a:sym typeface="Poppins Semi-Bold"/>
                </a:rPr>
                <a:t>Subheader 1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965290"/>
              <a:ext cx="3935909" cy="103075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207"/>
                </a:lnSpc>
                <a:spcBef>
                  <a:spcPct val="0"/>
                </a:spcBef>
              </a:pPr>
              <a:r>
                <a:rPr lang="en-US" sz="1979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Lorem ipsum dolor sit amet, consectetur </a:t>
              </a:r>
            </a:p>
          </p:txBody>
        </p:sp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D8A37509-A7A4-8D4F-C8C6-FF467F3EBA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2312" y="3396594"/>
            <a:ext cx="4174362" cy="5292919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CF710D49-0F14-5EEA-5894-C0B877D421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3694" y="3467100"/>
            <a:ext cx="3996858" cy="5290561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7F833893-F1CE-6BCA-FEA7-6318BD6B96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03042" y="3440373"/>
            <a:ext cx="3957779" cy="5259367"/>
          </a:xfrm>
          <a:prstGeom prst="rect">
            <a:avLst/>
          </a:prstGeom>
        </p:spPr>
      </p:pic>
    </p:spTree>
  </p:cSld>
  <p:clrMapOvr>
    <a:masterClrMapping/>
  </p:clrMapOvr>
  <p:transition spd="slow">
    <p:cover dir="l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01150" y="-220315"/>
            <a:ext cx="19491095" cy="10627652"/>
            <a:chOff x="0" y="0"/>
            <a:chExt cx="5133457" cy="279905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133457" cy="2799053"/>
            </a:xfrm>
            <a:custGeom>
              <a:avLst/>
              <a:gdLst/>
              <a:ahLst/>
              <a:cxnLst/>
              <a:rect l="l" t="t" r="r" b="b"/>
              <a:pathLst>
                <a:path w="5133457" h="2799053">
                  <a:moveTo>
                    <a:pt x="0" y="0"/>
                  </a:moveTo>
                  <a:lnTo>
                    <a:pt x="5133457" y="0"/>
                  </a:lnTo>
                  <a:lnTo>
                    <a:pt x="5133457" y="2799053"/>
                  </a:lnTo>
                  <a:lnTo>
                    <a:pt x="0" y="2799053"/>
                  </a:lnTo>
                  <a:close/>
                </a:path>
              </a:pathLst>
            </a:custGeom>
            <a:solidFill>
              <a:srgbClr val="0076A6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5133457" cy="28752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71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266700" y="2586863"/>
            <a:ext cx="18821400" cy="8877300"/>
            <a:chOff x="0" y="0"/>
            <a:chExt cx="4957077" cy="233805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957076" cy="2338054"/>
            </a:xfrm>
            <a:custGeom>
              <a:avLst/>
              <a:gdLst/>
              <a:ahLst/>
              <a:cxnLst/>
              <a:rect l="l" t="t" r="r" b="b"/>
              <a:pathLst>
                <a:path w="4957076" h="2338054">
                  <a:moveTo>
                    <a:pt x="0" y="0"/>
                  </a:moveTo>
                  <a:lnTo>
                    <a:pt x="4957076" y="0"/>
                  </a:lnTo>
                  <a:lnTo>
                    <a:pt x="4957076" y="2338054"/>
                  </a:lnTo>
                  <a:lnTo>
                    <a:pt x="0" y="23380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76200"/>
              <a:ext cx="4957077" cy="24142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71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576754" y="1116965"/>
            <a:ext cx="14577646" cy="28757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615"/>
              </a:lnSpc>
            </a:pPr>
            <a:r>
              <a:rPr lang="en-US" sz="5199" b="1" dirty="0">
                <a:solidFill>
                  <a:srgbClr val="FEFEFE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Houston Examples continued:</a:t>
            </a:r>
          </a:p>
          <a:p>
            <a:pPr algn="l">
              <a:lnSpc>
                <a:spcPts val="5615"/>
              </a:lnSpc>
            </a:pPr>
            <a:endParaRPr lang="en-US" sz="5199" b="1" dirty="0">
              <a:solidFill>
                <a:srgbClr val="FEFEFE"/>
              </a:solidFill>
              <a:latin typeface="Arial MT Pro Bold"/>
              <a:ea typeface="Arial MT Pro Bold"/>
              <a:cs typeface="Arial MT Pro Bold"/>
              <a:sym typeface="Arial MT Pro Bold"/>
            </a:endParaRPr>
          </a:p>
          <a:p>
            <a:pPr>
              <a:lnSpc>
                <a:spcPts val="5615"/>
              </a:lnSpc>
            </a:pPr>
            <a:r>
              <a:rPr lang="en-US" sz="2000" dirty="0">
                <a:latin typeface="Arial MT Pro"/>
                <a:ea typeface="Arial MT Pro"/>
                <a:cs typeface="Arial MT Pro"/>
                <a:sym typeface="Arial MT Pro"/>
              </a:rPr>
              <a:t>Framing Inspection:								Building Final Inspection: </a:t>
            </a:r>
            <a:endParaRPr lang="en-US" sz="2000" b="1" dirty="0">
              <a:latin typeface="Arial MT Pro Bold"/>
              <a:ea typeface="Arial MT Pro Bold"/>
              <a:cs typeface="Arial MT Pro Bold"/>
              <a:sym typeface="Arial MT Pro Bold"/>
            </a:endParaRPr>
          </a:p>
          <a:p>
            <a:pPr algn="l">
              <a:lnSpc>
                <a:spcPts val="5615"/>
              </a:lnSpc>
            </a:pPr>
            <a:endParaRPr lang="en-US" sz="5199" b="1" dirty="0">
              <a:solidFill>
                <a:srgbClr val="FEFEFE"/>
              </a:solidFill>
              <a:latin typeface="Arial MT Pro Bold"/>
              <a:ea typeface="Arial MT Pro Bold"/>
              <a:cs typeface="Arial MT Pro Bold"/>
              <a:sym typeface="Arial MT Pro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576754" y="654006"/>
            <a:ext cx="8342045" cy="338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71"/>
              </a:lnSpc>
            </a:pPr>
            <a:endParaRPr lang="en-US" sz="1979" dirty="0">
              <a:solidFill>
                <a:srgbClr val="FEFEFE"/>
              </a:solidFill>
              <a:latin typeface="Arial MT Pro"/>
              <a:ea typeface="Arial MT Pro"/>
              <a:cs typeface="Arial MT Pro"/>
              <a:sym typeface="Arial MT Pro"/>
            </a:endParaRPr>
          </a:p>
        </p:txBody>
      </p:sp>
      <p:sp>
        <p:nvSpPr>
          <p:cNvPr id="12" name="Freeform 12"/>
          <p:cNvSpPr/>
          <p:nvPr/>
        </p:nvSpPr>
        <p:spPr>
          <a:xfrm rot="10784045">
            <a:off x="-923578" y="-14352662"/>
            <a:ext cx="9537232" cy="16917484"/>
          </a:xfrm>
          <a:custGeom>
            <a:avLst/>
            <a:gdLst/>
            <a:ahLst/>
            <a:cxnLst/>
            <a:rect l="l" t="t" r="r" b="b"/>
            <a:pathLst>
              <a:path w="9537232" h="16917484">
                <a:moveTo>
                  <a:pt x="0" y="0"/>
                </a:moveTo>
                <a:lnTo>
                  <a:pt x="9537232" y="0"/>
                </a:lnTo>
                <a:lnTo>
                  <a:pt x="9537232" y="16917485"/>
                </a:lnTo>
                <a:lnTo>
                  <a:pt x="0" y="169174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6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 rot="10784045">
            <a:off x="-653541" y="-198275"/>
            <a:ext cx="9537232" cy="16917484"/>
          </a:xfrm>
          <a:custGeom>
            <a:avLst/>
            <a:gdLst/>
            <a:ahLst/>
            <a:cxnLst/>
            <a:rect l="l" t="t" r="r" b="b"/>
            <a:pathLst>
              <a:path w="9537232" h="16917484">
                <a:moveTo>
                  <a:pt x="0" y="0"/>
                </a:moveTo>
                <a:lnTo>
                  <a:pt x="9537232" y="0"/>
                </a:lnTo>
                <a:lnTo>
                  <a:pt x="9537232" y="16917484"/>
                </a:lnTo>
                <a:lnTo>
                  <a:pt x="0" y="1691748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4" name="Freeform 14"/>
          <p:cNvSpPr/>
          <p:nvPr/>
        </p:nvSpPr>
        <p:spPr>
          <a:xfrm rot="10784045">
            <a:off x="8711563" y="-198275"/>
            <a:ext cx="9537232" cy="16917484"/>
          </a:xfrm>
          <a:custGeom>
            <a:avLst/>
            <a:gdLst/>
            <a:ahLst/>
            <a:cxnLst/>
            <a:rect l="l" t="t" r="r" b="b"/>
            <a:pathLst>
              <a:path w="9537232" h="16917484">
                <a:moveTo>
                  <a:pt x="0" y="0"/>
                </a:moveTo>
                <a:lnTo>
                  <a:pt x="9537231" y="0"/>
                </a:lnTo>
                <a:lnTo>
                  <a:pt x="9537231" y="16917484"/>
                </a:lnTo>
                <a:lnTo>
                  <a:pt x="0" y="1691748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3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5558F198-6D87-9F39-FB2B-6A1D321996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3600" y="3233913"/>
            <a:ext cx="5225105" cy="6903367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78B899D-FC27-180D-D382-F2F5C34645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91799" y="3185839"/>
            <a:ext cx="5216713" cy="6932393"/>
          </a:xfrm>
          <a:prstGeom prst="rect">
            <a:avLst/>
          </a:prstGeom>
        </p:spPr>
      </p:pic>
    </p:spTree>
  </p:cSld>
  <p:clrMapOvr>
    <a:masterClrMapping/>
  </p:clrMapOvr>
  <p:transition spd="slow">
    <p:cover dir="l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18288000" cy="10287000"/>
            <a:chOff x="0" y="0"/>
            <a:chExt cx="4816593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2709333"/>
            </a:xfrm>
            <a:custGeom>
              <a:avLst/>
              <a:gdLst/>
              <a:ahLst/>
              <a:cxnLst/>
              <a:rect l="l" t="t" r="r" b="b"/>
              <a:pathLst>
                <a:path w="4816592" h="2709333">
                  <a:moveTo>
                    <a:pt x="0" y="0"/>
                  </a:moveTo>
                  <a:lnTo>
                    <a:pt x="4816592" y="0"/>
                  </a:lnTo>
                  <a:lnTo>
                    <a:pt x="481659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EFEFE">
                <a:alpha val="8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04775"/>
              <a:ext cx="4816593" cy="28141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01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991939" y="2369275"/>
            <a:ext cx="4501316" cy="6690116"/>
            <a:chOff x="0" y="0"/>
            <a:chExt cx="1185532" cy="176200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185532" cy="1762006"/>
            </a:xfrm>
            <a:custGeom>
              <a:avLst/>
              <a:gdLst/>
              <a:ahLst/>
              <a:cxnLst/>
              <a:rect l="l" t="t" r="r" b="b"/>
              <a:pathLst>
                <a:path w="1185532" h="1762006">
                  <a:moveTo>
                    <a:pt x="0" y="0"/>
                  </a:moveTo>
                  <a:lnTo>
                    <a:pt x="1185532" y="0"/>
                  </a:lnTo>
                  <a:lnTo>
                    <a:pt x="1185532" y="1762006"/>
                  </a:lnTo>
                  <a:lnTo>
                    <a:pt x="0" y="1762006"/>
                  </a:ln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005F97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104775"/>
              <a:ext cx="1185532" cy="18667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01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893342" y="2364157"/>
            <a:ext cx="4501316" cy="6690116"/>
            <a:chOff x="0" y="0"/>
            <a:chExt cx="1185532" cy="176200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185532" cy="1762006"/>
            </a:xfrm>
            <a:custGeom>
              <a:avLst/>
              <a:gdLst/>
              <a:ahLst/>
              <a:cxnLst/>
              <a:rect l="l" t="t" r="r" b="b"/>
              <a:pathLst>
                <a:path w="1185532" h="1762006">
                  <a:moveTo>
                    <a:pt x="0" y="0"/>
                  </a:moveTo>
                  <a:lnTo>
                    <a:pt x="1185532" y="0"/>
                  </a:lnTo>
                  <a:lnTo>
                    <a:pt x="1185532" y="1762006"/>
                  </a:lnTo>
                  <a:lnTo>
                    <a:pt x="0" y="1762006"/>
                  </a:ln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005F97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104775"/>
              <a:ext cx="1185532" cy="18667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01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1811318" y="2379896"/>
            <a:ext cx="4501316" cy="6690116"/>
            <a:chOff x="0" y="0"/>
            <a:chExt cx="1185532" cy="1762006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185532" cy="1762006"/>
            </a:xfrm>
            <a:custGeom>
              <a:avLst/>
              <a:gdLst/>
              <a:ahLst/>
              <a:cxnLst/>
              <a:rect l="l" t="t" r="r" b="b"/>
              <a:pathLst>
                <a:path w="1185532" h="1762006">
                  <a:moveTo>
                    <a:pt x="0" y="0"/>
                  </a:moveTo>
                  <a:lnTo>
                    <a:pt x="1185532" y="0"/>
                  </a:lnTo>
                  <a:lnTo>
                    <a:pt x="1185532" y="1762006"/>
                  </a:lnTo>
                  <a:lnTo>
                    <a:pt x="0" y="1762006"/>
                  </a:ln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005F97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133350"/>
              <a:ext cx="1185532" cy="18953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01"/>
                </a:lnSpc>
              </a:pPr>
              <a:endParaRPr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4282152" y="1038225"/>
            <a:ext cx="9723696" cy="7745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15"/>
              </a:lnSpc>
            </a:pPr>
            <a:r>
              <a:rPr lang="en-US" sz="5199" b="1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Header 1 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63313" y="1792387"/>
            <a:ext cx="9162479" cy="3497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71"/>
              </a:lnSpc>
            </a:pPr>
            <a:r>
              <a:rPr lang="en-US" sz="197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Feedback from trusted partners reflects our commitment to excellence: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2487665" y="6265782"/>
            <a:ext cx="3454998" cy="10569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71"/>
              </a:lnSpc>
            </a:pPr>
            <a:r>
              <a:rPr lang="en-US" sz="1979" dirty="0">
                <a:latin typeface="Arial MT Pro"/>
                <a:ea typeface="Arial MT Pro"/>
                <a:cs typeface="Arial MT Pro"/>
                <a:sym typeface="Arial MT Pro"/>
              </a:rPr>
              <a:t>This </a:t>
            </a:r>
            <a:r>
              <a:rPr lang="en-US" sz="2000" dirty="0">
                <a:latin typeface="Arial MT Pro"/>
                <a:ea typeface="Arial MT Pro"/>
                <a:cs typeface="Arial MT Pro"/>
                <a:sym typeface="Arial MT Pro"/>
              </a:rPr>
              <a:t>should</a:t>
            </a:r>
            <a:r>
              <a:rPr lang="en-US" sz="1979" dirty="0">
                <a:latin typeface="Arial MT Pro"/>
                <a:ea typeface="Arial MT Pro"/>
                <a:cs typeface="Arial MT Pro"/>
                <a:sym typeface="Arial MT Pro"/>
              </a:rPr>
              <a:t> be requested from the builder’s Closing Coordinator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7416501" y="6310474"/>
            <a:ext cx="3454998" cy="6978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71"/>
              </a:lnSpc>
            </a:pPr>
            <a:r>
              <a:rPr lang="en-US" sz="2000" dirty="0">
                <a:latin typeface="Arial MT Pro"/>
                <a:ea typeface="Arial MT Pro"/>
                <a:cs typeface="Arial MT Pro"/>
                <a:sym typeface="Arial MT Pro"/>
              </a:rPr>
              <a:t>The Loan Officer team should request the applicable items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2554653" y="3619645"/>
            <a:ext cx="3454998" cy="6978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71"/>
              </a:lnSpc>
            </a:pPr>
            <a:r>
              <a:rPr lang="en-US" sz="2000" b="1" dirty="0">
                <a:solidFill>
                  <a:srgbClr val="0076A6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Where do I get the three point inspection?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7543800" y="3617943"/>
            <a:ext cx="3454998" cy="6978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71"/>
              </a:lnSpc>
            </a:pPr>
            <a:r>
              <a:rPr lang="en-US" sz="1979" b="1" dirty="0">
                <a:solidFill>
                  <a:srgbClr val="0076A6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Who </a:t>
            </a:r>
            <a:r>
              <a:rPr lang="en-US" sz="2000" b="1" dirty="0">
                <a:solidFill>
                  <a:srgbClr val="0076A6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should</a:t>
            </a:r>
            <a:r>
              <a:rPr lang="en-US" sz="1979" b="1" dirty="0">
                <a:solidFill>
                  <a:srgbClr val="0076A6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 make the request from the builder?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2222265" y="6398285"/>
            <a:ext cx="3701142" cy="10569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71"/>
              </a:lnSpc>
            </a:pPr>
            <a:r>
              <a:rPr lang="en-US" sz="2000">
                <a:latin typeface="Arial MT Pro"/>
                <a:ea typeface="Arial MT Pro"/>
                <a:cs typeface="Arial MT Pro"/>
                <a:sym typeface="Arial MT Pro"/>
              </a:rPr>
              <a:t>Someone </a:t>
            </a:r>
            <a:r>
              <a:rPr lang="en-US" sz="2000" dirty="0">
                <a:latin typeface="Arial MT Pro"/>
                <a:ea typeface="Arial MT Pro"/>
                <a:cs typeface="Arial MT Pro"/>
                <a:sym typeface="Arial MT Pro"/>
              </a:rPr>
              <a:t>will need to request a copy of the inspection that reflects a passing result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2373770" y="3646479"/>
            <a:ext cx="3454998" cy="6978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71"/>
              </a:lnSpc>
            </a:pPr>
            <a:r>
              <a:rPr lang="en-US" sz="1979" b="1" dirty="0">
                <a:solidFill>
                  <a:srgbClr val="0076A6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What happens if the status does not reflect “Pass”?</a:t>
            </a:r>
          </a:p>
        </p:txBody>
      </p:sp>
    </p:spTree>
  </p:cSld>
  <p:clrMapOvr>
    <a:masterClrMapping/>
  </p:clrMapOvr>
  <p:transition spd="slow">
    <p:cover dir="ld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9144000" y="8129905"/>
            <a:ext cx="5948576" cy="1124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2400" dirty="0">
                <a:solidFill>
                  <a:srgbClr val="15284B"/>
                </a:solidFill>
                <a:latin typeface="Poppins"/>
                <a:ea typeface="Poppins"/>
                <a:cs typeface="Poppins"/>
                <a:sym typeface="Poppins"/>
              </a:rPr>
              <a:t>mmartinez@velociomortgage.com</a:t>
            </a:r>
          </a:p>
          <a:p>
            <a:pPr algn="l">
              <a:lnSpc>
                <a:spcPts val="4480"/>
              </a:lnSpc>
            </a:pPr>
            <a:r>
              <a:rPr lang="en-US" sz="2400" dirty="0">
                <a:solidFill>
                  <a:srgbClr val="15284B"/>
                </a:solidFill>
                <a:latin typeface="Poppins"/>
                <a:ea typeface="Poppins"/>
                <a:cs typeface="Poppins"/>
                <a:sym typeface="Poppins"/>
              </a:rPr>
              <a:t>210-640-2922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144000" y="7615555"/>
            <a:ext cx="5948576" cy="207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08"/>
              </a:lnSpc>
            </a:pPr>
            <a:r>
              <a:rPr lang="en-US" sz="1220" dirty="0">
                <a:solidFill>
                  <a:srgbClr val="78797B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10304" y="5416677"/>
            <a:ext cx="5948576" cy="11768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072"/>
              </a:lnSpc>
            </a:pPr>
            <a:r>
              <a:rPr lang="en-US" sz="8400" b="1" dirty="0">
                <a:solidFill>
                  <a:srgbClr val="0076A6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The End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610304" y="9041638"/>
            <a:ext cx="4481534" cy="2166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08"/>
              </a:lnSpc>
            </a:pPr>
            <a:r>
              <a:rPr lang="en-US" sz="1220">
                <a:solidFill>
                  <a:srgbClr val="78797B"/>
                </a:solidFill>
                <a:latin typeface="Poppins"/>
                <a:ea typeface="Poppins"/>
                <a:cs typeface="Poppins"/>
                <a:sym typeface="Poppins"/>
              </a:rPr>
              <a:t>Together, we can achieve extraordinary success.</a:t>
            </a:r>
          </a:p>
        </p:txBody>
      </p:sp>
      <p:sp>
        <p:nvSpPr>
          <p:cNvPr id="7" name="Freeform 7"/>
          <p:cNvSpPr/>
          <p:nvPr/>
        </p:nvSpPr>
        <p:spPr>
          <a:xfrm>
            <a:off x="1293816" y="1526899"/>
            <a:ext cx="4798022" cy="1200225"/>
          </a:xfrm>
          <a:custGeom>
            <a:avLst/>
            <a:gdLst/>
            <a:ahLst/>
            <a:cxnLst/>
            <a:rect l="l" t="t" r="r" b="b"/>
            <a:pathLst>
              <a:path w="4798022" h="1200225">
                <a:moveTo>
                  <a:pt x="0" y="0"/>
                </a:moveTo>
                <a:lnTo>
                  <a:pt x="4798022" y="0"/>
                </a:lnTo>
                <a:lnTo>
                  <a:pt x="4798022" y="1200225"/>
                </a:lnTo>
                <a:lnTo>
                  <a:pt x="0" y="120022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12" r="-212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>
    <p:cover dir="ld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fc1f896b-405a-45fb-979c-c4d35805f0fb}" enabled="0" method="" siteId="{fc1f896b-405a-45fb-979c-c4d35805f0f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3074</TotalTime>
  <Words>583</Words>
  <Application>Microsoft Office PowerPoint</Application>
  <PresentationFormat>Custom</PresentationFormat>
  <Paragraphs>77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4" baseType="lpstr">
      <vt:lpstr>Poppins Semi-Bold</vt:lpstr>
      <vt:lpstr>Turbinado</vt:lpstr>
      <vt:lpstr>Arial MT Pro Bold</vt:lpstr>
      <vt:lpstr>Arial MT Pro</vt:lpstr>
      <vt:lpstr>Poppins</vt:lpstr>
      <vt:lpstr>Arial</vt:lpstr>
      <vt:lpstr>Calibri</vt:lpstr>
      <vt:lpstr>Aptos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Velocio 2026 Summit Presentation</dc:title>
  <dc:creator>Martinez, Melissa</dc:creator>
  <cp:lastModifiedBy>Martinez, Melissa</cp:lastModifiedBy>
  <cp:revision>2</cp:revision>
  <dcterms:created xsi:type="dcterms:W3CDTF">2006-08-16T00:00:00Z</dcterms:created>
  <dcterms:modified xsi:type="dcterms:W3CDTF">2026-09-28T20:03:14Z</dcterms:modified>
  <dc:identifier>DAHOvZiugXw</dc:identifier>
</cp:coreProperties>
</file>